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4"/>
  </p:sldMasterIdLst>
  <p:notesMasterIdLst>
    <p:notesMasterId r:id="rId26"/>
  </p:notesMasterIdLst>
  <p:sldIdLst>
    <p:sldId id="256" r:id="rId5"/>
    <p:sldId id="257" r:id="rId6"/>
    <p:sldId id="258" r:id="rId7"/>
    <p:sldId id="259" r:id="rId8"/>
    <p:sldId id="260" r:id="rId9"/>
    <p:sldId id="261" r:id="rId10"/>
    <p:sldId id="262" r:id="rId11"/>
    <p:sldId id="263" r:id="rId12"/>
    <p:sldId id="264" r:id="rId13"/>
    <p:sldId id="265" r:id="rId14"/>
    <p:sldId id="266" r:id="rId15"/>
    <p:sldId id="268" r:id="rId16"/>
    <p:sldId id="269" r:id="rId17"/>
    <p:sldId id="270" r:id="rId18"/>
    <p:sldId id="271" r:id="rId19"/>
    <p:sldId id="274" r:id="rId20"/>
    <p:sldId id="275" r:id="rId21"/>
    <p:sldId id="276" r:id="rId22"/>
    <p:sldId id="277" r:id="rId23"/>
    <p:sldId id="278" r:id="rId24"/>
    <p:sldId id="279" r:id="rId25"/>
  </p:sldIdLst>
  <p:sldSz cx="12192000" cy="6858000"/>
  <p:notesSz cx="6858000" cy="12192000"/>
  <p:embeddedFontLst>
    <p:embeddedFont>
      <p:font typeface="微软雅黑" panose="020B0503020204020204" pitchFamily="34" charset="-122"/>
      <p:regular r:id="rId27"/>
      <p:bold r:id="rId28"/>
    </p:embeddedFont>
    <p:embeddedFont>
      <p:font typeface="MiSans" panose="020B0604020202020204" charset="-122"/>
      <p:regular r:id="rId29"/>
    </p:embeddedFont>
    <p:embeddedFont>
      <p:font typeface="Noto Sans SC" panose="020B0604020202020204" charset="-128"/>
      <p:regular r:id="rId30"/>
    </p:embeddedFont>
  </p:embeddedFontLst>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C689D1-7655-3402-075A-B29E87F6BEAC}" v="53" dt="2026-02-11T22:02:49.2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cSldViewPr>
  </p:slide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2.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1.fntdata"/><Relationship Id="rId30" Type="http://schemas.openxmlformats.org/officeDocument/2006/relationships/font" Target="fonts/font4.fntdata"/><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cas van Boxtel" userId="S::ljj.vanboxtel@student.avans.nl::7c4e9f8f-3c4a-493f-96e5-47f0a0f31c0c" providerId="AD" clId="Web-{3AC689D1-7655-3402-075A-B29E87F6BEAC}"/>
    <pc:docChg chg="modSld">
      <pc:chgData name="lucas van Boxtel" userId="S::ljj.vanboxtel@student.avans.nl::7c4e9f8f-3c4a-493f-96e5-47f0a0f31c0c" providerId="AD" clId="Web-{3AC689D1-7655-3402-075A-B29E87F6BEAC}" dt="2026-02-11T22:02:49.286" v="51" actId="14100"/>
      <pc:docMkLst>
        <pc:docMk/>
      </pc:docMkLst>
      <pc:sldChg chg="modSp">
        <pc:chgData name="lucas van Boxtel" userId="S::ljj.vanboxtel@student.avans.nl::7c4e9f8f-3c4a-493f-96e5-47f0a0f31c0c" providerId="AD" clId="Web-{3AC689D1-7655-3402-075A-B29E87F6BEAC}" dt="2026-02-11T22:00:01.774" v="23" actId="1076"/>
        <pc:sldMkLst>
          <pc:docMk/>
          <pc:sldMk cId="0" sldId="266"/>
        </pc:sldMkLst>
        <pc:spChg chg="mod">
          <ac:chgData name="lucas van Boxtel" userId="S::ljj.vanboxtel@student.avans.nl::7c4e9f8f-3c4a-493f-96e5-47f0a0f31c0c" providerId="AD" clId="Web-{3AC689D1-7655-3402-075A-B29E87F6BEAC}" dt="2026-02-11T21:59:00.146" v="9" actId="1076"/>
          <ac:spMkLst>
            <pc:docMk/>
            <pc:sldMk cId="0" sldId="266"/>
            <ac:spMk id="12" creationId="{00000000-0000-0000-0000-000000000000}"/>
          </ac:spMkLst>
        </pc:spChg>
        <pc:spChg chg="mod">
          <ac:chgData name="lucas van Boxtel" userId="S::ljj.vanboxtel@student.avans.nl::7c4e9f8f-3c4a-493f-96e5-47f0a0f31c0c" providerId="AD" clId="Web-{3AC689D1-7655-3402-075A-B29E87F6BEAC}" dt="2026-02-11T21:58:56.271" v="8" actId="1076"/>
          <ac:spMkLst>
            <pc:docMk/>
            <pc:sldMk cId="0" sldId="266"/>
            <ac:spMk id="13" creationId="{00000000-0000-0000-0000-000000000000}"/>
          </ac:spMkLst>
        </pc:spChg>
        <pc:spChg chg="mod">
          <ac:chgData name="lucas van Boxtel" userId="S::ljj.vanboxtel@student.avans.nl::7c4e9f8f-3c4a-493f-96e5-47f0a0f31c0c" providerId="AD" clId="Web-{3AC689D1-7655-3402-075A-B29E87F6BEAC}" dt="2026-02-11T21:59:08.834" v="10" actId="1076"/>
          <ac:spMkLst>
            <pc:docMk/>
            <pc:sldMk cId="0" sldId="266"/>
            <ac:spMk id="14" creationId="{00000000-0000-0000-0000-000000000000}"/>
          </ac:spMkLst>
        </pc:spChg>
        <pc:spChg chg="mod">
          <ac:chgData name="lucas van Boxtel" userId="S::ljj.vanboxtel@student.avans.nl::7c4e9f8f-3c4a-493f-96e5-47f0a0f31c0c" providerId="AD" clId="Web-{3AC689D1-7655-3402-075A-B29E87F6BEAC}" dt="2026-02-11T21:59:45.899" v="19" actId="1076"/>
          <ac:spMkLst>
            <pc:docMk/>
            <pc:sldMk cId="0" sldId="266"/>
            <ac:spMk id="15" creationId="{00000000-0000-0000-0000-000000000000}"/>
          </ac:spMkLst>
        </pc:spChg>
        <pc:spChg chg="mod">
          <ac:chgData name="lucas van Boxtel" userId="S::ljj.vanboxtel@student.avans.nl::7c4e9f8f-3c4a-493f-96e5-47f0a0f31c0c" providerId="AD" clId="Web-{3AC689D1-7655-3402-075A-B29E87F6BEAC}" dt="2026-02-11T21:59:50.196" v="20" actId="1076"/>
          <ac:spMkLst>
            <pc:docMk/>
            <pc:sldMk cId="0" sldId="266"/>
            <ac:spMk id="16" creationId="{00000000-0000-0000-0000-000000000000}"/>
          </ac:spMkLst>
        </pc:spChg>
        <pc:spChg chg="mod">
          <ac:chgData name="lucas van Boxtel" userId="S::ljj.vanboxtel@student.avans.nl::7c4e9f8f-3c4a-493f-96e5-47f0a0f31c0c" providerId="AD" clId="Web-{3AC689D1-7655-3402-075A-B29E87F6BEAC}" dt="2026-02-11T21:59:55.415" v="21" actId="1076"/>
          <ac:spMkLst>
            <pc:docMk/>
            <pc:sldMk cId="0" sldId="266"/>
            <ac:spMk id="17" creationId="{00000000-0000-0000-0000-000000000000}"/>
          </ac:spMkLst>
        </pc:spChg>
        <pc:spChg chg="mod">
          <ac:chgData name="lucas van Boxtel" userId="S::ljj.vanboxtel@student.avans.nl::7c4e9f8f-3c4a-493f-96e5-47f0a0f31c0c" providerId="AD" clId="Web-{3AC689D1-7655-3402-075A-B29E87F6BEAC}" dt="2026-02-11T21:59:57.884" v="22" actId="1076"/>
          <ac:spMkLst>
            <pc:docMk/>
            <pc:sldMk cId="0" sldId="266"/>
            <ac:spMk id="18" creationId="{00000000-0000-0000-0000-000000000000}"/>
          </ac:spMkLst>
        </pc:spChg>
        <pc:spChg chg="mod">
          <ac:chgData name="lucas van Boxtel" userId="S::ljj.vanboxtel@student.avans.nl::7c4e9f8f-3c4a-493f-96e5-47f0a0f31c0c" providerId="AD" clId="Web-{3AC689D1-7655-3402-075A-B29E87F6BEAC}" dt="2026-02-11T22:00:01.774" v="23" actId="1076"/>
          <ac:spMkLst>
            <pc:docMk/>
            <pc:sldMk cId="0" sldId="266"/>
            <ac:spMk id="19" creationId="{00000000-0000-0000-0000-000000000000}"/>
          </ac:spMkLst>
        </pc:spChg>
      </pc:sldChg>
      <pc:sldChg chg="modSp">
        <pc:chgData name="lucas van Boxtel" userId="S::ljj.vanboxtel@student.avans.nl::7c4e9f8f-3c4a-493f-96e5-47f0a0f31c0c" providerId="AD" clId="Web-{3AC689D1-7655-3402-075A-B29E87F6BEAC}" dt="2026-02-11T22:01:24.513" v="37" actId="20577"/>
        <pc:sldMkLst>
          <pc:docMk/>
          <pc:sldMk cId="0" sldId="270"/>
        </pc:sldMkLst>
        <pc:spChg chg="mod">
          <ac:chgData name="lucas van Boxtel" userId="S::ljj.vanboxtel@student.avans.nl::7c4e9f8f-3c4a-493f-96e5-47f0a0f31c0c" providerId="AD" clId="Web-{3AC689D1-7655-3402-075A-B29E87F6BEAC}" dt="2026-02-11T21:58:29.269" v="7" actId="1076"/>
          <ac:spMkLst>
            <pc:docMk/>
            <pc:sldMk cId="0" sldId="270"/>
            <ac:spMk id="33" creationId="{00000000-0000-0000-0000-000000000000}"/>
          </ac:spMkLst>
        </pc:spChg>
        <pc:spChg chg="mod">
          <ac:chgData name="lucas van Boxtel" userId="S::ljj.vanboxtel@student.avans.nl::7c4e9f8f-3c4a-493f-96e5-47f0a0f31c0c" providerId="AD" clId="Web-{3AC689D1-7655-3402-075A-B29E87F6BEAC}" dt="2026-02-11T22:01:07.074" v="31" actId="20577"/>
          <ac:spMkLst>
            <pc:docMk/>
            <pc:sldMk cId="0" sldId="270"/>
            <ac:spMk id="34" creationId="{00000000-0000-0000-0000-000000000000}"/>
          </ac:spMkLst>
        </pc:spChg>
        <pc:spChg chg="mod">
          <ac:chgData name="lucas van Boxtel" userId="S::ljj.vanboxtel@student.avans.nl::7c4e9f8f-3c4a-493f-96e5-47f0a0f31c0c" providerId="AD" clId="Web-{3AC689D1-7655-3402-075A-B29E87F6BEAC}" dt="2026-02-11T21:58:02.704" v="0" actId="1076"/>
          <ac:spMkLst>
            <pc:docMk/>
            <pc:sldMk cId="0" sldId="270"/>
            <ac:spMk id="38" creationId="{00000000-0000-0000-0000-000000000000}"/>
          </ac:spMkLst>
        </pc:spChg>
        <pc:spChg chg="mod">
          <ac:chgData name="lucas van Boxtel" userId="S::ljj.vanboxtel@student.avans.nl::7c4e9f8f-3c4a-493f-96e5-47f0a0f31c0c" providerId="AD" clId="Web-{3AC689D1-7655-3402-075A-B29E87F6BEAC}" dt="2026-02-11T22:00:23.104" v="24" actId="1076"/>
          <ac:spMkLst>
            <pc:docMk/>
            <pc:sldMk cId="0" sldId="270"/>
            <ac:spMk id="43" creationId="{00000000-0000-0000-0000-000000000000}"/>
          </ac:spMkLst>
        </pc:spChg>
        <pc:spChg chg="mod">
          <ac:chgData name="lucas van Boxtel" userId="S::ljj.vanboxtel@student.avans.nl::7c4e9f8f-3c4a-493f-96e5-47f0a0f31c0c" providerId="AD" clId="Web-{3AC689D1-7655-3402-075A-B29E87F6BEAC}" dt="2026-02-11T22:01:24.513" v="37" actId="20577"/>
          <ac:spMkLst>
            <pc:docMk/>
            <pc:sldMk cId="0" sldId="270"/>
            <ac:spMk id="44" creationId="{00000000-0000-0000-0000-000000000000}"/>
          </ac:spMkLst>
        </pc:spChg>
        <pc:spChg chg="mod">
          <ac:chgData name="lucas van Boxtel" userId="S::ljj.vanboxtel@student.avans.nl::7c4e9f8f-3c4a-493f-96e5-47f0a0f31c0c" providerId="AD" clId="Web-{3AC689D1-7655-3402-075A-B29E87F6BEAC}" dt="2026-02-11T22:00:25.838" v="25" actId="1076"/>
          <ac:spMkLst>
            <pc:docMk/>
            <pc:sldMk cId="0" sldId="270"/>
            <ac:spMk id="48" creationId="{00000000-0000-0000-0000-000000000000}"/>
          </ac:spMkLst>
        </pc:spChg>
        <pc:spChg chg="mod">
          <ac:chgData name="lucas van Boxtel" userId="S::ljj.vanboxtel@student.avans.nl::7c4e9f8f-3c4a-493f-96e5-47f0a0f31c0c" providerId="AD" clId="Web-{3AC689D1-7655-3402-075A-B29E87F6BEAC}" dt="2026-02-11T22:00:30.510" v="26" actId="1076"/>
          <ac:spMkLst>
            <pc:docMk/>
            <pc:sldMk cId="0" sldId="270"/>
            <ac:spMk id="49" creationId="{00000000-0000-0000-0000-000000000000}"/>
          </ac:spMkLst>
        </pc:spChg>
        <pc:spChg chg="mod">
          <ac:chgData name="lucas van Boxtel" userId="S::ljj.vanboxtel@student.avans.nl::7c4e9f8f-3c4a-493f-96e5-47f0a0f31c0c" providerId="AD" clId="Web-{3AC689D1-7655-3402-075A-B29E87F6BEAC}" dt="2026-02-11T22:00:34.292" v="27" actId="1076"/>
          <ac:spMkLst>
            <pc:docMk/>
            <pc:sldMk cId="0" sldId="270"/>
            <ac:spMk id="53" creationId="{00000000-0000-0000-0000-000000000000}"/>
          </ac:spMkLst>
        </pc:spChg>
        <pc:spChg chg="mod">
          <ac:chgData name="lucas van Boxtel" userId="S::ljj.vanboxtel@student.avans.nl::7c4e9f8f-3c4a-493f-96e5-47f0a0f31c0c" providerId="AD" clId="Web-{3AC689D1-7655-3402-075A-B29E87F6BEAC}" dt="2026-02-11T22:01:12.309" v="32" actId="20577"/>
          <ac:spMkLst>
            <pc:docMk/>
            <pc:sldMk cId="0" sldId="270"/>
            <ac:spMk id="54" creationId="{00000000-0000-0000-0000-000000000000}"/>
          </ac:spMkLst>
        </pc:spChg>
        <pc:spChg chg="mod">
          <ac:chgData name="lucas van Boxtel" userId="S::ljj.vanboxtel@student.avans.nl::7c4e9f8f-3c4a-493f-96e5-47f0a0f31c0c" providerId="AD" clId="Web-{3AC689D1-7655-3402-075A-B29E87F6BEAC}" dt="2026-02-11T21:58:22.956" v="6" actId="1076"/>
          <ac:spMkLst>
            <pc:docMk/>
            <pc:sldMk cId="0" sldId="270"/>
            <ac:spMk id="59" creationId="{00000000-0000-0000-0000-000000000000}"/>
          </ac:spMkLst>
        </pc:spChg>
        <pc:spChg chg="mod">
          <ac:chgData name="lucas van Boxtel" userId="S::ljj.vanboxtel@student.avans.nl::7c4e9f8f-3c4a-493f-96e5-47f0a0f31c0c" providerId="AD" clId="Web-{3AC689D1-7655-3402-075A-B29E87F6BEAC}" dt="2026-02-11T21:58:19.893" v="5" actId="1076"/>
          <ac:spMkLst>
            <pc:docMk/>
            <pc:sldMk cId="0" sldId="270"/>
            <ac:spMk id="60" creationId="{00000000-0000-0000-0000-000000000000}"/>
          </ac:spMkLst>
        </pc:spChg>
      </pc:sldChg>
      <pc:sldChg chg="modSp">
        <pc:chgData name="lucas van Boxtel" userId="S::ljj.vanboxtel@student.avans.nl::7c4e9f8f-3c4a-493f-96e5-47f0a0f31c0c" providerId="AD" clId="Web-{3AC689D1-7655-3402-075A-B29E87F6BEAC}" dt="2026-02-11T22:00:56.512" v="30" actId="20577"/>
        <pc:sldMkLst>
          <pc:docMk/>
          <pc:sldMk cId="0" sldId="271"/>
        </pc:sldMkLst>
        <pc:spChg chg="mod">
          <ac:chgData name="lucas van Boxtel" userId="S::ljj.vanboxtel@student.avans.nl::7c4e9f8f-3c4a-493f-96e5-47f0a0f31c0c" providerId="AD" clId="Web-{3AC689D1-7655-3402-075A-B29E87F6BEAC}" dt="2026-02-11T22:00:56.512" v="30" actId="20577"/>
          <ac:spMkLst>
            <pc:docMk/>
            <pc:sldMk cId="0" sldId="271"/>
            <ac:spMk id="34" creationId="{00000000-0000-0000-0000-000000000000}"/>
          </ac:spMkLst>
        </pc:spChg>
        <pc:spChg chg="mod">
          <ac:chgData name="lucas van Boxtel" userId="S::ljj.vanboxtel@student.avans.nl::7c4e9f8f-3c4a-493f-96e5-47f0a0f31c0c" providerId="AD" clId="Web-{3AC689D1-7655-3402-075A-B29E87F6BEAC}" dt="2026-02-11T22:00:40.683" v="28" actId="1076"/>
          <ac:spMkLst>
            <pc:docMk/>
            <pc:sldMk cId="0" sldId="271"/>
            <ac:spMk id="43" creationId="{00000000-0000-0000-0000-000000000000}"/>
          </ac:spMkLst>
        </pc:spChg>
        <pc:spChg chg="mod">
          <ac:chgData name="lucas van Boxtel" userId="S::ljj.vanboxtel@student.avans.nl::7c4e9f8f-3c4a-493f-96e5-47f0a0f31c0c" providerId="AD" clId="Web-{3AC689D1-7655-3402-075A-B29E87F6BEAC}" dt="2026-02-11T22:00:43.964" v="29" actId="1076"/>
          <ac:spMkLst>
            <pc:docMk/>
            <pc:sldMk cId="0" sldId="271"/>
            <ac:spMk id="53" creationId="{00000000-0000-0000-0000-000000000000}"/>
          </ac:spMkLst>
        </pc:spChg>
      </pc:sldChg>
      <pc:sldChg chg="modSp">
        <pc:chgData name="lucas van Boxtel" userId="S::ljj.vanboxtel@student.avans.nl::7c4e9f8f-3c4a-493f-96e5-47f0a0f31c0c" providerId="AD" clId="Web-{3AC689D1-7655-3402-075A-B29E87F6BEAC}" dt="2026-02-11T22:02:33.703" v="48" actId="1076"/>
        <pc:sldMkLst>
          <pc:docMk/>
          <pc:sldMk cId="0" sldId="277"/>
        </pc:sldMkLst>
        <pc:spChg chg="mod">
          <ac:chgData name="lucas van Boxtel" userId="S::ljj.vanboxtel@student.avans.nl::7c4e9f8f-3c4a-493f-96e5-47f0a0f31c0c" providerId="AD" clId="Web-{3AC689D1-7655-3402-075A-B29E87F6BEAC}" dt="2026-02-11T22:02:27.734" v="46" actId="1076"/>
          <ac:spMkLst>
            <pc:docMk/>
            <pc:sldMk cId="0" sldId="277"/>
            <ac:spMk id="12" creationId="{00000000-0000-0000-0000-000000000000}"/>
          </ac:spMkLst>
        </pc:spChg>
        <pc:spChg chg="mod">
          <ac:chgData name="lucas van Boxtel" userId="S::ljj.vanboxtel@student.avans.nl::7c4e9f8f-3c4a-493f-96e5-47f0a0f31c0c" providerId="AD" clId="Web-{3AC689D1-7655-3402-075A-B29E87F6BEAC}" dt="2026-02-11T22:02:08.952" v="41" actId="1076"/>
          <ac:spMkLst>
            <pc:docMk/>
            <pc:sldMk cId="0" sldId="277"/>
            <ac:spMk id="14" creationId="{00000000-0000-0000-0000-000000000000}"/>
          </ac:spMkLst>
        </pc:spChg>
        <pc:spChg chg="mod">
          <ac:chgData name="lucas van Boxtel" userId="S::ljj.vanboxtel@student.avans.nl::7c4e9f8f-3c4a-493f-96e5-47f0a0f31c0c" providerId="AD" clId="Web-{3AC689D1-7655-3402-075A-B29E87F6BEAC}" dt="2026-02-11T22:02:22.155" v="44" actId="1076"/>
          <ac:spMkLst>
            <pc:docMk/>
            <pc:sldMk cId="0" sldId="277"/>
            <ac:spMk id="16" creationId="{00000000-0000-0000-0000-000000000000}"/>
          </ac:spMkLst>
        </pc:spChg>
        <pc:spChg chg="mod">
          <ac:chgData name="lucas van Boxtel" userId="S::ljj.vanboxtel@student.avans.nl::7c4e9f8f-3c4a-493f-96e5-47f0a0f31c0c" providerId="AD" clId="Web-{3AC689D1-7655-3402-075A-B29E87F6BEAC}" dt="2026-02-11T22:02:33.703" v="48" actId="1076"/>
          <ac:spMkLst>
            <pc:docMk/>
            <pc:sldMk cId="0" sldId="277"/>
            <ac:spMk id="18" creationId="{00000000-0000-0000-0000-000000000000}"/>
          </ac:spMkLst>
        </pc:spChg>
      </pc:sldChg>
      <pc:sldChg chg="modSp">
        <pc:chgData name="lucas van Boxtel" userId="S::ljj.vanboxtel@student.avans.nl::7c4e9f8f-3c4a-493f-96e5-47f0a0f31c0c" providerId="AD" clId="Web-{3AC689D1-7655-3402-075A-B29E87F6BEAC}" dt="2026-02-11T22:02:49.286" v="51" actId="14100"/>
        <pc:sldMkLst>
          <pc:docMk/>
          <pc:sldMk cId="0" sldId="278"/>
        </pc:sldMkLst>
        <pc:spChg chg="mod">
          <ac:chgData name="lucas van Boxtel" userId="S::ljj.vanboxtel@student.avans.nl::7c4e9f8f-3c4a-493f-96e5-47f0a0f31c0c" providerId="AD" clId="Web-{3AC689D1-7655-3402-075A-B29E87F6BEAC}" dt="2026-02-11T22:02:41.672" v="49" actId="14100"/>
          <ac:spMkLst>
            <pc:docMk/>
            <pc:sldMk cId="0" sldId="278"/>
            <ac:spMk id="35" creationId="{00000000-0000-0000-0000-000000000000}"/>
          </ac:spMkLst>
        </pc:spChg>
        <pc:spChg chg="mod">
          <ac:chgData name="lucas van Boxtel" userId="S::ljj.vanboxtel@student.avans.nl::7c4e9f8f-3c4a-493f-96e5-47f0a0f31c0c" providerId="AD" clId="Web-{3AC689D1-7655-3402-075A-B29E87F6BEAC}" dt="2026-02-11T22:02:46.333" v="50" actId="14100"/>
          <ac:spMkLst>
            <pc:docMk/>
            <pc:sldMk cId="0" sldId="278"/>
            <ac:spMk id="37" creationId="{00000000-0000-0000-0000-000000000000}"/>
          </ac:spMkLst>
        </pc:spChg>
        <pc:spChg chg="mod">
          <ac:chgData name="lucas van Boxtel" userId="S::ljj.vanboxtel@student.avans.nl::7c4e9f8f-3c4a-493f-96e5-47f0a0f31c0c" providerId="AD" clId="Web-{3AC689D1-7655-3402-075A-B29E87F6BEAC}" dt="2026-02-11T22:02:49.286" v="51" actId="14100"/>
          <ac:spMkLst>
            <pc:docMk/>
            <pc:sldMk cId="0" sldId="278"/>
            <ac:spMk id="39" creationId="{00000000-0000-0000-0000-000000000000}"/>
          </ac:spMkLst>
        </pc:spChg>
      </pc:sldChg>
    </pc:docChg>
  </pc:docChgLst>
</pc:chgInfo>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00443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0F172B"/>
              </a:gs>
              <a:gs pos="50000">
                <a:srgbClr val="1C398E"/>
              </a:gs>
              <a:gs pos="100000">
                <a:srgbClr val="1D293D"/>
              </a:gs>
            </a:gsLst>
            <a:lin ang="2700000" scaled="1"/>
          </a:gradFill>
          <a:ln/>
        </p:spPr>
        <p:txBody>
          <a:bodyPr/>
          <a:lstStyle/>
          <a:p>
            <a:endParaRPr lang="nl-NL"/>
          </a:p>
        </p:txBody>
      </p:sp>
      <p:sp>
        <p:nvSpPr>
          <p:cNvPr id="3" name="Shape 1"/>
          <p:cNvSpPr/>
          <p:nvPr/>
        </p:nvSpPr>
        <p:spPr>
          <a:xfrm>
            <a:off x="4077891" y="1574800"/>
            <a:ext cx="4032250" cy="508000"/>
          </a:xfrm>
          <a:custGeom>
            <a:avLst/>
            <a:gdLst/>
            <a:ahLst/>
            <a:cxnLst/>
            <a:rect l="l" t="t" r="r" b="b"/>
            <a:pathLst>
              <a:path w="4032250" h="508000">
                <a:moveTo>
                  <a:pt x="254000" y="0"/>
                </a:moveTo>
                <a:lnTo>
                  <a:pt x="3778250" y="0"/>
                </a:lnTo>
                <a:cubicBezTo>
                  <a:pt x="3918530" y="0"/>
                  <a:pt x="4032250" y="113720"/>
                  <a:pt x="4032250" y="254000"/>
                </a:cubicBezTo>
                <a:lnTo>
                  <a:pt x="4032250" y="254000"/>
                </a:lnTo>
                <a:cubicBezTo>
                  <a:pt x="4032250" y="394280"/>
                  <a:pt x="3918530" y="508000"/>
                  <a:pt x="3778250" y="508000"/>
                </a:cubicBezTo>
                <a:lnTo>
                  <a:pt x="254000" y="508000"/>
                </a:lnTo>
                <a:cubicBezTo>
                  <a:pt x="113814" y="508000"/>
                  <a:pt x="0" y="394186"/>
                  <a:pt x="0" y="254000"/>
                </a:cubicBezTo>
                <a:lnTo>
                  <a:pt x="0" y="254000"/>
                </a:lnTo>
                <a:cubicBezTo>
                  <a:pt x="0" y="113814"/>
                  <a:pt x="113814" y="0"/>
                  <a:pt x="254000"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4" name="Shape 2"/>
          <p:cNvSpPr/>
          <p:nvPr/>
        </p:nvSpPr>
        <p:spPr>
          <a:xfrm>
            <a:off x="4341416" y="1714500"/>
            <a:ext cx="228600" cy="228600"/>
          </a:xfrm>
          <a:custGeom>
            <a:avLst/>
            <a:gdLst/>
            <a:ahLst/>
            <a:cxnLst/>
            <a:rect l="l" t="t" r="r" b="b"/>
            <a:pathLst>
              <a:path w="228600" h="228600">
                <a:moveTo>
                  <a:pt x="114300" y="0"/>
                </a:moveTo>
                <a:cubicBezTo>
                  <a:pt x="116354" y="0"/>
                  <a:pt x="118408" y="446"/>
                  <a:pt x="120283" y="1295"/>
                </a:cubicBezTo>
                <a:lnTo>
                  <a:pt x="204401" y="36969"/>
                </a:lnTo>
                <a:cubicBezTo>
                  <a:pt x="214223" y="41121"/>
                  <a:pt x="221546" y="50810"/>
                  <a:pt x="221501" y="62508"/>
                </a:cubicBezTo>
                <a:cubicBezTo>
                  <a:pt x="221278" y="106799"/>
                  <a:pt x="203061" y="187836"/>
                  <a:pt x="126132" y="224671"/>
                </a:cubicBezTo>
                <a:cubicBezTo>
                  <a:pt x="118676" y="228243"/>
                  <a:pt x="110014" y="228243"/>
                  <a:pt x="102557" y="224671"/>
                </a:cubicBezTo>
                <a:cubicBezTo>
                  <a:pt x="25584" y="187836"/>
                  <a:pt x="7412" y="106799"/>
                  <a:pt x="7188" y="62508"/>
                </a:cubicBezTo>
                <a:cubicBezTo>
                  <a:pt x="7144" y="50810"/>
                  <a:pt x="14466" y="41121"/>
                  <a:pt x="24289" y="36969"/>
                </a:cubicBezTo>
                <a:lnTo>
                  <a:pt x="108362" y="1295"/>
                </a:lnTo>
                <a:cubicBezTo>
                  <a:pt x="110237" y="446"/>
                  <a:pt x="112246" y="0"/>
                  <a:pt x="114300" y="0"/>
                </a:cubicBezTo>
                <a:close/>
                <a:moveTo>
                  <a:pt x="114300" y="29825"/>
                </a:moveTo>
                <a:lnTo>
                  <a:pt x="114300" y="198641"/>
                </a:lnTo>
                <a:cubicBezTo>
                  <a:pt x="175915" y="168816"/>
                  <a:pt x="192479" y="102736"/>
                  <a:pt x="192881" y="63178"/>
                </a:cubicBezTo>
                <a:lnTo>
                  <a:pt x="114300" y="29870"/>
                </a:lnTo>
                <a:lnTo>
                  <a:pt x="114300" y="29870"/>
                </a:lnTo>
                <a:close/>
              </a:path>
            </a:pathLst>
          </a:custGeom>
          <a:solidFill>
            <a:srgbClr val="00D3F2"/>
          </a:solidFill>
          <a:ln/>
        </p:spPr>
        <p:txBody>
          <a:bodyPr/>
          <a:lstStyle/>
          <a:p>
            <a:endParaRPr lang="nl-NL"/>
          </a:p>
        </p:txBody>
      </p:sp>
      <p:sp>
        <p:nvSpPr>
          <p:cNvPr id="5" name="Text 3"/>
          <p:cNvSpPr/>
          <p:nvPr/>
        </p:nvSpPr>
        <p:spPr>
          <a:xfrm>
            <a:off x="4670028" y="1695450"/>
            <a:ext cx="3248025" cy="266700"/>
          </a:xfrm>
          <a:prstGeom prst="rect">
            <a:avLst/>
          </a:prstGeom>
          <a:noFill/>
          <a:ln/>
        </p:spPr>
        <p:txBody>
          <a:bodyPr wrap="square" lIns="0" tIns="0" rIns="0" bIns="0" rtlCol="0" anchor="ctr"/>
          <a:lstStyle/>
          <a:p>
            <a:pPr algn="ctr">
              <a:lnSpc>
                <a:spcPct val="130000"/>
              </a:lnSpc>
            </a:pPr>
            <a:r>
              <a:rPr lang="en-US" sz="1350" b="1" kern="0" spc="68">
                <a:solidFill>
                  <a:srgbClr val="FFFFFF"/>
                </a:solidFill>
                <a:latin typeface="MiSans" pitchFamily="34" charset="0"/>
                <a:ea typeface="MiSans" pitchFamily="34" charset="-122"/>
                <a:cs typeface="MiSans" pitchFamily="34" charset="-120"/>
              </a:rPr>
              <a:t>CYBERSECURITY FUNDAMENTALS</a:t>
            </a:r>
            <a:endParaRPr lang="en-US" sz="1600"/>
          </a:p>
        </p:txBody>
      </p:sp>
      <p:sp>
        <p:nvSpPr>
          <p:cNvPr id="6" name="Text 4"/>
          <p:cNvSpPr/>
          <p:nvPr/>
        </p:nvSpPr>
        <p:spPr>
          <a:xfrm>
            <a:off x="3809802" y="2698750"/>
            <a:ext cx="4572000" cy="857250"/>
          </a:xfrm>
          <a:prstGeom prst="rect">
            <a:avLst/>
          </a:prstGeom>
          <a:noFill/>
          <a:ln/>
        </p:spPr>
        <p:txBody>
          <a:bodyPr wrap="square" lIns="0" tIns="0" rIns="0" bIns="0" rtlCol="0" anchor="ctr"/>
          <a:lstStyle/>
          <a:p>
            <a:pPr algn="ctr">
              <a:lnSpc>
                <a:spcPct val="100000"/>
              </a:lnSpc>
            </a:pPr>
            <a:r>
              <a:rPr lang="en-US" sz="5400" b="1">
                <a:solidFill>
                  <a:srgbClr val="FFFFFF"/>
                </a:solidFill>
                <a:latin typeface="Noto Sans SC" pitchFamily="34" charset="0"/>
                <a:ea typeface="Noto Sans SC" pitchFamily="34" charset="-122"/>
                <a:cs typeface="Noto Sans SC" pitchFamily="34" charset="-120"/>
              </a:rPr>
              <a:t>Opdracht B</a:t>
            </a:r>
            <a:endParaRPr lang="en-US" sz="1600"/>
          </a:p>
        </p:txBody>
      </p:sp>
      <p:sp>
        <p:nvSpPr>
          <p:cNvPr id="7" name="Shape 5"/>
          <p:cNvSpPr/>
          <p:nvPr/>
        </p:nvSpPr>
        <p:spPr>
          <a:xfrm>
            <a:off x="5486400" y="3784600"/>
            <a:ext cx="1219200" cy="57150"/>
          </a:xfrm>
          <a:custGeom>
            <a:avLst/>
            <a:gdLst/>
            <a:ahLst/>
            <a:cxnLst/>
            <a:rect l="l" t="t" r="r" b="b"/>
            <a:pathLst>
              <a:path w="1219200" h="57150">
                <a:moveTo>
                  <a:pt x="28575" y="0"/>
                </a:moveTo>
                <a:lnTo>
                  <a:pt x="1190625" y="0"/>
                </a:lnTo>
                <a:cubicBezTo>
                  <a:pt x="1206396" y="0"/>
                  <a:pt x="1219200" y="12804"/>
                  <a:pt x="1219200" y="28575"/>
                </a:cubicBezTo>
                <a:lnTo>
                  <a:pt x="1219200" y="28575"/>
                </a:lnTo>
                <a:cubicBezTo>
                  <a:pt x="1219200" y="44346"/>
                  <a:pt x="1206396" y="57150"/>
                  <a:pt x="1190625" y="57150"/>
                </a:cubicBezTo>
                <a:lnTo>
                  <a:pt x="28575" y="57150"/>
                </a:lnTo>
                <a:cubicBezTo>
                  <a:pt x="12804" y="57150"/>
                  <a:pt x="0" y="44346"/>
                  <a:pt x="0" y="28575"/>
                </a:cubicBezTo>
                <a:lnTo>
                  <a:pt x="0" y="28575"/>
                </a:lnTo>
                <a:cubicBezTo>
                  <a:pt x="0" y="12804"/>
                  <a:pt x="12804" y="0"/>
                  <a:pt x="28575" y="0"/>
                </a:cubicBezTo>
                <a:close/>
              </a:path>
            </a:pathLst>
          </a:custGeom>
          <a:gradFill flip="none" rotWithShape="1">
            <a:gsLst>
              <a:gs pos="0">
                <a:srgbClr val="00D3F2"/>
              </a:gs>
              <a:gs pos="100000">
                <a:srgbClr val="2B7FFF"/>
              </a:gs>
            </a:gsLst>
            <a:lin ang="0" scaled="1"/>
          </a:gradFill>
          <a:ln/>
        </p:spPr>
        <p:txBody>
          <a:bodyPr/>
          <a:lstStyle/>
          <a:p>
            <a:endParaRPr lang="nl-NL"/>
          </a:p>
        </p:txBody>
      </p:sp>
      <p:sp>
        <p:nvSpPr>
          <p:cNvPr id="8" name="Text 6"/>
          <p:cNvSpPr/>
          <p:nvPr/>
        </p:nvSpPr>
        <p:spPr>
          <a:xfrm>
            <a:off x="2884884" y="4146550"/>
            <a:ext cx="6419850" cy="381000"/>
          </a:xfrm>
          <a:prstGeom prst="rect">
            <a:avLst/>
          </a:prstGeom>
          <a:noFill/>
          <a:ln/>
        </p:spPr>
        <p:txBody>
          <a:bodyPr wrap="square" lIns="0" tIns="0" rIns="0" bIns="0" rtlCol="0" anchor="ctr"/>
          <a:lstStyle/>
          <a:p>
            <a:pPr algn="ctr">
              <a:lnSpc>
                <a:spcPct val="90000"/>
              </a:lnSpc>
            </a:pPr>
            <a:r>
              <a:rPr lang="en-US" sz="2700" b="1">
                <a:solidFill>
                  <a:srgbClr val="DBEAFE"/>
                </a:solidFill>
                <a:latin typeface="Noto Sans SC" pitchFamily="34" charset="0"/>
                <a:ea typeface="Noto Sans SC" pitchFamily="34" charset="-122"/>
                <a:cs typeface="Noto Sans SC" pitchFamily="34" charset="-120"/>
              </a:rPr>
              <a:t>IT vs OT &amp; Risicoanalyse Standaarden</a:t>
            </a:r>
            <a:endParaRPr lang="en-US" sz="1600"/>
          </a:p>
        </p:txBody>
      </p:sp>
      <p:sp>
        <p:nvSpPr>
          <p:cNvPr id="9" name="Shape 7"/>
          <p:cNvSpPr/>
          <p:nvPr/>
        </p:nvSpPr>
        <p:spPr>
          <a:xfrm>
            <a:off x="4431903" y="5041900"/>
            <a:ext cx="166688" cy="190500"/>
          </a:xfrm>
          <a:custGeom>
            <a:avLst/>
            <a:gdLst/>
            <a:ahLst/>
            <a:cxnLst/>
            <a:rect l="l" t="t" r="r" b="b"/>
            <a:pathLst>
              <a:path w="166688" h="190500">
                <a:moveTo>
                  <a:pt x="47625" y="0"/>
                </a:moveTo>
                <a:cubicBezTo>
                  <a:pt x="54211" y="0"/>
                  <a:pt x="59531" y="5321"/>
                  <a:pt x="59531" y="11906"/>
                </a:cubicBezTo>
                <a:lnTo>
                  <a:pt x="59531" y="23812"/>
                </a:lnTo>
                <a:lnTo>
                  <a:pt x="107156" y="23812"/>
                </a:lnTo>
                <a:lnTo>
                  <a:pt x="107156" y="11906"/>
                </a:lnTo>
                <a:cubicBezTo>
                  <a:pt x="107156" y="5321"/>
                  <a:pt x="112477" y="0"/>
                  <a:pt x="119063" y="0"/>
                </a:cubicBezTo>
                <a:cubicBezTo>
                  <a:pt x="125648" y="0"/>
                  <a:pt x="130969" y="5321"/>
                  <a:pt x="130969" y="11906"/>
                </a:cubicBezTo>
                <a:lnTo>
                  <a:pt x="130969" y="23812"/>
                </a:lnTo>
                <a:lnTo>
                  <a:pt x="142875" y="23812"/>
                </a:lnTo>
                <a:cubicBezTo>
                  <a:pt x="156009" y="23812"/>
                  <a:pt x="166688" y="34491"/>
                  <a:pt x="166688" y="47625"/>
                </a:cubicBezTo>
                <a:lnTo>
                  <a:pt x="166688" y="154781"/>
                </a:lnTo>
                <a:cubicBezTo>
                  <a:pt x="166688" y="167915"/>
                  <a:pt x="156009" y="178594"/>
                  <a:pt x="142875" y="178594"/>
                </a:cubicBezTo>
                <a:lnTo>
                  <a:pt x="23812" y="178594"/>
                </a:lnTo>
                <a:cubicBezTo>
                  <a:pt x="10678" y="178594"/>
                  <a:pt x="0" y="167915"/>
                  <a:pt x="0" y="154781"/>
                </a:cubicBezTo>
                <a:lnTo>
                  <a:pt x="0" y="47625"/>
                </a:lnTo>
                <a:cubicBezTo>
                  <a:pt x="0" y="34491"/>
                  <a:pt x="10678" y="23812"/>
                  <a:pt x="23812" y="23812"/>
                </a:cubicBezTo>
                <a:lnTo>
                  <a:pt x="35719" y="23812"/>
                </a:lnTo>
                <a:lnTo>
                  <a:pt x="35719" y="11906"/>
                </a:lnTo>
                <a:cubicBezTo>
                  <a:pt x="35719" y="5321"/>
                  <a:pt x="41039" y="0"/>
                  <a:pt x="47625" y="0"/>
                </a:cubicBezTo>
                <a:close/>
                <a:moveTo>
                  <a:pt x="23812" y="89297"/>
                </a:moveTo>
                <a:lnTo>
                  <a:pt x="23812" y="101203"/>
                </a:lnTo>
                <a:cubicBezTo>
                  <a:pt x="23812" y="104477"/>
                  <a:pt x="26491" y="107156"/>
                  <a:pt x="29766" y="107156"/>
                </a:cubicBezTo>
                <a:lnTo>
                  <a:pt x="41672" y="107156"/>
                </a:lnTo>
                <a:cubicBezTo>
                  <a:pt x="44946" y="107156"/>
                  <a:pt x="47625" y="104477"/>
                  <a:pt x="47625" y="101203"/>
                </a:cubicBezTo>
                <a:lnTo>
                  <a:pt x="47625" y="89297"/>
                </a:lnTo>
                <a:cubicBezTo>
                  <a:pt x="47625" y="86023"/>
                  <a:pt x="44946" y="83344"/>
                  <a:pt x="41672" y="83344"/>
                </a:cubicBezTo>
                <a:lnTo>
                  <a:pt x="29766" y="83344"/>
                </a:lnTo>
                <a:cubicBezTo>
                  <a:pt x="26491" y="83344"/>
                  <a:pt x="23812" y="86023"/>
                  <a:pt x="23812" y="89297"/>
                </a:cubicBezTo>
                <a:close/>
                <a:moveTo>
                  <a:pt x="71438" y="89297"/>
                </a:moveTo>
                <a:lnTo>
                  <a:pt x="71438" y="101203"/>
                </a:lnTo>
                <a:cubicBezTo>
                  <a:pt x="71438" y="104477"/>
                  <a:pt x="74116" y="107156"/>
                  <a:pt x="77391" y="107156"/>
                </a:cubicBezTo>
                <a:lnTo>
                  <a:pt x="89297" y="107156"/>
                </a:lnTo>
                <a:cubicBezTo>
                  <a:pt x="92571" y="107156"/>
                  <a:pt x="95250" y="104477"/>
                  <a:pt x="95250" y="101203"/>
                </a:cubicBezTo>
                <a:lnTo>
                  <a:pt x="95250" y="89297"/>
                </a:lnTo>
                <a:cubicBezTo>
                  <a:pt x="95250" y="86023"/>
                  <a:pt x="92571" y="83344"/>
                  <a:pt x="89297" y="83344"/>
                </a:cubicBezTo>
                <a:lnTo>
                  <a:pt x="77391" y="83344"/>
                </a:lnTo>
                <a:cubicBezTo>
                  <a:pt x="74116" y="83344"/>
                  <a:pt x="71438" y="86023"/>
                  <a:pt x="71438" y="89297"/>
                </a:cubicBezTo>
                <a:close/>
                <a:moveTo>
                  <a:pt x="125016" y="83344"/>
                </a:moveTo>
                <a:cubicBezTo>
                  <a:pt x="121741" y="83344"/>
                  <a:pt x="119063" y="86023"/>
                  <a:pt x="119063" y="89297"/>
                </a:cubicBezTo>
                <a:lnTo>
                  <a:pt x="119063" y="101203"/>
                </a:lnTo>
                <a:cubicBezTo>
                  <a:pt x="119063" y="104477"/>
                  <a:pt x="121741" y="107156"/>
                  <a:pt x="125016" y="107156"/>
                </a:cubicBezTo>
                <a:lnTo>
                  <a:pt x="136922" y="107156"/>
                </a:lnTo>
                <a:cubicBezTo>
                  <a:pt x="140196" y="107156"/>
                  <a:pt x="142875" y="104477"/>
                  <a:pt x="142875" y="101203"/>
                </a:cubicBezTo>
                <a:lnTo>
                  <a:pt x="142875" y="89297"/>
                </a:lnTo>
                <a:cubicBezTo>
                  <a:pt x="142875" y="86023"/>
                  <a:pt x="140196" y="83344"/>
                  <a:pt x="136922" y="83344"/>
                </a:cubicBezTo>
                <a:lnTo>
                  <a:pt x="125016" y="83344"/>
                </a:lnTo>
                <a:close/>
                <a:moveTo>
                  <a:pt x="23812" y="136922"/>
                </a:moveTo>
                <a:lnTo>
                  <a:pt x="23812" y="148828"/>
                </a:lnTo>
                <a:cubicBezTo>
                  <a:pt x="23812" y="152102"/>
                  <a:pt x="26491" y="154781"/>
                  <a:pt x="29766" y="154781"/>
                </a:cubicBezTo>
                <a:lnTo>
                  <a:pt x="41672" y="154781"/>
                </a:lnTo>
                <a:cubicBezTo>
                  <a:pt x="44946" y="154781"/>
                  <a:pt x="47625" y="152102"/>
                  <a:pt x="47625" y="148828"/>
                </a:cubicBezTo>
                <a:lnTo>
                  <a:pt x="47625" y="136922"/>
                </a:lnTo>
                <a:cubicBezTo>
                  <a:pt x="47625" y="133648"/>
                  <a:pt x="44946" y="130969"/>
                  <a:pt x="41672" y="130969"/>
                </a:cubicBezTo>
                <a:lnTo>
                  <a:pt x="29766" y="130969"/>
                </a:lnTo>
                <a:cubicBezTo>
                  <a:pt x="26491" y="130969"/>
                  <a:pt x="23812" y="133648"/>
                  <a:pt x="23812" y="136922"/>
                </a:cubicBezTo>
                <a:close/>
                <a:moveTo>
                  <a:pt x="77391" y="130969"/>
                </a:moveTo>
                <a:cubicBezTo>
                  <a:pt x="74116" y="130969"/>
                  <a:pt x="71438" y="133648"/>
                  <a:pt x="71438" y="136922"/>
                </a:cubicBezTo>
                <a:lnTo>
                  <a:pt x="71438" y="148828"/>
                </a:lnTo>
                <a:cubicBezTo>
                  <a:pt x="71438" y="152102"/>
                  <a:pt x="74116" y="154781"/>
                  <a:pt x="77391" y="154781"/>
                </a:cubicBezTo>
                <a:lnTo>
                  <a:pt x="89297" y="154781"/>
                </a:lnTo>
                <a:cubicBezTo>
                  <a:pt x="92571" y="154781"/>
                  <a:pt x="95250" y="152102"/>
                  <a:pt x="95250" y="148828"/>
                </a:cubicBezTo>
                <a:lnTo>
                  <a:pt x="95250" y="136922"/>
                </a:lnTo>
                <a:cubicBezTo>
                  <a:pt x="95250" y="133648"/>
                  <a:pt x="92571" y="130969"/>
                  <a:pt x="89297" y="130969"/>
                </a:cubicBezTo>
                <a:lnTo>
                  <a:pt x="77391" y="130969"/>
                </a:lnTo>
                <a:close/>
                <a:moveTo>
                  <a:pt x="119063" y="136922"/>
                </a:moveTo>
                <a:lnTo>
                  <a:pt x="119063" y="148828"/>
                </a:lnTo>
                <a:cubicBezTo>
                  <a:pt x="119063" y="152102"/>
                  <a:pt x="121741" y="154781"/>
                  <a:pt x="125016" y="154781"/>
                </a:cubicBezTo>
                <a:lnTo>
                  <a:pt x="136922" y="154781"/>
                </a:lnTo>
                <a:cubicBezTo>
                  <a:pt x="140196" y="154781"/>
                  <a:pt x="142875" y="152102"/>
                  <a:pt x="142875" y="148828"/>
                </a:cubicBezTo>
                <a:lnTo>
                  <a:pt x="142875" y="136922"/>
                </a:lnTo>
                <a:cubicBezTo>
                  <a:pt x="142875" y="133648"/>
                  <a:pt x="140196" y="130969"/>
                  <a:pt x="136922" y="130969"/>
                </a:cubicBezTo>
                <a:lnTo>
                  <a:pt x="125016" y="130969"/>
                </a:lnTo>
                <a:cubicBezTo>
                  <a:pt x="121741" y="130969"/>
                  <a:pt x="119063" y="133648"/>
                  <a:pt x="119063" y="136922"/>
                </a:cubicBezTo>
                <a:close/>
              </a:path>
            </a:pathLst>
          </a:custGeom>
          <a:solidFill>
            <a:srgbClr val="00D3F2"/>
          </a:solidFill>
          <a:ln/>
        </p:spPr>
        <p:txBody>
          <a:bodyPr/>
          <a:lstStyle/>
          <a:p>
            <a:endParaRPr lang="nl-NL"/>
          </a:p>
        </p:txBody>
      </p:sp>
      <p:sp>
        <p:nvSpPr>
          <p:cNvPr id="10" name="Text 8"/>
          <p:cNvSpPr/>
          <p:nvPr/>
        </p:nvSpPr>
        <p:spPr>
          <a:xfrm>
            <a:off x="4700985" y="5003800"/>
            <a:ext cx="1114425" cy="266700"/>
          </a:xfrm>
          <a:prstGeom prst="rect">
            <a:avLst/>
          </a:prstGeom>
          <a:noFill/>
          <a:ln/>
        </p:spPr>
        <p:txBody>
          <a:bodyPr wrap="square" lIns="0" tIns="0" rIns="0" bIns="0" rtlCol="0" anchor="ctr"/>
          <a:lstStyle/>
          <a:p>
            <a:pPr algn="ctr">
              <a:lnSpc>
                <a:spcPct val="120000"/>
              </a:lnSpc>
            </a:pPr>
            <a:r>
              <a:rPr lang="en-US" sz="1500">
                <a:solidFill>
                  <a:srgbClr val="BEDBFF"/>
                </a:solidFill>
                <a:latin typeface="Noto Sans SC" pitchFamily="34" charset="0"/>
                <a:ea typeface="Noto Sans SC" pitchFamily="34" charset="-122"/>
                <a:cs typeface="Noto Sans SC" pitchFamily="34" charset="-120"/>
              </a:rPr>
              <a:t>Workshop 4</a:t>
            </a:r>
            <a:endParaRPr lang="en-US" sz="1600"/>
          </a:p>
        </p:txBody>
      </p:sp>
      <p:sp>
        <p:nvSpPr>
          <p:cNvPr id="11" name="Shape 9"/>
          <p:cNvSpPr/>
          <p:nvPr/>
        </p:nvSpPr>
        <p:spPr>
          <a:xfrm>
            <a:off x="6070005" y="4984750"/>
            <a:ext cx="9525" cy="304800"/>
          </a:xfrm>
          <a:custGeom>
            <a:avLst/>
            <a:gdLst/>
            <a:ahLst/>
            <a:cxnLst/>
            <a:rect l="l" t="t" r="r" b="b"/>
            <a:pathLst>
              <a:path w="9525" h="304800">
                <a:moveTo>
                  <a:pt x="0" y="0"/>
                </a:moveTo>
                <a:lnTo>
                  <a:pt x="9525" y="0"/>
                </a:lnTo>
                <a:lnTo>
                  <a:pt x="9525" y="304800"/>
                </a:lnTo>
                <a:lnTo>
                  <a:pt x="0" y="304800"/>
                </a:lnTo>
                <a:lnTo>
                  <a:pt x="0" y="0"/>
                </a:lnTo>
                <a:close/>
              </a:path>
            </a:pathLst>
          </a:custGeom>
          <a:solidFill>
            <a:srgbClr val="FFFFFF">
              <a:alpha val="20000"/>
            </a:srgbClr>
          </a:solidFill>
          <a:ln/>
        </p:spPr>
        <p:txBody>
          <a:bodyPr/>
          <a:lstStyle/>
          <a:p>
            <a:endParaRPr lang="nl-NL"/>
          </a:p>
        </p:txBody>
      </p:sp>
      <p:sp>
        <p:nvSpPr>
          <p:cNvPr id="12" name="Shape 10"/>
          <p:cNvSpPr/>
          <p:nvPr/>
        </p:nvSpPr>
        <p:spPr>
          <a:xfrm>
            <a:off x="6396236" y="5041900"/>
            <a:ext cx="214313" cy="190500"/>
          </a:xfrm>
          <a:custGeom>
            <a:avLst/>
            <a:gdLst/>
            <a:ahLst/>
            <a:cxnLst/>
            <a:rect l="l" t="t" r="r" b="b"/>
            <a:pathLst>
              <a:path w="214313" h="190500">
                <a:moveTo>
                  <a:pt x="17859" y="72851"/>
                </a:moveTo>
                <a:lnTo>
                  <a:pt x="95696" y="104887"/>
                </a:lnTo>
                <a:cubicBezTo>
                  <a:pt x="99343" y="106375"/>
                  <a:pt x="103212" y="107156"/>
                  <a:pt x="107156" y="107156"/>
                </a:cubicBezTo>
                <a:cubicBezTo>
                  <a:pt x="111100" y="107156"/>
                  <a:pt x="114970" y="106375"/>
                  <a:pt x="118616" y="104887"/>
                </a:cubicBezTo>
                <a:lnTo>
                  <a:pt x="208806" y="67754"/>
                </a:lnTo>
                <a:cubicBezTo>
                  <a:pt x="212154" y="66377"/>
                  <a:pt x="214313" y="63140"/>
                  <a:pt x="214313" y="59531"/>
                </a:cubicBezTo>
                <a:cubicBezTo>
                  <a:pt x="214313" y="55922"/>
                  <a:pt x="212154" y="52685"/>
                  <a:pt x="208806" y="51308"/>
                </a:cubicBezTo>
                <a:lnTo>
                  <a:pt x="118616" y="14176"/>
                </a:lnTo>
                <a:cubicBezTo>
                  <a:pt x="114970" y="12688"/>
                  <a:pt x="111100" y="11906"/>
                  <a:pt x="107156" y="11906"/>
                </a:cubicBezTo>
                <a:cubicBezTo>
                  <a:pt x="103212" y="11906"/>
                  <a:pt x="99343" y="12688"/>
                  <a:pt x="95696" y="14176"/>
                </a:cubicBezTo>
                <a:lnTo>
                  <a:pt x="5507" y="51308"/>
                </a:lnTo>
                <a:cubicBezTo>
                  <a:pt x="2158" y="52685"/>
                  <a:pt x="0" y="55922"/>
                  <a:pt x="0" y="59531"/>
                </a:cubicBezTo>
                <a:lnTo>
                  <a:pt x="0" y="169664"/>
                </a:lnTo>
                <a:cubicBezTo>
                  <a:pt x="0" y="174613"/>
                  <a:pt x="3981" y="178594"/>
                  <a:pt x="8930" y="178594"/>
                </a:cubicBezTo>
                <a:cubicBezTo>
                  <a:pt x="13878" y="178594"/>
                  <a:pt x="17859" y="174613"/>
                  <a:pt x="17859" y="169664"/>
                </a:cubicBezTo>
                <a:lnTo>
                  <a:pt x="17859" y="72851"/>
                </a:lnTo>
                <a:close/>
                <a:moveTo>
                  <a:pt x="35719" y="99529"/>
                </a:moveTo>
                <a:lnTo>
                  <a:pt x="35719" y="142875"/>
                </a:lnTo>
                <a:cubicBezTo>
                  <a:pt x="35719" y="162595"/>
                  <a:pt x="67717" y="178594"/>
                  <a:pt x="107156" y="178594"/>
                </a:cubicBezTo>
                <a:cubicBezTo>
                  <a:pt x="146596" y="178594"/>
                  <a:pt x="178594" y="162595"/>
                  <a:pt x="178594" y="142875"/>
                </a:cubicBezTo>
                <a:lnTo>
                  <a:pt x="178594" y="99492"/>
                </a:lnTo>
                <a:lnTo>
                  <a:pt x="125425" y="121407"/>
                </a:lnTo>
                <a:cubicBezTo>
                  <a:pt x="119621" y="123788"/>
                  <a:pt x="113444" y="125016"/>
                  <a:pt x="107156" y="125016"/>
                </a:cubicBezTo>
                <a:cubicBezTo>
                  <a:pt x="100868" y="125016"/>
                  <a:pt x="94692" y="123788"/>
                  <a:pt x="88888" y="121407"/>
                </a:cubicBezTo>
                <a:lnTo>
                  <a:pt x="35719" y="99492"/>
                </a:lnTo>
                <a:close/>
              </a:path>
            </a:pathLst>
          </a:custGeom>
          <a:solidFill>
            <a:srgbClr val="00D3F2"/>
          </a:solidFill>
          <a:ln/>
        </p:spPr>
        <p:txBody>
          <a:bodyPr/>
          <a:lstStyle/>
          <a:p>
            <a:endParaRPr lang="nl-NL"/>
          </a:p>
        </p:txBody>
      </p:sp>
      <p:sp>
        <p:nvSpPr>
          <p:cNvPr id="13" name="Text 11"/>
          <p:cNvSpPr/>
          <p:nvPr/>
        </p:nvSpPr>
        <p:spPr>
          <a:xfrm>
            <a:off x="6689130" y="5003800"/>
            <a:ext cx="1152525" cy="266700"/>
          </a:xfrm>
          <a:prstGeom prst="rect">
            <a:avLst/>
          </a:prstGeom>
          <a:noFill/>
          <a:ln/>
        </p:spPr>
        <p:txBody>
          <a:bodyPr wrap="square" lIns="0" tIns="0" rIns="0" bIns="0" rtlCol="0" anchor="ctr"/>
          <a:lstStyle/>
          <a:p>
            <a:pPr algn="ctr">
              <a:lnSpc>
                <a:spcPct val="120000"/>
              </a:lnSpc>
            </a:pPr>
            <a:r>
              <a:rPr lang="en-US" sz="1500">
                <a:solidFill>
                  <a:srgbClr val="BEDBFF"/>
                </a:solidFill>
                <a:latin typeface="Noto Sans SC" pitchFamily="34" charset="0"/>
                <a:ea typeface="Noto Sans SC" pitchFamily="34" charset="-122"/>
                <a:cs typeface="Noto Sans SC" pitchFamily="34" charset="-120"/>
              </a:rPr>
              <a:t>HBO Niveau</a:t>
            </a:r>
            <a:endParaRPr lang="en-US" sz="160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9655"/>
          </a:xfrm>
          <a:custGeom>
            <a:avLst/>
            <a:gdLst/>
            <a:ahLst/>
            <a:cxnLst/>
            <a:rect l="l" t="t" r="r" b="b"/>
            <a:pathLst>
              <a:path w="12192000" h="6859655">
                <a:moveTo>
                  <a:pt x="0" y="0"/>
                </a:moveTo>
                <a:lnTo>
                  <a:pt x="12192000" y="0"/>
                </a:lnTo>
                <a:lnTo>
                  <a:pt x="12192000" y="6859655"/>
                </a:lnTo>
                <a:lnTo>
                  <a:pt x="0" y="6859655"/>
                </a:lnTo>
                <a:lnTo>
                  <a:pt x="0" y="0"/>
                </a:lnTo>
                <a:close/>
              </a:path>
            </a:pathLst>
          </a:custGeom>
          <a:gradFill flip="none" rotWithShape="1">
            <a:gsLst>
              <a:gs pos="0">
                <a:srgbClr val="F9FAFB"/>
              </a:gs>
              <a:gs pos="100000">
                <a:srgbClr val="ECFEFF"/>
              </a:gs>
            </a:gsLst>
            <a:lin ang="2700000" scaled="1"/>
          </a:gradFill>
          <a:ln/>
        </p:spPr>
        <p:txBody>
          <a:bodyPr/>
          <a:lstStyle/>
          <a:p>
            <a:endParaRPr lang="nl-NL"/>
          </a:p>
        </p:txBody>
      </p:sp>
      <p:sp>
        <p:nvSpPr>
          <p:cNvPr id="3" name="Text 1"/>
          <p:cNvSpPr/>
          <p:nvPr/>
        </p:nvSpPr>
        <p:spPr>
          <a:xfrm>
            <a:off x="353135" y="353135"/>
            <a:ext cx="11644640" cy="353135"/>
          </a:xfrm>
          <a:prstGeom prst="rect">
            <a:avLst/>
          </a:prstGeom>
          <a:noFill/>
          <a:ln/>
        </p:spPr>
        <p:txBody>
          <a:bodyPr wrap="square" lIns="0" tIns="0" rIns="0" bIns="0" rtlCol="0" anchor="ctr"/>
          <a:lstStyle/>
          <a:p>
            <a:pPr>
              <a:lnSpc>
                <a:spcPct val="90000"/>
              </a:lnSpc>
            </a:pPr>
            <a:r>
              <a:rPr lang="en-US" sz="2503" b="1">
                <a:solidFill>
                  <a:srgbClr val="1D293D"/>
                </a:solidFill>
                <a:latin typeface="Noto Sans SC" pitchFamily="34" charset="0"/>
                <a:ea typeface="Noto Sans SC" pitchFamily="34" charset="-122"/>
                <a:cs typeface="Noto Sans SC" pitchFamily="34" charset="-120"/>
              </a:rPr>
              <a:t>Verschillende Definities van OT Systemen</a:t>
            </a:r>
            <a:endParaRPr lang="en-US" sz="1600"/>
          </a:p>
        </p:txBody>
      </p:sp>
      <p:sp>
        <p:nvSpPr>
          <p:cNvPr id="4" name="Shape 2"/>
          <p:cNvSpPr/>
          <p:nvPr/>
        </p:nvSpPr>
        <p:spPr>
          <a:xfrm>
            <a:off x="353135" y="776898"/>
            <a:ext cx="847525" cy="35314"/>
          </a:xfrm>
          <a:custGeom>
            <a:avLst/>
            <a:gdLst/>
            <a:ahLst/>
            <a:cxnLst/>
            <a:rect l="l" t="t" r="r" b="b"/>
            <a:pathLst>
              <a:path w="847525" h="35314">
                <a:moveTo>
                  <a:pt x="17657" y="0"/>
                </a:moveTo>
                <a:lnTo>
                  <a:pt x="829868" y="0"/>
                </a:lnTo>
                <a:cubicBezTo>
                  <a:pt x="839620" y="0"/>
                  <a:pt x="847525" y="7905"/>
                  <a:pt x="847525" y="17657"/>
                </a:cubicBezTo>
                <a:lnTo>
                  <a:pt x="847525" y="17657"/>
                </a:lnTo>
                <a:cubicBezTo>
                  <a:pt x="847525" y="27408"/>
                  <a:pt x="839620" y="35314"/>
                  <a:pt x="829868" y="35314"/>
                </a:cubicBezTo>
                <a:lnTo>
                  <a:pt x="17657" y="35314"/>
                </a:lnTo>
                <a:cubicBezTo>
                  <a:pt x="7905" y="35314"/>
                  <a:pt x="0" y="27408"/>
                  <a:pt x="0" y="17657"/>
                </a:cubicBezTo>
                <a:lnTo>
                  <a:pt x="0" y="17657"/>
                </a:lnTo>
                <a:cubicBezTo>
                  <a:pt x="0" y="7905"/>
                  <a:pt x="7905" y="0"/>
                  <a:pt x="17657" y="0"/>
                </a:cubicBezTo>
                <a:close/>
              </a:path>
            </a:pathLst>
          </a:custGeom>
          <a:gradFill flip="none" rotWithShape="1">
            <a:gsLst>
              <a:gs pos="0">
                <a:srgbClr val="0092B8"/>
              </a:gs>
              <a:gs pos="100000">
                <a:srgbClr val="00BBA7"/>
              </a:gs>
            </a:gsLst>
            <a:lin ang="0" scaled="1"/>
          </a:gradFill>
          <a:ln/>
        </p:spPr>
        <p:txBody>
          <a:bodyPr/>
          <a:lstStyle/>
          <a:p>
            <a:endParaRPr lang="nl-NL"/>
          </a:p>
        </p:txBody>
      </p:sp>
      <p:sp>
        <p:nvSpPr>
          <p:cNvPr id="5" name="Shape 3"/>
          <p:cNvSpPr/>
          <p:nvPr/>
        </p:nvSpPr>
        <p:spPr>
          <a:xfrm>
            <a:off x="370792" y="988779"/>
            <a:ext cx="11468072" cy="1377228"/>
          </a:xfrm>
          <a:custGeom>
            <a:avLst/>
            <a:gdLst/>
            <a:ahLst/>
            <a:cxnLst/>
            <a:rect l="l" t="t" r="r" b="b"/>
            <a:pathLst>
              <a:path w="11468072" h="1377228">
                <a:moveTo>
                  <a:pt x="35314" y="0"/>
                </a:moveTo>
                <a:lnTo>
                  <a:pt x="11362136" y="0"/>
                </a:lnTo>
                <a:cubicBezTo>
                  <a:pt x="11420643" y="0"/>
                  <a:pt x="11468072" y="47429"/>
                  <a:pt x="11468072" y="105936"/>
                </a:cubicBezTo>
                <a:lnTo>
                  <a:pt x="11468072" y="1271292"/>
                </a:lnTo>
                <a:cubicBezTo>
                  <a:pt x="11468072" y="1329799"/>
                  <a:pt x="11420643" y="1377228"/>
                  <a:pt x="11362136" y="1377228"/>
                </a:cubicBezTo>
                <a:lnTo>
                  <a:pt x="35314" y="1377228"/>
                </a:lnTo>
                <a:cubicBezTo>
                  <a:pt x="15810" y="1377228"/>
                  <a:pt x="0" y="1361418"/>
                  <a:pt x="0" y="1341915"/>
                </a:cubicBezTo>
                <a:lnTo>
                  <a:pt x="0" y="35314"/>
                </a:lnTo>
                <a:cubicBezTo>
                  <a:pt x="0" y="15823"/>
                  <a:pt x="15823" y="0"/>
                  <a:pt x="35314" y="0"/>
                </a:cubicBezTo>
                <a:close/>
              </a:path>
            </a:pathLst>
          </a:custGeom>
          <a:solidFill>
            <a:srgbClr val="FFFFFF"/>
          </a:solidFill>
          <a:ln/>
          <a:effectLst>
            <a:outerShdw blurRad="52970" dist="35314" dir="5400000" algn="bl" rotWithShape="0">
              <a:srgbClr val="000000">
                <a:alpha val="10196"/>
              </a:srgbClr>
            </a:outerShdw>
          </a:effectLst>
        </p:spPr>
        <p:txBody>
          <a:bodyPr/>
          <a:lstStyle/>
          <a:p>
            <a:endParaRPr lang="nl-NL"/>
          </a:p>
        </p:txBody>
      </p:sp>
      <p:sp>
        <p:nvSpPr>
          <p:cNvPr id="6" name="Shape 4"/>
          <p:cNvSpPr/>
          <p:nvPr/>
        </p:nvSpPr>
        <p:spPr>
          <a:xfrm>
            <a:off x="370792" y="988779"/>
            <a:ext cx="35314" cy="1377228"/>
          </a:xfrm>
          <a:custGeom>
            <a:avLst/>
            <a:gdLst/>
            <a:ahLst/>
            <a:cxnLst/>
            <a:rect l="l" t="t" r="r" b="b"/>
            <a:pathLst>
              <a:path w="35314" h="1377228">
                <a:moveTo>
                  <a:pt x="35314" y="0"/>
                </a:moveTo>
                <a:lnTo>
                  <a:pt x="35314" y="0"/>
                </a:lnTo>
                <a:lnTo>
                  <a:pt x="35314" y="1377228"/>
                </a:lnTo>
                <a:lnTo>
                  <a:pt x="35314" y="1377228"/>
                </a:lnTo>
                <a:cubicBezTo>
                  <a:pt x="15810" y="1377228"/>
                  <a:pt x="0" y="1361418"/>
                  <a:pt x="0" y="1341915"/>
                </a:cubicBezTo>
                <a:lnTo>
                  <a:pt x="0" y="35314"/>
                </a:lnTo>
                <a:cubicBezTo>
                  <a:pt x="0" y="15810"/>
                  <a:pt x="15810" y="0"/>
                  <a:pt x="35314" y="0"/>
                </a:cubicBezTo>
                <a:close/>
              </a:path>
            </a:pathLst>
          </a:custGeom>
          <a:solidFill>
            <a:srgbClr val="0092B8"/>
          </a:solidFill>
          <a:ln/>
        </p:spPr>
        <p:txBody>
          <a:bodyPr/>
          <a:lstStyle/>
          <a:p>
            <a:endParaRPr lang="nl-NL"/>
          </a:p>
        </p:txBody>
      </p:sp>
      <p:sp>
        <p:nvSpPr>
          <p:cNvPr id="7" name="Shape 5"/>
          <p:cNvSpPr/>
          <p:nvPr/>
        </p:nvSpPr>
        <p:spPr>
          <a:xfrm>
            <a:off x="565017" y="1165347"/>
            <a:ext cx="423762" cy="423762"/>
          </a:xfrm>
          <a:custGeom>
            <a:avLst/>
            <a:gdLst/>
            <a:ahLst/>
            <a:cxnLst/>
            <a:rect l="l" t="t" r="r" b="b"/>
            <a:pathLst>
              <a:path w="423762" h="423762">
                <a:moveTo>
                  <a:pt x="211881" y="0"/>
                </a:moveTo>
                <a:lnTo>
                  <a:pt x="211881" y="0"/>
                </a:lnTo>
                <a:cubicBezTo>
                  <a:pt x="328822" y="0"/>
                  <a:pt x="423762" y="94941"/>
                  <a:pt x="423762" y="211881"/>
                </a:cubicBezTo>
                <a:lnTo>
                  <a:pt x="423762" y="211881"/>
                </a:lnTo>
                <a:cubicBezTo>
                  <a:pt x="423762" y="328822"/>
                  <a:pt x="328822" y="423762"/>
                  <a:pt x="211881" y="423762"/>
                </a:cubicBezTo>
                <a:lnTo>
                  <a:pt x="211881" y="423762"/>
                </a:lnTo>
                <a:cubicBezTo>
                  <a:pt x="94941" y="423762"/>
                  <a:pt x="0" y="328822"/>
                  <a:pt x="0" y="211881"/>
                </a:cubicBezTo>
                <a:lnTo>
                  <a:pt x="0" y="211881"/>
                </a:lnTo>
                <a:cubicBezTo>
                  <a:pt x="0" y="94941"/>
                  <a:pt x="94941" y="0"/>
                  <a:pt x="211881" y="0"/>
                </a:cubicBezTo>
                <a:close/>
              </a:path>
            </a:pathLst>
          </a:custGeom>
          <a:solidFill>
            <a:srgbClr val="CEFAFE"/>
          </a:solidFill>
          <a:ln/>
        </p:spPr>
        <p:txBody>
          <a:bodyPr/>
          <a:lstStyle/>
          <a:p>
            <a:endParaRPr lang="nl-NL"/>
          </a:p>
        </p:txBody>
      </p:sp>
      <p:sp>
        <p:nvSpPr>
          <p:cNvPr id="8" name="Shape 6"/>
          <p:cNvSpPr/>
          <p:nvPr/>
        </p:nvSpPr>
        <p:spPr>
          <a:xfrm>
            <a:off x="688614" y="1288944"/>
            <a:ext cx="176568" cy="176568"/>
          </a:xfrm>
          <a:custGeom>
            <a:avLst/>
            <a:gdLst/>
            <a:ahLst/>
            <a:cxnLst/>
            <a:rect l="l" t="t" r="r" b="b"/>
            <a:pathLst>
              <a:path w="176568" h="176568">
                <a:moveTo>
                  <a:pt x="93767" y="6966"/>
                </a:moveTo>
                <a:cubicBezTo>
                  <a:pt x="90387" y="5035"/>
                  <a:pt x="86215" y="5035"/>
                  <a:pt x="82801" y="6966"/>
                </a:cubicBezTo>
                <a:lnTo>
                  <a:pt x="5552" y="51108"/>
                </a:lnTo>
                <a:cubicBezTo>
                  <a:pt x="1207" y="53591"/>
                  <a:pt x="-931" y="58695"/>
                  <a:pt x="345" y="63523"/>
                </a:cubicBezTo>
                <a:cubicBezTo>
                  <a:pt x="1621" y="68351"/>
                  <a:pt x="6035" y="71731"/>
                  <a:pt x="11035" y="71731"/>
                </a:cubicBezTo>
                <a:lnTo>
                  <a:pt x="22071" y="71731"/>
                </a:lnTo>
                <a:lnTo>
                  <a:pt x="22071" y="143461"/>
                </a:lnTo>
                <a:lnTo>
                  <a:pt x="22071" y="143461"/>
                </a:lnTo>
                <a:lnTo>
                  <a:pt x="4414" y="156704"/>
                </a:lnTo>
                <a:cubicBezTo>
                  <a:pt x="1621" y="158773"/>
                  <a:pt x="0" y="162049"/>
                  <a:pt x="0" y="165532"/>
                </a:cubicBezTo>
                <a:cubicBezTo>
                  <a:pt x="0" y="171636"/>
                  <a:pt x="4931" y="176568"/>
                  <a:pt x="11035" y="176568"/>
                </a:cubicBezTo>
                <a:lnTo>
                  <a:pt x="165532" y="176568"/>
                </a:lnTo>
                <a:cubicBezTo>
                  <a:pt x="171636" y="176568"/>
                  <a:pt x="176568" y="171636"/>
                  <a:pt x="176568" y="165532"/>
                </a:cubicBezTo>
                <a:cubicBezTo>
                  <a:pt x="176568" y="162049"/>
                  <a:pt x="174947" y="158773"/>
                  <a:pt x="172154" y="156704"/>
                </a:cubicBezTo>
                <a:lnTo>
                  <a:pt x="154497" y="143461"/>
                </a:lnTo>
                <a:lnTo>
                  <a:pt x="154497" y="71731"/>
                </a:lnTo>
                <a:lnTo>
                  <a:pt x="165532" y="71731"/>
                </a:lnTo>
                <a:cubicBezTo>
                  <a:pt x="170533" y="71731"/>
                  <a:pt x="174912" y="68351"/>
                  <a:pt x="176188" y="63523"/>
                </a:cubicBezTo>
                <a:cubicBezTo>
                  <a:pt x="177464" y="58695"/>
                  <a:pt x="175326" y="53591"/>
                  <a:pt x="170981" y="51108"/>
                </a:cubicBezTo>
                <a:lnTo>
                  <a:pt x="93733" y="6966"/>
                </a:lnTo>
                <a:close/>
                <a:moveTo>
                  <a:pt x="137944" y="71731"/>
                </a:moveTo>
                <a:lnTo>
                  <a:pt x="137944" y="143461"/>
                </a:lnTo>
                <a:lnTo>
                  <a:pt x="115873" y="143461"/>
                </a:lnTo>
                <a:lnTo>
                  <a:pt x="115873" y="71731"/>
                </a:lnTo>
                <a:lnTo>
                  <a:pt x="137944" y="71731"/>
                </a:lnTo>
                <a:close/>
                <a:moveTo>
                  <a:pt x="99319" y="71731"/>
                </a:moveTo>
                <a:lnTo>
                  <a:pt x="99319" y="143461"/>
                </a:lnTo>
                <a:lnTo>
                  <a:pt x="77248" y="143461"/>
                </a:lnTo>
                <a:lnTo>
                  <a:pt x="77248" y="71731"/>
                </a:lnTo>
                <a:lnTo>
                  <a:pt x="99319" y="71731"/>
                </a:lnTo>
                <a:close/>
                <a:moveTo>
                  <a:pt x="60695" y="71731"/>
                </a:moveTo>
                <a:lnTo>
                  <a:pt x="60695" y="143461"/>
                </a:lnTo>
                <a:lnTo>
                  <a:pt x="38624" y="143461"/>
                </a:lnTo>
                <a:lnTo>
                  <a:pt x="38624" y="71731"/>
                </a:lnTo>
                <a:lnTo>
                  <a:pt x="60695" y="71731"/>
                </a:lnTo>
                <a:close/>
                <a:moveTo>
                  <a:pt x="88284" y="33106"/>
                </a:moveTo>
                <a:cubicBezTo>
                  <a:pt x="94375" y="33106"/>
                  <a:pt x="99319" y="38051"/>
                  <a:pt x="99319" y="44142"/>
                </a:cubicBezTo>
                <a:cubicBezTo>
                  <a:pt x="99319" y="50233"/>
                  <a:pt x="94375" y="55177"/>
                  <a:pt x="88284" y="55177"/>
                </a:cubicBezTo>
                <a:cubicBezTo>
                  <a:pt x="82193" y="55177"/>
                  <a:pt x="77248" y="50233"/>
                  <a:pt x="77248" y="44142"/>
                </a:cubicBezTo>
                <a:cubicBezTo>
                  <a:pt x="77248" y="38051"/>
                  <a:pt x="82193" y="33106"/>
                  <a:pt x="88284" y="33106"/>
                </a:cubicBezTo>
                <a:close/>
              </a:path>
            </a:pathLst>
          </a:custGeom>
          <a:solidFill>
            <a:srgbClr val="0092B8"/>
          </a:solidFill>
          <a:ln/>
        </p:spPr>
        <p:txBody>
          <a:bodyPr/>
          <a:lstStyle/>
          <a:p>
            <a:endParaRPr lang="nl-NL"/>
          </a:p>
        </p:txBody>
      </p:sp>
      <p:sp>
        <p:nvSpPr>
          <p:cNvPr id="9" name="Text 7"/>
          <p:cNvSpPr/>
          <p:nvPr/>
        </p:nvSpPr>
        <p:spPr>
          <a:xfrm>
            <a:off x="1130033" y="1165347"/>
            <a:ext cx="10620547" cy="247195"/>
          </a:xfrm>
          <a:prstGeom prst="rect">
            <a:avLst/>
          </a:prstGeom>
          <a:noFill/>
          <a:ln/>
        </p:spPr>
        <p:txBody>
          <a:bodyPr wrap="square" lIns="0" tIns="0" rIns="0" bIns="0" rtlCol="0" anchor="ctr"/>
          <a:lstStyle/>
          <a:p>
            <a:pPr>
              <a:lnSpc>
                <a:spcPct val="120000"/>
              </a:lnSpc>
            </a:pPr>
            <a:r>
              <a:rPr lang="en-US" sz="1390" b="1">
                <a:solidFill>
                  <a:srgbClr val="1D293D"/>
                </a:solidFill>
                <a:latin typeface="Noto Sans SC" pitchFamily="34" charset="0"/>
                <a:ea typeface="Noto Sans SC" pitchFamily="34" charset="-122"/>
                <a:cs typeface="Noto Sans SC" pitchFamily="34" charset="-120"/>
              </a:rPr>
              <a:t>NIST SP 800-82 (Guide to OT Security)</a:t>
            </a:r>
            <a:endParaRPr lang="en-US" sz="1600"/>
          </a:p>
        </p:txBody>
      </p:sp>
      <p:sp>
        <p:nvSpPr>
          <p:cNvPr id="10" name="Text 8"/>
          <p:cNvSpPr/>
          <p:nvPr/>
        </p:nvSpPr>
        <p:spPr>
          <a:xfrm>
            <a:off x="1130033" y="1483169"/>
            <a:ext cx="10602891" cy="459076"/>
          </a:xfrm>
          <a:prstGeom prst="rect">
            <a:avLst/>
          </a:prstGeom>
          <a:noFill/>
          <a:ln/>
        </p:spPr>
        <p:txBody>
          <a:bodyPr wrap="square" lIns="0" tIns="0" rIns="0" bIns="0" rtlCol="0" anchor="ctr"/>
          <a:lstStyle/>
          <a:p>
            <a:pPr>
              <a:lnSpc>
                <a:spcPct val="140000"/>
              </a:lnSpc>
            </a:pPr>
            <a:r>
              <a:rPr lang="en-US" sz="1112">
                <a:solidFill>
                  <a:srgbClr val="314158"/>
                </a:solidFill>
                <a:latin typeface="MiSans" pitchFamily="34" charset="0"/>
                <a:ea typeface="MiSans" pitchFamily="34" charset="-122"/>
                <a:cs typeface="MiSans" pitchFamily="34" charset="-120"/>
              </a:rPr>
              <a:t>"OT omvat hardware en software die veranderingen detecteren of veroorzaken door directe monitoring en controle van fysieke apparaten en processen. OT systemen omvatten Industrial Control Systems (ICS), SCADA, DCS, PLC's en andere industriële automatiseringssystemen."</a:t>
            </a:r>
            <a:endParaRPr lang="en-US" sz="1600"/>
          </a:p>
        </p:txBody>
      </p:sp>
      <p:sp>
        <p:nvSpPr>
          <p:cNvPr id="11" name="Shape 9"/>
          <p:cNvSpPr/>
          <p:nvPr/>
        </p:nvSpPr>
        <p:spPr>
          <a:xfrm>
            <a:off x="1147690" y="2039357"/>
            <a:ext cx="123597" cy="123597"/>
          </a:xfrm>
          <a:custGeom>
            <a:avLst/>
            <a:gdLst/>
            <a:ahLst/>
            <a:cxnLst/>
            <a:rect l="l" t="t" r="r" b="b"/>
            <a:pathLst>
              <a:path w="123597" h="123597">
                <a:moveTo>
                  <a:pt x="61799" y="123597"/>
                </a:moveTo>
                <a:cubicBezTo>
                  <a:pt x="95906" y="123597"/>
                  <a:pt x="123597" y="95906"/>
                  <a:pt x="123597" y="61799"/>
                </a:cubicBezTo>
                <a:cubicBezTo>
                  <a:pt x="123597" y="27691"/>
                  <a:pt x="95906" y="0"/>
                  <a:pt x="61799" y="0"/>
                </a:cubicBezTo>
                <a:cubicBezTo>
                  <a:pt x="27691" y="0"/>
                  <a:pt x="0" y="27691"/>
                  <a:pt x="0" y="61799"/>
                </a:cubicBezTo>
                <a:cubicBezTo>
                  <a:pt x="0" y="95906"/>
                  <a:pt x="27691" y="123597"/>
                  <a:pt x="61799" y="123597"/>
                </a:cubicBezTo>
                <a:close/>
                <a:moveTo>
                  <a:pt x="82173" y="51346"/>
                </a:moveTo>
                <a:lnTo>
                  <a:pt x="62861" y="82245"/>
                </a:lnTo>
                <a:cubicBezTo>
                  <a:pt x="61847" y="83863"/>
                  <a:pt x="60109" y="84877"/>
                  <a:pt x="58202" y="84973"/>
                </a:cubicBezTo>
                <a:cubicBezTo>
                  <a:pt x="56295" y="85070"/>
                  <a:pt x="54460" y="84201"/>
                  <a:pt x="53326" y="82656"/>
                </a:cubicBezTo>
                <a:lnTo>
                  <a:pt x="41738" y="67206"/>
                </a:lnTo>
                <a:cubicBezTo>
                  <a:pt x="39807" y="64647"/>
                  <a:pt x="40338" y="61026"/>
                  <a:pt x="42897" y="59095"/>
                </a:cubicBezTo>
                <a:cubicBezTo>
                  <a:pt x="45456" y="57164"/>
                  <a:pt x="49077" y="57695"/>
                  <a:pt x="51008" y="60254"/>
                </a:cubicBezTo>
                <a:lnTo>
                  <a:pt x="57526" y="68944"/>
                </a:lnTo>
                <a:lnTo>
                  <a:pt x="72348" y="45214"/>
                </a:lnTo>
                <a:cubicBezTo>
                  <a:pt x="74038" y="42511"/>
                  <a:pt x="77610" y="41666"/>
                  <a:pt x="80338" y="43380"/>
                </a:cubicBezTo>
                <a:cubicBezTo>
                  <a:pt x="83066" y="45094"/>
                  <a:pt x="83887" y="48642"/>
                  <a:pt x="82173" y="51370"/>
                </a:cubicBezTo>
                <a:close/>
              </a:path>
            </a:pathLst>
          </a:custGeom>
          <a:solidFill>
            <a:srgbClr val="0092B8"/>
          </a:solidFill>
          <a:ln/>
        </p:spPr>
        <p:txBody>
          <a:bodyPr/>
          <a:lstStyle/>
          <a:p>
            <a:endParaRPr lang="nl-NL"/>
          </a:p>
        </p:txBody>
      </p:sp>
      <p:sp>
        <p:nvSpPr>
          <p:cNvPr id="12" name="Text 10"/>
          <p:cNvSpPr/>
          <p:nvPr/>
        </p:nvSpPr>
        <p:spPr>
          <a:xfrm>
            <a:off x="1355157" y="2012872"/>
            <a:ext cx="2798598" cy="176568"/>
          </a:xfrm>
          <a:prstGeom prst="rect">
            <a:avLst/>
          </a:prstGeom>
          <a:noFill/>
          <a:ln/>
        </p:spPr>
        <p:txBody>
          <a:bodyPr wrap="square" lIns="0" tIns="0" rIns="0" bIns="0" rtlCol="0" anchor="ctr"/>
          <a:lstStyle/>
          <a:p>
            <a:pPr>
              <a:lnSpc>
                <a:spcPct val="120000"/>
              </a:lnSpc>
            </a:pPr>
            <a:r>
              <a:rPr lang="en-US" sz="973" b="1">
                <a:solidFill>
                  <a:srgbClr val="0092B8"/>
                </a:solidFill>
                <a:latin typeface="MiSans" pitchFamily="34" charset="0"/>
                <a:ea typeface="MiSans" pitchFamily="34" charset="-122"/>
                <a:cs typeface="MiSans" pitchFamily="34" charset="-120"/>
              </a:rPr>
              <a:t>Focus: Directe controle van fysieke processen</a:t>
            </a:r>
            <a:endParaRPr lang="en-US" sz="1600"/>
          </a:p>
        </p:txBody>
      </p:sp>
      <p:sp>
        <p:nvSpPr>
          <p:cNvPr id="13" name="Shape 11"/>
          <p:cNvSpPr/>
          <p:nvPr/>
        </p:nvSpPr>
        <p:spPr>
          <a:xfrm>
            <a:off x="370792" y="2507261"/>
            <a:ext cx="11468072" cy="1377228"/>
          </a:xfrm>
          <a:custGeom>
            <a:avLst/>
            <a:gdLst/>
            <a:ahLst/>
            <a:cxnLst/>
            <a:rect l="l" t="t" r="r" b="b"/>
            <a:pathLst>
              <a:path w="11468072" h="1377228">
                <a:moveTo>
                  <a:pt x="35314" y="0"/>
                </a:moveTo>
                <a:lnTo>
                  <a:pt x="11362136" y="0"/>
                </a:lnTo>
                <a:cubicBezTo>
                  <a:pt x="11420643" y="0"/>
                  <a:pt x="11468072" y="47429"/>
                  <a:pt x="11468072" y="105936"/>
                </a:cubicBezTo>
                <a:lnTo>
                  <a:pt x="11468072" y="1271292"/>
                </a:lnTo>
                <a:cubicBezTo>
                  <a:pt x="11468072" y="1329799"/>
                  <a:pt x="11420643" y="1377228"/>
                  <a:pt x="11362136" y="1377228"/>
                </a:cubicBezTo>
                <a:lnTo>
                  <a:pt x="35314" y="1377228"/>
                </a:lnTo>
                <a:cubicBezTo>
                  <a:pt x="15810" y="1377228"/>
                  <a:pt x="0" y="1361418"/>
                  <a:pt x="0" y="1341915"/>
                </a:cubicBezTo>
                <a:lnTo>
                  <a:pt x="0" y="35314"/>
                </a:lnTo>
                <a:cubicBezTo>
                  <a:pt x="0" y="15823"/>
                  <a:pt x="15823" y="0"/>
                  <a:pt x="35314" y="0"/>
                </a:cubicBezTo>
                <a:close/>
              </a:path>
            </a:pathLst>
          </a:custGeom>
          <a:solidFill>
            <a:srgbClr val="FFFFFF"/>
          </a:solidFill>
          <a:ln/>
          <a:effectLst>
            <a:outerShdw blurRad="52970" dist="35314" dir="5400000" algn="bl" rotWithShape="0">
              <a:srgbClr val="000000">
                <a:alpha val="10196"/>
              </a:srgbClr>
            </a:outerShdw>
          </a:effectLst>
        </p:spPr>
        <p:txBody>
          <a:bodyPr/>
          <a:lstStyle/>
          <a:p>
            <a:endParaRPr lang="nl-NL"/>
          </a:p>
        </p:txBody>
      </p:sp>
      <p:sp>
        <p:nvSpPr>
          <p:cNvPr id="14" name="Shape 12"/>
          <p:cNvSpPr/>
          <p:nvPr/>
        </p:nvSpPr>
        <p:spPr>
          <a:xfrm>
            <a:off x="370792" y="2507261"/>
            <a:ext cx="35314" cy="1377228"/>
          </a:xfrm>
          <a:custGeom>
            <a:avLst/>
            <a:gdLst/>
            <a:ahLst/>
            <a:cxnLst/>
            <a:rect l="l" t="t" r="r" b="b"/>
            <a:pathLst>
              <a:path w="35314" h="1377228">
                <a:moveTo>
                  <a:pt x="35314" y="0"/>
                </a:moveTo>
                <a:lnTo>
                  <a:pt x="35314" y="0"/>
                </a:lnTo>
                <a:lnTo>
                  <a:pt x="35314" y="1377228"/>
                </a:lnTo>
                <a:lnTo>
                  <a:pt x="35314" y="1377228"/>
                </a:lnTo>
                <a:cubicBezTo>
                  <a:pt x="15810" y="1377228"/>
                  <a:pt x="0" y="1361418"/>
                  <a:pt x="0" y="1341915"/>
                </a:cubicBezTo>
                <a:lnTo>
                  <a:pt x="0" y="35314"/>
                </a:lnTo>
                <a:cubicBezTo>
                  <a:pt x="0" y="15810"/>
                  <a:pt x="15810" y="0"/>
                  <a:pt x="35314" y="0"/>
                </a:cubicBezTo>
                <a:close/>
              </a:path>
            </a:pathLst>
          </a:custGeom>
          <a:solidFill>
            <a:srgbClr val="00B8DB"/>
          </a:solidFill>
          <a:ln/>
        </p:spPr>
        <p:txBody>
          <a:bodyPr/>
          <a:lstStyle/>
          <a:p>
            <a:endParaRPr lang="nl-NL"/>
          </a:p>
        </p:txBody>
      </p:sp>
      <p:sp>
        <p:nvSpPr>
          <p:cNvPr id="15" name="Shape 13"/>
          <p:cNvSpPr/>
          <p:nvPr/>
        </p:nvSpPr>
        <p:spPr>
          <a:xfrm>
            <a:off x="565017" y="2683829"/>
            <a:ext cx="423762" cy="423762"/>
          </a:xfrm>
          <a:custGeom>
            <a:avLst/>
            <a:gdLst/>
            <a:ahLst/>
            <a:cxnLst/>
            <a:rect l="l" t="t" r="r" b="b"/>
            <a:pathLst>
              <a:path w="423762" h="423762">
                <a:moveTo>
                  <a:pt x="211881" y="0"/>
                </a:moveTo>
                <a:lnTo>
                  <a:pt x="211881" y="0"/>
                </a:lnTo>
                <a:cubicBezTo>
                  <a:pt x="328822" y="0"/>
                  <a:pt x="423762" y="94941"/>
                  <a:pt x="423762" y="211881"/>
                </a:cubicBezTo>
                <a:lnTo>
                  <a:pt x="423762" y="211881"/>
                </a:lnTo>
                <a:cubicBezTo>
                  <a:pt x="423762" y="328822"/>
                  <a:pt x="328822" y="423762"/>
                  <a:pt x="211881" y="423762"/>
                </a:cubicBezTo>
                <a:lnTo>
                  <a:pt x="211881" y="423762"/>
                </a:lnTo>
                <a:cubicBezTo>
                  <a:pt x="94941" y="423762"/>
                  <a:pt x="0" y="328822"/>
                  <a:pt x="0" y="211881"/>
                </a:cubicBezTo>
                <a:lnTo>
                  <a:pt x="0" y="211881"/>
                </a:lnTo>
                <a:cubicBezTo>
                  <a:pt x="0" y="94941"/>
                  <a:pt x="94941" y="0"/>
                  <a:pt x="211881" y="0"/>
                </a:cubicBezTo>
                <a:close/>
              </a:path>
            </a:pathLst>
          </a:custGeom>
          <a:solidFill>
            <a:srgbClr val="CEFAFE"/>
          </a:solidFill>
          <a:ln/>
        </p:spPr>
        <p:txBody>
          <a:bodyPr/>
          <a:lstStyle/>
          <a:p>
            <a:endParaRPr lang="nl-NL"/>
          </a:p>
        </p:txBody>
      </p:sp>
      <p:sp>
        <p:nvSpPr>
          <p:cNvPr id="16" name="Shape 14"/>
          <p:cNvSpPr/>
          <p:nvPr/>
        </p:nvSpPr>
        <p:spPr>
          <a:xfrm>
            <a:off x="666543" y="2807427"/>
            <a:ext cx="220710" cy="176568"/>
          </a:xfrm>
          <a:custGeom>
            <a:avLst/>
            <a:gdLst/>
            <a:ahLst/>
            <a:cxnLst/>
            <a:rect l="l" t="t" r="r" b="b"/>
            <a:pathLst>
              <a:path w="220710" h="176568">
                <a:moveTo>
                  <a:pt x="143427" y="72593"/>
                </a:moveTo>
                <a:cubicBezTo>
                  <a:pt x="147634" y="71455"/>
                  <a:pt x="152048" y="73455"/>
                  <a:pt x="153945" y="77352"/>
                </a:cubicBezTo>
                <a:lnTo>
                  <a:pt x="160359" y="90319"/>
                </a:lnTo>
                <a:cubicBezTo>
                  <a:pt x="163911" y="90801"/>
                  <a:pt x="167394" y="91767"/>
                  <a:pt x="170671" y="93112"/>
                </a:cubicBezTo>
                <a:lnTo>
                  <a:pt x="182741" y="85077"/>
                </a:lnTo>
                <a:cubicBezTo>
                  <a:pt x="186362" y="82663"/>
                  <a:pt x="191155" y="83145"/>
                  <a:pt x="194224" y="86215"/>
                </a:cubicBezTo>
                <a:lnTo>
                  <a:pt x="200846" y="92836"/>
                </a:lnTo>
                <a:cubicBezTo>
                  <a:pt x="203915" y="95905"/>
                  <a:pt x="204398" y="100733"/>
                  <a:pt x="201984" y="104320"/>
                </a:cubicBezTo>
                <a:lnTo>
                  <a:pt x="193949" y="116355"/>
                </a:lnTo>
                <a:cubicBezTo>
                  <a:pt x="194604" y="117976"/>
                  <a:pt x="195190" y="119666"/>
                  <a:pt x="195673" y="121425"/>
                </a:cubicBezTo>
                <a:cubicBezTo>
                  <a:pt x="196156" y="123184"/>
                  <a:pt x="196466" y="124908"/>
                  <a:pt x="196707" y="126667"/>
                </a:cubicBezTo>
                <a:lnTo>
                  <a:pt x="209709" y="133081"/>
                </a:lnTo>
                <a:cubicBezTo>
                  <a:pt x="213606" y="135012"/>
                  <a:pt x="215606" y="139426"/>
                  <a:pt x="214468" y="143599"/>
                </a:cubicBezTo>
                <a:lnTo>
                  <a:pt x="212054" y="152635"/>
                </a:lnTo>
                <a:cubicBezTo>
                  <a:pt x="210916" y="156807"/>
                  <a:pt x="207019" y="159635"/>
                  <a:pt x="202674" y="159359"/>
                </a:cubicBezTo>
                <a:lnTo>
                  <a:pt x="188189" y="158428"/>
                </a:lnTo>
                <a:cubicBezTo>
                  <a:pt x="186017" y="161221"/>
                  <a:pt x="183499" y="163808"/>
                  <a:pt x="180637" y="166015"/>
                </a:cubicBezTo>
                <a:lnTo>
                  <a:pt x="181568" y="180465"/>
                </a:lnTo>
                <a:cubicBezTo>
                  <a:pt x="181844" y="184810"/>
                  <a:pt x="179016" y="188741"/>
                  <a:pt x="174843" y="189845"/>
                </a:cubicBezTo>
                <a:lnTo>
                  <a:pt x="165808" y="192259"/>
                </a:lnTo>
                <a:cubicBezTo>
                  <a:pt x="161601" y="193397"/>
                  <a:pt x="157221" y="191397"/>
                  <a:pt x="155290" y="187500"/>
                </a:cubicBezTo>
                <a:lnTo>
                  <a:pt x="148876" y="174533"/>
                </a:lnTo>
                <a:cubicBezTo>
                  <a:pt x="145323" y="174050"/>
                  <a:pt x="141840" y="173085"/>
                  <a:pt x="138564" y="171740"/>
                </a:cubicBezTo>
                <a:lnTo>
                  <a:pt x="126494" y="179775"/>
                </a:lnTo>
                <a:cubicBezTo>
                  <a:pt x="122873" y="182189"/>
                  <a:pt x="118080" y="181706"/>
                  <a:pt x="115010" y="178637"/>
                </a:cubicBezTo>
                <a:lnTo>
                  <a:pt x="108389" y="172016"/>
                </a:lnTo>
                <a:cubicBezTo>
                  <a:pt x="105320" y="168946"/>
                  <a:pt x="104837" y="164153"/>
                  <a:pt x="107251" y="160532"/>
                </a:cubicBezTo>
                <a:lnTo>
                  <a:pt x="115286" y="148462"/>
                </a:lnTo>
                <a:cubicBezTo>
                  <a:pt x="114631" y="146841"/>
                  <a:pt x="114045" y="145151"/>
                  <a:pt x="113562" y="143392"/>
                </a:cubicBezTo>
                <a:cubicBezTo>
                  <a:pt x="113079" y="141634"/>
                  <a:pt x="112769" y="139875"/>
                  <a:pt x="112527" y="138150"/>
                </a:cubicBezTo>
                <a:lnTo>
                  <a:pt x="99526" y="131736"/>
                </a:lnTo>
                <a:cubicBezTo>
                  <a:pt x="95629" y="129805"/>
                  <a:pt x="93664" y="125391"/>
                  <a:pt x="94767" y="121218"/>
                </a:cubicBezTo>
                <a:lnTo>
                  <a:pt x="97181" y="112183"/>
                </a:lnTo>
                <a:cubicBezTo>
                  <a:pt x="98319" y="108010"/>
                  <a:pt x="102216" y="105182"/>
                  <a:pt x="106561" y="105458"/>
                </a:cubicBezTo>
                <a:lnTo>
                  <a:pt x="121011" y="106389"/>
                </a:lnTo>
                <a:cubicBezTo>
                  <a:pt x="123184" y="103596"/>
                  <a:pt x="125701" y="101009"/>
                  <a:pt x="128563" y="98802"/>
                </a:cubicBezTo>
                <a:lnTo>
                  <a:pt x="127632" y="84387"/>
                </a:lnTo>
                <a:cubicBezTo>
                  <a:pt x="127356" y="80042"/>
                  <a:pt x="130184" y="76110"/>
                  <a:pt x="134357" y="75007"/>
                </a:cubicBezTo>
                <a:lnTo>
                  <a:pt x="143392" y="72593"/>
                </a:lnTo>
                <a:close/>
                <a:moveTo>
                  <a:pt x="154635" y="117252"/>
                </a:moveTo>
                <a:cubicBezTo>
                  <a:pt x="146260" y="117262"/>
                  <a:pt x="139469" y="124068"/>
                  <a:pt x="139478" y="132443"/>
                </a:cubicBezTo>
                <a:cubicBezTo>
                  <a:pt x="139488" y="140818"/>
                  <a:pt x="146295" y="147609"/>
                  <a:pt x="154669" y="147600"/>
                </a:cubicBezTo>
                <a:cubicBezTo>
                  <a:pt x="163044" y="147590"/>
                  <a:pt x="169835" y="140783"/>
                  <a:pt x="169826" y="132409"/>
                </a:cubicBezTo>
                <a:cubicBezTo>
                  <a:pt x="169816" y="124034"/>
                  <a:pt x="163009" y="117242"/>
                  <a:pt x="154635" y="117252"/>
                </a:cubicBezTo>
                <a:close/>
                <a:moveTo>
                  <a:pt x="77559" y="-15691"/>
                </a:moveTo>
                <a:lnTo>
                  <a:pt x="86594" y="-13277"/>
                </a:lnTo>
                <a:cubicBezTo>
                  <a:pt x="90767" y="-12139"/>
                  <a:pt x="93595" y="-8208"/>
                  <a:pt x="93319" y="-3897"/>
                </a:cubicBezTo>
                <a:lnTo>
                  <a:pt x="92388" y="10518"/>
                </a:lnTo>
                <a:cubicBezTo>
                  <a:pt x="95250" y="12725"/>
                  <a:pt x="97767" y="15277"/>
                  <a:pt x="99940" y="18105"/>
                </a:cubicBezTo>
                <a:lnTo>
                  <a:pt x="114424" y="17174"/>
                </a:lnTo>
                <a:cubicBezTo>
                  <a:pt x="118735" y="16898"/>
                  <a:pt x="122666" y="19726"/>
                  <a:pt x="123804" y="23899"/>
                </a:cubicBezTo>
                <a:lnTo>
                  <a:pt x="126218" y="32934"/>
                </a:lnTo>
                <a:cubicBezTo>
                  <a:pt x="127322" y="37107"/>
                  <a:pt x="125356" y="41521"/>
                  <a:pt x="121459" y="43452"/>
                </a:cubicBezTo>
                <a:lnTo>
                  <a:pt x="108458" y="49867"/>
                </a:lnTo>
                <a:cubicBezTo>
                  <a:pt x="108217" y="51625"/>
                  <a:pt x="107872" y="53384"/>
                  <a:pt x="107424" y="55108"/>
                </a:cubicBezTo>
                <a:cubicBezTo>
                  <a:pt x="106975" y="56833"/>
                  <a:pt x="106354" y="58557"/>
                  <a:pt x="105699" y="60178"/>
                </a:cubicBezTo>
                <a:lnTo>
                  <a:pt x="113734" y="72248"/>
                </a:lnTo>
                <a:cubicBezTo>
                  <a:pt x="116148" y="75869"/>
                  <a:pt x="115666" y="80662"/>
                  <a:pt x="112596" y="83732"/>
                </a:cubicBezTo>
                <a:lnTo>
                  <a:pt x="105975" y="90353"/>
                </a:lnTo>
                <a:cubicBezTo>
                  <a:pt x="102906" y="93422"/>
                  <a:pt x="98112" y="93905"/>
                  <a:pt x="94491" y="91491"/>
                </a:cubicBezTo>
                <a:lnTo>
                  <a:pt x="82421" y="83456"/>
                </a:lnTo>
                <a:cubicBezTo>
                  <a:pt x="79145" y="84801"/>
                  <a:pt x="75662" y="85766"/>
                  <a:pt x="72110" y="86249"/>
                </a:cubicBezTo>
                <a:lnTo>
                  <a:pt x="65696" y="99216"/>
                </a:lnTo>
                <a:cubicBezTo>
                  <a:pt x="63764" y="103113"/>
                  <a:pt x="59350" y="105078"/>
                  <a:pt x="55177" y="103975"/>
                </a:cubicBezTo>
                <a:lnTo>
                  <a:pt x="46142" y="101561"/>
                </a:lnTo>
                <a:cubicBezTo>
                  <a:pt x="41935" y="100423"/>
                  <a:pt x="39141" y="96491"/>
                  <a:pt x="39417" y="92181"/>
                </a:cubicBezTo>
                <a:lnTo>
                  <a:pt x="40348" y="77731"/>
                </a:lnTo>
                <a:cubicBezTo>
                  <a:pt x="37486" y="75524"/>
                  <a:pt x="34969" y="72972"/>
                  <a:pt x="32796" y="70144"/>
                </a:cubicBezTo>
                <a:lnTo>
                  <a:pt x="18312" y="71075"/>
                </a:lnTo>
                <a:cubicBezTo>
                  <a:pt x="14001" y="71351"/>
                  <a:pt x="10070" y="68523"/>
                  <a:pt x="8932" y="64351"/>
                </a:cubicBezTo>
                <a:lnTo>
                  <a:pt x="6518" y="55315"/>
                </a:lnTo>
                <a:cubicBezTo>
                  <a:pt x="5414" y="51143"/>
                  <a:pt x="7380" y="46728"/>
                  <a:pt x="11277" y="44797"/>
                </a:cubicBezTo>
                <a:lnTo>
                  <a:pt x="24278" y="38383"/>
                </a:lnTo>
                <a:cubicBezTo>
                  <a:pt x="24519" y="36624"/>
                  <a:pt x="24864" y="34900"/>
                  <a:pt x="25313" y="33141"/>
                </a:cubicBezTo>
                <a:cubicBezTo>
                  <a:pt x="25795" y="31382"/>
                  <a:pt x="26347" y="29692"/>
                  <a:pt x="27037" y="28072"/>
                </a:cubicBezTo>
                <a:lnTo>
                  <a:pt x="19002" y="16036"/>
                </a:lnTo>
                <a:cubicBezTo>
                  <a:pt x="16588" y="12415"/>
                  <a:pt x="17071" y="7621"/>
                  <a:pt x="20140" y="4552"/>
                </a:cubicBezTo>
                <a:lnTo>
                  <a:pt x="26761" y="-2069"/>
                </a:lnTo>
                <a:cubicBezTo>
                  <a:pt x="29830" y="-5138"/>
                  <a:pt x="34624" y="-5621"/>
                  <a:pt x="38245" y="-3207"/>
                </a:cubicBezTo>
                <a:lnTo>
                  <a:pt x="50315" y="4828"/>
                </a:lnTo>
                <a:cubicBezTo>
                  <a:pt x="53591" y="3483"/>
                  <a:pt x="57074" y="2517"/>
                  <a:pt x="60626" y="2035"/>
                </a:cubicBezTo>
                <a:lnTo>
                  <a:pt x="67041" y="-10932"/>
                </a:lnTo>
                <a:cubicBezTo>
                  <a:pt x="68972" y="-14829"/>
                  <a:pt x="73351" y="-16795"/>
                  <a:pt x="77559" y="-15691"/>
                </a:cubicBezTo>
                <a:close/>
                <a:moveTo>
                  <a:pt x="66351" y="28968"/>
                </a:moveTo>
                <a:cubicBezTo>
                  <a:pt x="57976" y="28968"/>
                  <a:pt x="51177" y="35767"/>
                  <a:pt x="51177" y="44142"/>
                </a:cubicBezTo>
                <a:cubicBezTo>
                  <a:pt x="51177" y="52517"/>
                  <a:pt x="57976" y="59316"/>
                  <a:pt x="66351" y="59316"/>
                </a:cubicBezTo>
                <a:cubicBezTo>
                  <a:pt x="74725" y="59316"/>
                  <a:pt x="81525" y="52517"/>
                  <a:pt x="81525" y="44142"/>
                </a:cubicBezTo>
                <a:cubicBezTo>
                  <a:pt x="81525" y="35767"/>
                  <a:pt x="74725" y="28968"/>
                  <a:pt x="66351" y="28968"/>
                </a:cubicBezTo>
                <a:close/>
              </a:path>
            </a:pathLst>
          </a:custGeom>
          <a:solidFill>
            <a:srgbClr val="0092B8"/>
          </a:solidFill>
          <a:ln/>
        </p:spPr>
        <p:txBody>
          <a:bodyPr/>
          <a:lstStyle/>
          <a:p>
            <a:endParaRPr lang="nl-NL"/>
          </a:p>
        </p:txBody>
      </p:sp>
      <p:sp>
        <p:nvSpPr>
          <p:cNvPr id="17" name="Text 15"/>
          <p:cNvSpPr/>
          <p:nvPr/>
        </p:nvSpPr>
        <p:spPr>
          <a:xfrm>
            <a:off x="1130033" y="2683829"/>
            <a:ext cx="10620547" cy="247195"/>
          </a:xfrm>
          <a:prstGeom prst="rect">
            <a:avLst/>
          </a:prstGeom>
          <a:noFill/>
          <a:ln/>
        </p:spPr>
        <p:txBody>
          <a:bodyPr wrap="square" lIns="0" tIns="0" rIns="0" bIns="0" rtlCol="0" anchor="ctr"/>
          <a:lstStyle/>
          <a:p>
            <a:pPr>
              <a:lnSpc>
                <a:spcPct val="120000"/>
              </a:lnSpc>
            </a:pPr>
            <a:r>
              <a:rPr lang="en-US" sz="1390" b="1">
                <a:solidFill>
                  <a:srgbClr val="1D293D"/>
                </a:solidFill>
                <a:latin typeface="Noto Sans SC" pitchFamily="34" charset="0"/>
                <a:ea typeface="Noto Sans SC" pitchFamily="34" charset="-122"/>
                <a:cs typeface="Noto Sans SC" pitchFamily="34" charset="-120"/>
              </a:rPr>
              <a:t>IEC (International Electrotechnical Commission)</a:t>
            </a:r>
            <a:endParaRPr lang="en-US" sz="1600"/>
          </a:p>
        </p:txBody>
      </p:sp>
      <p:sp>
        <p:nvSpPr>
          <p:cNvPr id="18" name="Text 16"/>
          <p:cNvSpPr/>
          <p:nvPr/>
        </p:nvSpPr>
        <p:spPr>
          <a:xfrm>
            <a:off x="1130033" y="3001651"/>
            <a:ext cx="10602891" cy="459076"/>
          </a:xfrm>
          <a:prstGeom prst="rect">
            <a:avLst/>
          </a:prstGeom>
          <a:noFill/>
          <a:ln/>
        </p:spPr>
        <p:txBody>
          <a:bodyPr wrap="square" lIns="0" tIns="0" rIns="0" bIns="0" rtlCol="0" anchor="ctr"/>
          <a:lstStyle/>
          <a:p>
            <a:pPr>
              <a:lnSpc>
                <a:spcPct val="140000"/>
              </a:lnSpc>
            </a:pPr>
            <a:r>
              <a:rPr lang="en-US" sz="1112">
                <a:solidFill>
                  <a:srgbClr val="314158"/>
                </a:solidFill>
                <a:latin typeface="MiSans" pitchFamily="34" charset="0"/>
                <a:ea typeface="MiSans" pitchFamily="34" charset="-122"/>
                <a:cs typeface="MiSans" pitchFamily="34" charset="-120"/>
              </a:rPr>
              <a:t>"OT gebruikt hardware en software om industriële apparatuur en systemen te beheren. OT beheert gespecialiseerde systemen, zoals die in de energie-, industriële, productie-, olie- en gas-, robotica-, telecommunicatie-, afvalbeheers- en waterbeheersindustrieën."</a:t>
            </a:r>
            <a:endParaRPr lang="en-US" sz="1600"/>
          </a:p>
        </p:txBody>
      </p:sp>
      <p:sp>
        <p:nvSpPr>
          <p:cNvPr id="19" name="Shape 17"/>
          <p:cNvSpPr/>
          <p:nvPr/>
        </p:nvSpPr>
        <p:spPr>
          <a:xfrm>
            <a:off x="1147690" y="3557839"/>
            <a:ext cx="123597" cy="123597"/>
          </a:xfrm>
          <a:custGeom>
            <a:avLst/>
            <a:gdLst/>
            <a:ahLst/>
            <a:cxnLst/>
            <a:rect l="l" t="t" r="r" b="b"/>
            <a:pathLst>
              <a:path w="123597" h="123597">
                <a:moveTo>
                  <a:pt x="61799" y="123597"/>
                </a:moveTo>
                <a:cubicBezTo>
                  <a:pt x="95906" y="123597"/>
                  <a:pt x="123597" y="95906"/>
                  <a:pt x="123597" y="61799"/>
                </a:cubicBezTo>
                <a:cubicBezTo>
                  <a:pt x="123597" y="27691"/>
                  <a:pt x="95906" y="0"/>
                  <a:pt x="61799" y="0"/>
                </a:cubicBezTo>
                <a:cubicBezTo>
                  <a:pt x="27691" y="0"/>
                  <a:pt x="0" y="27691"/>
                  <a:pt x="0" y="61799"/>
                </a:cubicBezTo>
                <a:cubicBezTo>
                  <a:pt x="0" y="95906"/>
                  <a:pt x="27691" y="123597"/>
                  <a:pt x="61799" y="123597"/>
                </a:cubicBezTo>
                <a:close/>
                <a:moveTo>
                  <a:pt x="82173" y="51346"/>
                </a:moveTo>
                <a:lnTo>
                  <a:pt x="62861" y="82245"/>
                </a:lnTo>
                <a:cubicBezTo>
                  <a:pt x="61847" y="83863"/>
                  <a:pt x="60109" y="84877"/>
                  <a:pt x="58202" y="84973"/>
                </a:cubicBezTo>
                <a:cubicBezTo>
                  <a:pt x="56295" y="85070"/>
                  <a:pt x="54460" y="84201"/>
                  <a:pt x="53326" y="82656"/>
                </a:cubicBezTo>
                <a:lnTo>
                  <a:pt x="41738" y="67206"/>
                </a:lnTo>
                <a:cubicBezTo>
                  <a:pt x="39807" y="64647"/>
                  <a:pt x="40338" y="61026"/>
                  <a:pt x="42897" y="59095"/>
                </a:cubicBezTo>
                <a:cubicBezTo>
                  <a:pt x="45456" y="57164"/>
                  <a:pt x="49077" y="57695"/>
                  <a:pt x="51008" y="60254"/>
                </a:cubicBezTo>
                <a:lnTo>
                  <a:pt x="57526" y="68944"/>
                </a:lnTo>
                <a:lnTo>
                  <a:pt x="72348" y="45214"/>
                </a:lnTo>
                <a:cubicBezTo>
                  <a:pt x="74038" y="42511"/>
                  <a:pt x="77610" y="41666"/>
                  <a:pt x="80338" y="43380"/>
                </a:cubicBezTo>
                <a:cubicBezTo>
                  <a:pt x="83066" y="45094"/>
                  <a:pt x="83887" y="48642"/>
                  <a:pt x="82173" y="51370"/>
                </a:cubicBezTo>
                <a:close/>
              </a:path>
            </a:pathLst>
          </a:custGeom>
          <a:solidFill>
            <a:srgbClr val="0092B8"/>
          </a:solidFill>
          <a:ln/>
        </p:spPr>
        <p:txBody>
          <a:bodyPr/>
          <a:lstStyle/>
          <a:p>
            <a:endParaRPr lang="nl-NL"/>
          </a:p>
        </p:txBody>
      </p:sp>
      <p:sp>
        <p:nvSpPr>
          <p:cNvPr id="20" name="Text 18"/>
          <p:cNvSpPr/>
          <p:nvPr/>
        </p:nvSpPr>
        <p:spPr>
          <a:xfrm>
            <a:off x="1355157" y="3531354"/>
            <a:ext cx="2586717" cy="176568"/>
          </a:xfrm>
          <a:prstGeom prst="rect">
            <a:avLst/>
          </a:prstGeom>
          <a:noFill/>
          <a:ln/>
        </p:spPr>
        <p:txBody>
          <a:bodyPr wrap="square" lIns="0" tIns="0" rIns="0" bIns="0" rtlCol="0" anchor="ctr"/>
          <a:lstStyle/>
          <a:p>
            <a:pPr>
              <a:lnSpc>
                <a:spcPct val="120000"/>
              </a:lnSpc>
            </a:pPr>
            <a:r>
              <a:rPr lang="en-US" sz="973" b="1">
                <a:solidFill>
                  <a:srgbClr val="0092B8"/>
                </a:solidFill>
                <a:latin typeface="MiSans" pitchFamily="34" charset="0"/>
                <a:ea typeface="MiSans" pitchFamily="34" charset="-122"/>
                <a:cs typeface="MiSans" pitchFamily="34" charset="-120"/>
              </a:rPr>
              <a:t>Focus: Industriële apparatuur en systemen</a:t>
            </a:r>
            <a:endParaRPr lang="en-US" sz="1600"/>
          </a:p>
        </p:txBody>
      </p:sp>
      <p:sp>
        <p:nvSpPr>
          <p:cNvPr id="21" name="Shape 19"/>
          <p:cNvSpPr/>
          <p:nvPr/>
        </p:nvSpPr>
        <p:spPr>
          <a:xfrm>
            <a:off x="370792" y="4025744"/>
            <a:ext cx="11468072" cy="1377228"/>
          </a:xfrm>
          <a:custGeom>
            <a:avLst/>
            <a:gdLst/>
            <a:ahLst/>
            <a:cxnLst/>
            <a:rect l="l" t="t" r="r" b="b"/>
            <a:pathLst>
              <a:path w="11468072" h="1377228">
                <a:moveTo>
                  <a:pt x="35314" y="0"/>
                </a:moveTo>
                <a:lnTo>
                  <a:pt x="11362136" y="0"/>
                </a:lnTo>
                <a:cubicBezTo>
                  <a:pt x="11420643" y="0"/>
                  <a:pt x="11468072" y="47429"/>
                  <a:pt x="11468072" y="105936"/>
                </a:cubicBezTo>
                <a:lnTo>
                  <a:pt x="11468072" y="1271292"/>
                </a:lnTo>
                <a:cubicBezTo>
                  <a:pt x="11468072" y="1329799"/>
                  <a:pt x="11420643" y="1377228"/>
                  <a:pt x="11362136" y="1377228"/>
                </a:cubicBezTo>
                <a:lnTo>
                  <a:pt x="35314" y="1377228"/>
                </a:lnTo>
                <a:cubicBezTo>
                  <a:pt x="15810" y="1377228"/>
                  <a:pt x="0" y="1361418"/>
                  <a:pt x="0" y="1341915"/>
                </a:cubicBezTo>
                <a:lnTo>
                  <a:pt x="0" y="35314"/>
                </a:lnTo>
                <a:cubicBezTo>
                  <a:pt x="0" y="15823"/>
                  <a:pt x="15823" y="0"/>
                  <a:pt x="35314" y="0"/>
                </a:cubicBezTo>
                <a:close/>
              </a:path>
            </a:pathLst>
          </a:custGeom>
          <a:solidFill>
            <a:srgbClr val="FFFFFF"/>
          </a:solidFill>
          <a:ln/>
          <a:effectLst>
            <a:outerShdw blurRad="52970" dist="35314" dir="5400000" algn="bl" rotWithShape="0">
              <a:srgbClr val="000000">
                <a:alpha val="10196"/>
              </a:srgbClr>
            </a:outerShdw>
          </a:effectLst>
        </p:spPr>
        <p:txBody>
          <a:bodyPr/>
          <a:lstStyle/>
          <a:p>
            <a:endParaRPr lang="nl-NL"/>
          </a:p>
        </p:txBody>
      </p:sp>
      <p:sp>
        <p:nvSpPr>
          <p:cNvPr id="22" name="Shape 20"/>
          <p:cNvSpPr/>
          <p:nvPr/>
        </p:nvSpPr>
        <p:spPr>
          <a:xfrm>
            <a:off x="370792" y="4025744"/>
            <a:ext cx="35314" cy="1377228"/>
          </a:xfrm>
          <a:custGeom>
            <a:avLst/>
            <a:gdLst/>
            <a:ahLst/>
            <a:cxnLst/>
            <a:rect l="l" t="t" r="r" b="b"/>
            <a:pathLst>
              <a:path w="35314" h="1377228">
                <a:moveTo>
                  <a:pt x="35314" y="0"/>
                </a:moveTo>
                <a:lnTo>
                  <a:pt x="35314" y="0"/>
                </a:lnTo>
                <a:lnTo>
                  <a:pt x="35314" y="1377228"/>
                </a:lnTo>
                <a:lnTo>
                  <a:pt x="35314" y="1377228"/>
                </a:lnTo>
                <a:cubicBezTo>
                  <a:pt x="15810" y="1377228"/>
                  <a:pt x="0" y="1361418"/>
                  <a:pt x="0" y="1341915"/>
                </a:cubicBezTo>
                <a:lnTo>
                  <a:pt x="0" y="35314"/>
                </a:lnTo>
                <a:cubicBezTo>
                  <a:pt x="0" y="15810"/>
                  <a:pt x="15810" y="0"/>
                  <a:pt x="35314" y="0"/>
                </a:cubicBezTo>
                <a:close/>
              </a:path>
            </a:pathLst>
          </a:custGeom>
          <a:solidFill>
            <a:srgbClr val="00D3F2"/>
          </a:solidFill>
          <a:ln/>
        </p:spPr>
        <p:txBody>
          <a:bodyPr/>
          <a:lstStyle/>
          <a:p>
            <a:endParaRPr lang="nl-NL"/>
          </a:p>
        </p:txBody>
      </p:sp>
      <p:sp>
        <p:nvSpPr>
          <p:cNvPr id="23" name="Shape 21"/>
          <p:cNvSpPr/>
          <p:nvPr/>
        </p:nvSpPr>
        <p:spPr>
          <a:xfrm>
            <a:off x="565017" y="4202311"/>
            <a:ext cx="423762" cy="423762"/>
          </a:xfrm>
          <a:custGeom>
            <a:avLst/>
            <a:gdLst/>
            <a:ahLst/>
            <a:cxnLst/>
            <a:rect l="l" t="t" r="r" b="b"/>
            <a:pathLst>
              <a:path w="423762" h="423762">
                <a:moveTo>
                  <a:pt x="211881" y="0"/>
                </a:moveTo>
                <a:lnTo>
                  <a:pt x="211881" y="0"/>
                </a:lnTo>
                <a:cubicBezTo>
                  <a:pt x="328822" y="0"/>
                  <a:pt x="423762" y="94941"/>
                  <a:pt x="423762" y="211881"/>
                </a:cubicBezTo>
                <a:lnTo>
                  <a:pt x="423762" y="211881"/>
                </a:lnTo>
                <a:cubicBezTo>
                  <a:pt x="423762" y="328822"/>
                  <a:pt x="328822" y="423762"/>
                  <a:pt x="211881" y="423762"/>
                </a:cubicBezTo>
                <a:lnTo>
                  <a:pt x="211881" y="423762"/>
                </a:lnTo>
                <a:cubicBezTo>
                  <a:pt x="94941" y="423762"/>
                  <a:pt x="0" y="328822"/>
                  <a:pt x="0" y="211881"/>
                </a:cubicBezTo>
                <a:lnTo>
                  <a:pt x="0" y="211881"/>
                </a:lnTo>
                <a:cubicBezTo>
                  <a:pt x="0" y="94941"/>
                  <a:pt x="94941" y="0"/>
                  <a:pt x="211881" y="0"/>
                </a:cubicBezTo>
                <a:close/>
              </a:path>
            </a:pathLst>
          </a:custGeom>
          <a:solidFill>
            <a:srgbClr val="CEFAFE"/>
          </a:solidFill>
          <a:ln/>
        </p:spPr>
        <p:txBody>
          <a:bodyPr/>
          <a:lstStyle/>
          <a:p>
            <a:endParaRPr lang="nl-NL"/>
          </a:p>
        </p:txBody>
      </p:sp>
      <p:sp>
        <p:nvSpPr>
          <p:cNvPr id="24" name="Shape 22"/>
          <p:cNvSpPr/>
          <p:nvPr/>
        </p:nvSpPr>
        <p:spPr>
          <a:xfrm>
            <a:off x="688614" y="4325909"/>
            <a:ext cx="176568" cy="176568"/>
          </a:xfrm>
          <a:custGeom>
            <a:avLst/>
            <a:gdLst/>
            <a:ahLst/>
            <a:cxnLst/>
            <a:rect l="l" t="t" r="r" b="b"/>
            <a:pathLst>
              <a:path w="176568" h="176568">
                <a:moveTo>
                  <a:pt x="11035" y="11035"/>
                </a:moveTo>
                <a:cubicBezTo>
                  <a:pt x="4931" y="11035"/>
                  <a:pt x="0" y="15967"/>
                  <a:pt x="0" y="22071"/>
                </a:cubicBezTo>
                <a:lnTo>
                  <a:pt x="0" y="148979"/>
                </a:lnTo>
                <a:cubicBezTo>
                  <a:pt x="0" y="158118"/>
                  <a:pt x="7414" y="165532"/>
                  <a:pt x="16553" y="165532"/>
                </a:cubicBezTo>
                <a:lnTo>
                  <a:pt x="160014" y="165532"/>
                </a:lnTo>
                <a:cubicBezTo>
                  <a:pt x="169153" y="165532"/>
                  <a:pt x="176568" y="158118"/>
                  <a:pt x="176568" y="148979"/>
                </a:cubicBezTo>
                <a:lnTo>
                  <a:pt x="176568" y="52488"/>
                </a:lnTo>
                <a:cubicBezTo>
                  <a:pt x="176568" y="46211"/>
                  <a:pt x="169877" y="42245"/>
                  <a:pt x="164360" y="45211"/>
                </a:cubicBezTo>
                <a:lnTo>
                  <a:pt x="110355" y="74283"/>
                </a:lnTo>
                <a:lnTo>
                  <a:pt x="110355" y="52488"/>
                </a:lnTo>
                <a:cubicBezTo>
                  <a:pt x="110355" y="46211"/>
                  <a:pt x="103665" y="42245"/>
                  <a:pt x="98147" y="45211"/>
                </a:cubicBezTo>
                <a:lnTo>
                  <a:pt x="44142" y="74283"/>
                </a:lnTo>
                <a:lnTo>
                  <a:pt x="44142" y="22071"/>
                </a:lnTo>
                <a:cubicBezTo>
                  <a:pt x="44142" y="15967"/>
                  <a:pt x="39210" y="11035"/>
                  <a:pt x="33106" y="11035"/>
                </a:cubicBezTo>
                <a:lnTo>
                  <a:pt x="11035" y="11035"/>
                </a:lnTo>
                <a:close/>
              </a:path>
            </a:pathLst>
          </a:custGeom>
          <a:solidFill>
            <a:srgbClr val="0092B8"/>
          </a:solidFill>
          <a:ln/>
        </p:spPr>
        <p:txBody>
          <a:bodyPr/>
          <a:lstStyle/>
          <a:p>
            <a:endParaRPr lang="nl-NL"/>
          </a:p>
        </p:txBody>
      </p:sp>
      <p:sp>
        <p:nvSpPr>
          <p:cNvPr id="25" name="Text 23"/>
          <p:cNvSpPr/>
          <p:nvPr/>
        </p:nvSpPr>
        <p:spPr>
          <a:xfrm>
            <a:off x="1130033" y="4202311"/>
            <a:ext cx="10620547" cy="247195"/>
          </a:xfrm>
          <a:prstGeom prst="rect">
            <a:avLst/>
          </a:prstGeom>
          <a:noFill/>
          <a:ln/>
        </p:spPr>
        <p:txBody>
          <a:bodyPr wrap="square" lIns="0" tIns="0" rIns="0" bIns="0" rtlCol="0" anchor="ctr"/>
          <a:lstStyle/>
          <a:p>
            <a:pPr>
              <a:lnSpc>
                <a:spcPct val="120000"/>
              </a:lnSpc>
            </a:pPr>
            <a:r>
              <a:rPr lang="en-US" sz="1390" b="1">
                <a:solidFill>
                  <a:srgbClr val="1D293D"/>
                </a:solidFill>
                <a:latin typeface="Noto Sans SC" pitchFamily="34" charset="0"/>
                <a:ea typeface="Noto Sans SC" pitchFamily="34" charset="-122"/>
                <a:cs typeface="Noto Sans SC" pitchFamily="34" charset="-120"/>
              </a:rPr>
              <a:t>Palo Alto Networks (Cybersecurity bedrijf)</a:t>
            </a:r>
            <a:endParaRPr lang="en-US" sz="1600"/>
          </a:p>
        </p:txBody>
      </p:sp>
      <p:sp>
        <p:nvSpPr>
          <p:cNvPr id="26" name="Text 24"/>
          <p:cNvSpPr/>
          <p:nvPr/>
        </p:nvSpPr>
        <p:spPr>
          <a:xfrm>
            <a:off x="1130033" y="4520133"/>
            <a:ext cx="10602891" cy="459076"/>
          </a:xfrm>
          <a:prstGeom prst="rect">
            <a:avLst/>
          </a:prstGeom>
          <a:noFill/>
          <a:ln/>
        </p:spPr>
        <p:txBody>
          <a:bodyPr wrap="square" lIns="0" tIns="0" rIns="0" bIns="0" rtlCol="0" anchor="ctr"/>
          <a:lstStyle/>
          <a:p>
            <a:pPr>
              <a:lnSpc>
                <a:spcPct val="140000"/>
              </a:lnSpc>
            </a:pPr>
            <a:r>
              <a:rPr lang="en-US" sz="1112">
                <a:solidFill>
                  <a:srgbClr val="314158"/>
                </a:solidFill>
                <a:latin typeface="MiSans" pitchFamily="34" charset="0"/>
                <a:ea typeface="MiSans" pitchFamily="34" charset="-122"/>
                <a:cs typeface="MiSans" pitchFamily="34" charset="-120"/>
              </a:rPr>
              <a:t>"OT is de integratie van hardware en software die is toegewijd aan het monitoren en controleren van fysieke apparaten en processen binnen industrieën zoals productie, energie en telecommunicatie. OT is essentieel voor het verbeteren van de efficiëntie, veiligheid en betrouwbaarheid van industriële processen."</a:t>
            </a:r>
            <a:endParaRPr lang="en-US" sz="1600"/>
          </a:p>
        </p:txBody>
      </p:sp>
      <p:sp>
        <p:nvSpPr>
          <p:cNvPr id="27" name="Shape 25"/>
          <p:cNvSpPr/>
          <p:nvPr/>
        </p:nvSpPr>
        <p:spPr>
          <a:xfrm>
            <a:off x="1147690" y="5076322"/>
            <a:ext cx="123597" cy="123597"/>
          </a:xfrm>
          <a:custGeom>
            <a:avLst/>
            <a:gdLst/>
            <a:ahLst/>
            <a:cxnLst/>
            <a:rect l="l" t="t" r="r" b="b"/>
            <a:pathLst>
              <a:path w="123597" h="123597">
                <a:moveTo>
                  <a:pt x="61799" y="123597"/>
                </a:moveTo>
                <a:cubicBezTo>
                  <a:pt x="95906" y="123597"/>
                  <a:pt x="123597" y="95906"/>
                  <a:pt x="123597" y="61799"/>
                </a:cubicBezTo>
                <a:cubicBezTo>
                  <a:pt x="123597" y="27691"/>
                  <a:pt x="95906" y="0"/>
                  <a:pt x="61799" y="0"/>
                </a:cubicBezTo>
                <a:cubicBezTo>
                  <a:pt x="27691" y="0"/>
                  <a:pt x="0" y="27691"/>
                  <a:pt x="0" y="61799"/>
                </a:cubicBezTo>
                <a:cubicBezTo>
                  <a:pt x="0" y="95906"/>
                  <a:pt x="27691" y="123597"/>
                  <a:pt x="61799" y="123597"/>
                </a:cubicBezTo>
                <a:close/>
                <a:moveTo>
                  <a:pt x="82173" y="51346"/>
                </a:moveTo>
                <a:lnTo>
                  <a:pt x="62861" y="82245"/>
                </a:lnTo>
                <a:cubicBezTo>
                  <a:pt x="61847" y="83863"/>
                  <a:pt x="60109" y="84877"/>
                  <a:pt x="58202" y="84973"/>
                </a:cubicBezTo>
                <a:cubicBezTo>
                  <a:pt x="56295" y="85070"/>
                  <a:pt x="54460" y="84201"/>
                  <a:pt x="53326" y="82656"/>
                </a:cubicBezTo>
                <a:lnTo>
                  <a:pt x="41738" y="67206"/>
                </a:lnTo>
                <a:cubicBezTo>
                  <a:pt x="39807" y="64647"/>
                  <a:pt x="40338" y="61026"/>
                  <a:pt x="42897" y="59095"/>
                </a:cubicBezTo>
                <a:cubicBezTo>
                  <a:pt x="45456" y="57164"/>
                  <a:pt x="49077" y="57695"/>
                  <a:pt x="51008" y="60254"/>
                </a:cubicBezTo>
                <a:lnTo>
                  <a:pt x="57526" y="68944"/>
                </a:lnTo>
                <a:lnTo>
                  <a:pt x="72348" y="45214"/>
                </a:lnTo>
                <a:cubicBezTo>
                  <a:pt x="74038" y="42511"/>
                  <a:pt x="77610" y="41666"/>
                  <a:pt x="80338" y="43380"/>
                </a:cubicBezTo>
                <a:cubicBezTo>
                  <a:pt x="83066" y="45094"/>
                  <a:pt x="83887" y="48642"/>
                  <a:pt x="82173" y="51370"/>
                </a:cubicBezTo>
                <a:close/>
              </a:path>
            </a:pathLst>
          </a:custGeom>
          <a:solidFill>
            <a:srgbClr val="0092B8"/>
          </a:solidFill>
          <a:ln/>
        </p:spPr>
        <p:txBody>
          <a:bodyPr/>
          <a:lstStyle/>
          <a:p>
            <a:endParaRPr lang="nl-NL"/>
          </a:p>
        </p:txBody>
      </p:sp>
      <p:sp>
        <p:nvSpPr>
          <p:cNvPr id="28" name="Text 26"/>
          <p:cNvSpPr/>
          <p:nvPr/>
        </p:nvSpPr>
        <p:spPr>
          <a:xfrm>
            <a:off x="1355157" y="5049836"/>
            <a:ext cx="2410149" cy="176568"/>
          </a:xfrm>
          <a:prstGeom prst="rect">
            <a:avLst/>
          </a:prstGeom>
          <a:noFill/>
          <a:ln/>
        </p:spPr>
        <p:txBody>
          <a:bodyPr wrap="square" lIns="0" tIns="0" rIns="0" bIns="0" rtlCol="0" anchor="ctr"/>
          <a:lstStyle/>
          <a:p>
            <a:pPr>
              <a:lnSpc>
                <a:spcPct val="120000"/>
              </a:lnSpc>
            </a:pPr>
            <a:r>
              <a:rPr lang="en-US" sz="973" b="1">
                <a:solidFill>
                  <a:srgbClr val="0092B8"/>
                </a:solidFill>
                <a:latin typeface="MiSans" pitchFamily="34" charset="0"/>
                <a:ea typeface="MiSans" pitchFamily="34" charset="-122"/>
                <a:cs typeface="MiSans" pitchFamily="34" charset="-120"/>
              </a:rPr>
              <a:t>Focus: Fysieke apparaten en processen</a:t>
            </a:r>
            <a:endParaRPr lang="en-US" sz="1600"/>
          </a:p>
        </p:txBody>
      </p:sp>
      <p:sp>
        <p:nvSpPr>
          <p:cNvPr id="29" name="Shape 27"/>
          <p:cNvSpPr/>
          <p:nvPr/>
        </p:nvSpPr>
        <p:spPr>
          <a:xfrm>
            <a:off x="359021" y="5550111"/>
            <a:ext cx="11479844" cy="718042"/>
          </a:xfrm>
          <a:custGeom>
            <a:avLst/>
            <a:gdLst/>
            <a:ahLst/>
            <a:cxnLst/>
            <a:rect l="l" t="t" r="r" b="b"/>
            <a:pathLst>
              <a:path w="11479844" h="718042">
                <a:moveTo>
                  <a:pt x="105940" y="0"/>
                </a:moveTo>
                <a:lnTo>
                  <a:pt x="11373904" y="0"/>
                </a:lnTo>
                <a:cubicBezTo>
                  <a:pt x="11432413" y="0"/>
                  <a:pt x="11479844" y="47431"/>
                  <a:pt x="11479844" y="105940"/>
                </a:cubicBezTo>
                <a:lnTo>
                  <a:pt x="11479844" y="612102"/>
                </a:lnTo>
                <a:cubicBezTo>
                  <a:pt x="11479844" y="670611"/>
                  <a:pt x="11432413" y="718042"/>
                  <a:pt x="11373904" y="718042"/>
                </a:cubicBezTo>
                <a:lnTo>
                  <a:pt x="105940" y="718042"/>
                </a:lnTo>
                <a:cubicBezTo>
                  <a:pt x="47431" y="718042"/>
                  <a:pt x="0" y="670611"/>
                  <a:pt x="0" y="612102"/>
                </a:cubicBezTo>
                <a:lnTo>
                  <a:pt x="0" y="105940"/>
                </a:lnTo>
                <a:cubicBezTo>
                  <a:pt x="0" y="47470"/>
                  <a:pt x="47470" y="0"/>
                  <a:pt x="105940" y="0"/>
                </a:cubicBezTo>
                <a:close/>
              </a:path>
            </a:pathLst>
          </a:custGeom>
          <a:gradFill flip="none" rotWithShape="1">
            <a:gsLst>
              <a:gs pos="0">
                <a:srgbClr val="ECFEFF"/>
              </a:gs>
              <a:gs pos="100000">
                <a:srgbClr val="F0FDFA"/>
              </a:gs>
            </a:gsLst>
            <a:lin ang="0" scaled="1"/>
          </a:gradFill>
          <a:ln w="16933">
            <a:solidFill>
              <a:srgbClr val="CEFAFE"/>
            </a:solidFill>
            <a:prstDash val="solid"/>
          </a:ln>
        </p:spPr>
        <p:txBody>
          <a:bodyPr/>
          <a:lstStyle/>
          <a:p>
            <a:endParaRPr lang="nl-NL"/>
          </a:p>
        </p:txBody>
      </p:sp>
      <p:sp>
        <p:nvSpPr>
          <p:cNvPr id="30" name="Shape 28"/>
          <p:cNvSpPr/>
          <p:nvPr/>
        </p:nvSpPr>
        <p:spPr>
          <a:xfrm>
            <a:off x="550303" y="5697253"/>
            <a:ext cx="132426" cy="176568"/>
          </a:xfrm>
          <a:custGeom>
            <a:avLst/>
            <a:gdLst/>
            <a:ahLst/>
            <a:cxnLst/>
            <a:rect l="l" t="t" r="r" b="b"/>
            <a:pathLst>
              <a:path w="132426" h="176568">
                <a:moveTo>
                  <a:pt x="101009" y="132426"/>
                </a:moveTo>
                <a:cubicBezTo>
                  <a:pt x="103527" y="124735"/>
                  <a:pt x="108562" y="117769"/>
                  <a:pt x="114252" y="111769"/>
                </a:cubicBezTo>
                <a:cubicBezTo>
                  <a:pt x="125529" y="99906"/>
                  <a:pt x="132426" y="83870"/>
                  <a:pt x="132426" y="66213"/>
                </a:cubicBezTo>
                <a:cubicBezTo>
                  <a:pt x="132426" y="29658"/>
                  <a:pt x="102768" y="0"/>
                  <a:pt x="66213" y="0"/>
                </a:cubicBezTo>
                <a:cubicBezTo>
                  <a:pt x="29658" y="0"/>
                  <a:pt x="0" y="29658"/>
                  <a:pt x="0" y="66213"/>
                </a:cubicBezTo>
                <a:cubicBezTo>
                  <a:pt x="0" y="83870"/>
                  <a:pt x="6897" y="99906"/>
                  <a:pt x="18174" y="111769"/>
                </a:cubicBezTo>
                <a:cubicBezTo>
                  <a:pt x="23864" y="117769"/>
                  <a:pt x="28934" y="124735"/>
                  <a:pt x="31417" y="132426"/>
                </a:cubicBezTo>
                <a:lnTo>
                  <a:pt x="100975" y="132426"/>
                </a:lnTo>
                <a:close/>
                <a:moveTo>
                  <a:pt x="99319" y="148979"/>
                </a:moveTo>
                <a:lnTo>
                  <a:pt x="33106" y="148979"/>
                </a:lnTo>
                <a:lnTo>
                  <a:pt x="33106" y="154497"/>
                </a:lnTo>
                <a:cubicBezTo>
                  <a:pt x="33106" y="169740"/>
                  <a:pt x="45452" y="182085"/>
                  <a:pt x="60695" y="182085"/>
                </a:cubicBezTo>
                <a:lnTo>
                  <a:pt x="71731" y="182085"/>
                </a:lnTo>
                <a:cubicBezTo>
                  <a:pt x="86973" y="182085"/>
                  <a:pt x="99319" y="169740"/>
                  <a:pt x="99319" y="154497"/>
                </a:cubicBezTo>
                <a:lnTo>
                  <a:pt x="99319" y="148979"/>
                </a:lnTo>
                <a:close/>
                <a:moveTo>
                  <a:pt x="63454" y="38624"/>
                </a:moveTo>
                <a:cubicBezTo>
                  <a:pt x="49729" y="38624"/>
                  <a:pt x="38624" y="49729"/>
                  <a:pt x="38624" y="63454"/>
                </a:cubicBezTo>
                <a:cubicBezTo>
                  <a:pt x="38624" y="68041"/>
                  <a:pt x="34934" y="71731"/>
                  <a:pt x="30348" y="71731"/>
                </a:cubicBezTo>
                <a:cubicBezTo>
                  <a:pt x="25761" y="71731"/>
                  <a:pt x="22071" y="68041"/>
                  <a:pt x="22071" y="63454"/>
                </a:cubicBezTo>
                <a:cubicBezTo>
                  <a:pt x="22071" y="40590"/>
                  <a:pt x="40590" y="22071"/>
                  <a:pt x="63454" y="22071"/>
                </a:cubicBezTo>
                <a:cubicBezTo>
                  <a:pt x="68041" y="22071"/>
                  <a:pt x="71731" y="25761"/>
                  <a:pt x="71731" y="30348"/>
                </a:cubicBezTo>
                <a:cubicBezTo>
                  <a:pt x="71731" y="34934"/>
                  <a:pt x="68041" y="38624"/>
                  <a:pt x="63454" y="38624"/>
                </a:cubicBezTo>
                <a:close/>
              </a:path>
            </a:pathLst>
          </a:custGeom>
          <a:solidFill>
            <a:srgbClr val="0092B8"/>
          </a:solidFill>
          <a:ln/>
        </p:spPr>
        <p:txBody>
          <a:bodyPr/>
          <a:lstStyle/>
          <a:p>
            <a:endParaRPr lang="nl-NL"/>
          </a:p>
        </p:txBody>
      </p:sp>
      <p:sp>
        <p:nvSpPr>
          <p:cNvPr id="31" name="Text 29"/>
          <p:cNvSpPr/>
          <p:nvPr/>
        </p:nvSpPr>
        <p:spPr>
          <a:xfrm>
            <a:off x="832811" y="5697253"/>
            <a:ext cx="10929541" cy="423762"/>
          </a:xfrm>
          <a:prstGeom prst="rect">
            <a:avLst/>
          </a:prstGeom>
          <a:noFill/>
          <a:ln/>
        </p:spPr>
        <p:txBody>
          <a:bodyPr wrap="square" lIns="0" tIns="0" rIns="0" bIns="0" rtlCol="0" anchor="ctr"/>
          <a:lstStyle/>
          <a:p>
            <a:pPr>
              <a:lnSpc>
                <a:spcPct val="130000"/>
              </a:lnSpc>
            </a:pPr>
            <a:r>
              <a:rPr lang="en-US" sz="1112" b="1">
                <a:solidFill>
                  <a:srgbClr val="314158"/>
                </a:solidFill>
                <a:latin typeface="MiSans" pitchFamily="34" charset="0"/>
                <a:ea typeface="MiSans" pitchFamily="34" charset="-122"/>
                <a:cs typeface="MiSans" pitchFamily="34" charset="-120"/>
              </a:rPr>
              <a:t>Gemeenschappelijk thema:</a:t>
            </a:r>
            <a:r>
              <a:rPr lang="en-US" sz="1112">
                <a:solidFill>
                  <a:srgbClr val="314158"/>
                </a:solidFill>
                <a:latin typeface="MiSans" pitchFamily="34" charset="0"/>
                <a:ea typeface="MiSans" pitchFamily="34" charset="-122"/>
                <a:cs typeface="MiSans" pitchFamily="34" charset="-120"/>
              </a:rPr>
              <a:t> Alle definities benadrukken dat OT draait om </a:t>
            </a:r>
            <a:r>
              <a:rPr lang="en-US" sz="1112" b="1">
                <a:solidFill>
                  <a:srgbClr val="314158"/>
                </a:solidFill>
                <a:latin typeface="MiSans" pitchFamily="34" charset="0"/>
                <a:ea typeface="MiSans" pitchFamily="34" charset="-122"/>
                <a:cs typeface="MiSans" pitchFamily="34" charset="-120"/>
              </a:rPr>
              <a:t>het direct controleren en monitoren van fysieke apparaten en processen</a:t>
            </a:r>
            <a:r>
              <a:rPr lang="en-US" sz="1112">
                <a:solidFill>
                  <a:srgbClr val="314158"/>
                </a:solidFill>
                <a:latin typeface="MiSans" pitchFamily="34" charset="0"/>
                <a:ea typeface="MiSans" pitchFamily="34" charset="-122"/>
                <a:cs typeface="MiSans" pitchFamily="34" charset="-120"/>
              </a:rPr>
              <a:t>. De focus ligt op veiligheid, efficiëntie en betrouwbaarheid in industriële omgevingen.</a:t>
            </a:r>
            <a:endParaRPr lang="en-US" sz="160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F9FAFB"/>
              </a:gs>
              <a:gs pos="100000">
                <a:srgbClr val="EEF2FF"/>
              </a:gs>
            </a:gsLst>
            <a:lin ang="2700000" scaled="1"/>
          </a:gradFill>
          <a:ln/>
        </p:spPr>
        <p:txBody>
          <a:bodyPr/>
          <a:lstStyle/>
          <a:p>
            <a:endParaRPr lang="nl-NL"/>
          </a:p>
        </p:txBody>
      </p:sp>
      <p:sp>
        <p:nvSpPr>
          <p:cNvPr id="3" name="Text 1"/>
          <p:cNvSpPr/>
          <p:nvPr/>
        </p:nvSpPr>
        <p:spPr>
          <a:xfrm>
            <a:off x="317500" y="317500"/>
            <a:ext cx="11699875" cy="317500"/>
          </a:xfrm>
          <a:prstGeom prst="rect">
            <a:avLst/>
          </a:prstGeom>
          <a:noFill/>
          <a:ln/>
        </p:spPr>
        <p:txBody>
          <a:bodyPr wrap="square" lIns="0" tIns="0" rIns="0" bIns="0" rtlCol="0" anchor="ctr"/>
          <a:lstStyle/>
          <a:p>
            <a:pPr>
              <a:lnSpc>
                <a:spcPct val="90000"/>
              </a:lnSpc>
            </a:pPr>
            <a:r>
              <a:rPr lang="en-US" sz="2250" b="1">
                <a:solidFill>
                  <a:srgbClr val="1D293D"/>
                </a:solidFill>
                <a:latin typeface="Noto Sans SC" pitchFamily="34" charset="0"/>
                <a:ea typeface="Noto Sans SC" pitchFamily="34" charset="-122"/>
                <a:cs typeface="Noto Sans SC" pitchFamily="34" charset="-120"/>
              </a:rPr>
              <a:t>Welke Definitie is het Beste?</a:t>
            </a:r>
            <a:endParaRPr lang="en-US" sz="1600"/>
          </a:p>
        </p:txBody>
      </p:sp>
      <p:sp>
        <p:nvSpPr>
          <p:cNvPr id="4" name="Shape 2"/>
          <p:cNvSpPr/>
          <p:nvPr/>
        </p:nvSpPr>
        <p:spPr>
          <a:xfrm>
            <a:off x="317500" y="698500"/>
            <a:ext cx="762000" cy="31750"/>
          </a:xfrm>
          <a:custGeom>
            <a:avLst/>
            <a:gdLst/>
            <a:ahLst/>
            <a:cxnLst/>
            <a:rect l="l" t="t" r="r" b="b"/>
            <a:pathLst>
              <a:path w="762000" h="31750">
                <a:moveTo>
                  <a:pt x="15875" y="0"/>
                </a:moveTo>
                <a:lnTo>
                  <a:pt x="746125" y="0"/>
                </a:lnTo>
                <a:cubicBezTo>
                  <a:pt x="754887" y="0"/>
                  <a:pt x="762000" y="7113"/>
                  <a:pt x="762000" y="15875"/>
                </a:cubicBezTo>
                <a:lnTo>
                  <a:pt x="762000" y="15875"/>
                </a:lnTo>
                <a:cubicBezTo>
                  <a:pt x="762000" y="24637"/>
                  <a:pt x="754887" y="31750"/>
                  <a:pt x="746125" y="31750"/>
                </a:cubicBezTo>
                <a:lnTo>
                  <a:pt x="15875" y="31750"/>
                </a:lnTo>
                <a:cubicBezTo>
                  <a:pt x="7113" y="31750"/>
                  <a:pt x="0" y="24637"/>
                  <a:pt x="0" y="15875"/>
                </a:cubicBezTo>
                <a:lnTo>
                  <a:pt x="0" y="15875"/>
                </a:lnTo>
                <a:cubicBezTo>
                  <a:pt x="0" y="7113"/>
                  <a:pt x="7113" y="0"/>
                  <a:pt x="15875" y="0"/>
                </a:cubicBezTo>
                <a:close/>
              </a:path>
            </a:pathLst>
          </a:custGeom>
          <a:gradFill flip="none" rotWithShape="1">
            <a:gsLst>
              <a:gs pos="0">
                <a:srgbClr val="4F39F6"/>
              </a:gs>
              <a:gs pos="100000">
                <a:srgbClr val="AD46FF"/>
              </a:gs>
            </a:gsLst>
            <a:lin ang="0" scaled="1"/>
          </a:gradFill>
          <a:ln/>
        </p:spPr>
        <p:txBody>
          <a:bodyPr/>
          <a:lstStyle/>
          <a:p>
            <a:endParaRPr lang="nl-NL"/>
          </a:p>
        </p:txBody>
      </p:sp>
      <p:sp>
        <p:nvSpPr>
          <p:cNvPr id="5" name="Shape 3"/>
          <p:cNvSpPr/>
          <p:nvPr/>
        </p:nvSpPr>
        <p:spPr>
          <a:xfrm>
            <a:off x="317500" y="889000"/>
            <a:ext cx="5683250" cy="2794000"/>
          </a:xfrm>
          <a:custGeom>
            <a:avLst/>
            <a:gdLst/>
            <a:ahLst/>
            <a:cxnLst/>
            <a:rect l="l" t="t" r="r" b="b"/>
            <a:pathLst>
              <a:path w="5683250" h="2794000">
                <a:moveTo>
                  <a:pt x="95247" y="0"/>
                </a:moveTo>
                <a:lnTo>
                  <a:pt x="5588003" y="0"/>
                </a:lnTo>
                <a:cubicBezTo>
                  <a:pt x="5640606" y="0"/>
                  <a:pt x="5683250" y="42644"/>
                  <a:pt x="5683250" y="95247"/>
                </a:cubicBezTo>
                <a:lnTo>
                  <a:pt x="5683250" y="2698753"/>
                </a:lnTo>
                <a:cubicBezTo>
                  <a:pt x="5683250" y="2751356"/>
                  <a:pt x="5640606" y="2794000"/>
                  <a:pt x="5588003" y="2794000"/>
                </a:cubicBezTo>
                <a:lnTo>
                  <a:pt x="95247" y="2794000"/>
                </a:lnTo>
                <a:cubicBezTo>
                  <a:pt x="42644" y="2794000"/>
                  <a:pt x="0" y="2751356"/>
                  <a:pt x="0" y="2698753"/>
                </a:cubicBezTo>
                <a:lnTo>
                  <a:pt x="0" y="95247"/>
                </a:lnTo>
                <a:cubicBezTo>
                  <a:pt x="0" y="42679"/>
                  <a:pt x="42679" y="0"/>
                  <a:pt x="95247" y="0"/>
                </a:cubicBezTo>
                <a:close/>
              </a:path>
            </a:pathLst>
          </a:custGeom>
          <a:gradFill flip="none" rotWithShape="1">
            <a:gsLst>
              <a:gs pos="0">
                <a:srgbClr val="155DFC"/>
              </a:gs>
              <a:gs pos="100000">
                <a:srgbClr val="1447E6"/>
              </a:gs>
            </a:gsLst>
            <a:lin ang="2700000" scaled="1"/>
          </a:gradFill>
          <a:ln/>
          <a:effectLst>
            <a:outerShdw blurRad="119063" dist="79375" dir="5400000" algn="bl" rotWithShape="0">
              <a:srgbClr val="000000">
                <a:alpha val="10196"/>
              </a:srgbClr>
            </a:outerShdw>
          </a:effectLst>
        </p:spPr>
        <p:txBody>
          <a:bodyPr/>
          <a:lstStyle/>
          <a:p>
            <a:endParaRPr lang="nl-NL"/>
          </a:p>
        </p:txBody>
      </p:sp>
      <p:sp>
        <p:nvSpPr>
          <p:cNvPr id="6" name="Shape 4"/>
          <p:cNvSpPr/>
          <p:nvPr/>
        </p:nvSpPr>
        <p:spPr>
          <a:xfrm>
            <a:off x="508000" y="1055688"/>
            <a:ext cx="238125" cy="238125"/>
          </a:xfrm>
          <a:custGeom>
            <a:avLst/>
            <a:gdLst/>
            <a:ahLst/>
            <a:cxnLst/>
            <a:rect l="l" t="t" r="r" b="b"/>
            <a:pathLst>
              <a:path w="238125" h="238125">
                <a:moveTo>
                  <a:pt x="67112" y="0"/>
                </a:moveTo>
                <a:lnTo>
                  <a:pt x="171292" y="0"/>
                </a:lnTo>
                <a:cubicBezTo>
                  <a:pt x="183617" y="0"/>
                  <a:pt x="193663" y="10139"/>
                  <a:pt x="193198" y="22417"/>
                </a:cubicBezTo>
                <a:cubicBezTo>
                  <a:pt x="193104" y="24882"/>
                  <a:pt x="193011" y="27347"/>
                  <a:pt x="192872" y="29766"/>
                </a:cubicBezTo>
                <a:lnTo>
                  <a:pt x="215940" y="29766"/>
                </a:lnTo>
                <a:cubicBezTo>
                  <a:pt x="228079" y="29766"/>
                  <a:pt x="238776" y="39812"/>
                  <a:pt x="237846" y="52927"/>
                </a:cubicBezTo>
                <a:cubicBezTo>
                  <a:pt x="234358" y="101157"/>
                  <a:pt x="209708" y="127667"/>
                  <a:pt x="182966" y="141526"/>
                </a:cubicBezTo>
                <a:cubicBezTo>
                  <a:pt x="175617" y="145340"/>
                  <a:pt x="168129" y="148177"/>
                  <a:pt x="161013" y="150270"/>
                </a:cubicBezTo>
                <a:cubicBezTo>
                  <a:pt x="151619" y="163571"/>
                  <a:pt x="141852" y="170594"/>
                  <a:pt x="134085" y="174361"/>
                </a:cubicBezTo>
                <a:lnTo>
                  <a:pt x="134085" y="208359"/>
                </a:lnTo>
                <a:lnTo>
                  <a:pt x="163850" y="208359"/>
                </a:lnTo>
                <a:cubicBezTo>
                  <a:pt x="172083" y="208359"/>
                  <a:pt x="178733" y="215010"/>
                  <a:pt x="178733" y="223242"/>
                </a:cubicBezTo>
                <a:cubicBezTo>
                  <a:pt x="178733" y="231474"/>
                  <a:pt x="172083" y="238125"/>
                  <a:pt x="163850" y="238125"/>
                </a:cubicBezTo>
                <a:lnTo>
                  <a:pt x="74554" y="238125"/>
                </a:lnTo>
                <a:cubicBezTo>
                  <a:pt x="66322" y="238125"/>
                  <a:pt x="59671" y="231474"/>
                  <a:pt x="59671" y="223242"/>
                </a:cubicBezTo>
                <a:cubicBezTo>
                  <a:pt x="59671" y="215010"/>
                  <a:pt x="66322" y="208359"/>
                  <a:pt x="74554" y="208359"/>
                </a:cubicBezTo>
                <a:lnTo>
                  <a:pt x="104319" y="208359"/>
                </a:lnTo>
                <a:lnTo>
                  <a:pt x="104319" y="174361"/>
                </a:lnTo>
                <a:cubicBezTo>
                  <a:pt x="96878" y="170780"/>
                  <a:pt x="87623" y="164130"/>
                  <a:pt x="78600" y="151898"/>
                </a:cubicBezTo>
                <a:cubicBezTo>
                  <a:pt x="70042" y="149665"/>
                  <a:pt x="60740" y="146270"/>
                  <a:pt x="51671" y="141154"/>
                </a:cubicBezTo>
                <a:cubicBezTo>
                  <a:pt x="26510" y="127062"/>
                  <a:pt x="3814" y="100505"/>
                  <a:pt x="558" y="52834"/>
                </a:cubicBezTo>
                <a:cubicBezTo>
                  <a:pt x="-326" y="39765"/>
                  <a:pt x="10325" y="29719"/>
                  <a:pt x="22464" y="29719"/>
                </a:cubicBezTo>
                <a:lnTo>
                  <a:pt x="45532" y="29719"/>
                </a:lnTo>
                <a:cubicBezTo>
                  <a:pt x="45393" y="27301"/>
                  <a:pt x="45300" y="24882"/>
                  <a:pt x="45207" y="22371"/>
                </a:cubicBezTo>
                <a:cubicBezTo>
                  <a:pt x="44741" y="10046"/>
                  <a:pt x="54787" y="-47"/>
                  <a:pt x="67112" y="-47"/>
                </a:cubicBezTo>
                <a:close/>
                <a:moveTo>
                  <a:pt x="47206" y="52090"/>
                </a:moveTo>
                <a:lnTo>
                  <a:pt x="22836" y="52090"/>
                </a:lnTo>
                <a:cubicBezTo>
                  <a:pt x="25719" y="91483"/>
                  <a:pt x="43811" y="111203"/>
                  <a:pt x="62461" y="121667"/>
                </a:cubicBezTo>
                <a:cubicBezTo>
                  <a:pt x="55764" y="104319"/>
                  <a:pt x="50229" y="81669"/>
                  <a:pt x="47206" y="52090"/>
                </a:cubicBezTo>
                <a:close/>
                <a:moveTo>
                  <a:pt x="176733" y="119435"/>
                </a:moveTo>
                <a:cubicBezTo>
                  <a:pt x="195569" y="108365"/>
                  <a:pt x="212592" y="88692"/>
                  <a:pt x="215475" y="52090"/>
                </a:cubicBezTo>
                <a:lnTo>
                  <a:pt x="191151" y="52090"/>
                </a:lnTo>
                <a:cubicBezTo>
                  <a:pt x="188268" y="80414"/>
                  <a:pt x="183059" y="102412"/>
                  <a:pt x="176733" y="119435"/>
                </a:cubicBezTo>
                <a:close/>
              </a:path>
            </a:pathLst>
          </a:custGeom>
          <a:solidFill>
            <a:srgbClr val="FFDF20"/>
          </a:solidFill>
          <a:ln/>
        </p:spPr>
        <p:txBody>
          <a:bodyPr/>
          <a:lstStyle/>
          <a:p>
            <a:endParaRPr lang="nl-NL"/>
          </a:p>
        </p:txBody>
      </p:sp>
      <p:sp>
        <p:nvSpPr>
          <p:cNvPr id="7" name="Text 5"/>
          <p:cNvSpPr/>
          <p:nvPr/>
        </p:nvSpPr>
        <p:spPr>
          <a:xfrm>
            <a:off x="869156" y="1047750"/>
            <a:ext cx="1778000" cy="254000"/>
          </a:xfrm>
          <a:prstGeom prst="rect">
            <a:avLst/>
          </a:prstGeom>
          <a:noFill/>
          <a:ln/>
        </p:spPr>
        <p:txBody>
          <a:bodyPr wrap="square" lIns="0" tIns="0" rIns="0" bIns="0" rtlCol="0" anchor="ctr"/>
          <a:lstStyle/>
          <a:p>
            <a:pPr>
              <a:lnSpc>
                <a:spcPct val="110000"/>
              </a:lnSpc>
            </a:pPr>
            <a:r>
              <a:rPr lang="en-US" sz="1500" b="1">
                <a:solidFill>
                  <a:srgbClr val="FFFFFF"/>
                </a:solidFill>
                <a:latin typeface="Noto Sans SC" pitchFamily="34" charset="0"/>
                <a:ea typeface="Noto Sans SC" pitchFamily="34" charset="-122"/>
                <a:cs typeface="Noto Sans SC" pitchFamily="34" charset="-120"/>
              </a:rPr>
              <a:t>Mijn Keuze voor IT</a:t>
            </a:r>
            <a:endParaRPr lang="en-US" sz="1600"/>
          </a:p>
        </p:txBody>
      </p:sp>
      <p:sp>
        <p:nvSpPr>
          <p:cNvPr id="8" name="Text 6"/>
          <p:cNvSpPr/>
          <p:nvPr/>
        </p:nvSpPr>
        <p:spPr>
          <a:xfrm>
            <a:off x="476250" y="1428750"/>
            <a:ext cx="5437188" cy="222250"/>
          </a:xfrm>
          <a:prstGeom prst="rect">
            <a:avLst/>
          </a:prstGeom>
          <a:noFill/>
          <a:ln/>
        </p:spPr>
        <p:txBody>
          <a:bodyPr wrap="square" lIns="0" tIns="0" rIns="0" bIns="0" rtlCol="0" anchor="ctr"/>
          <a:lstStyle/>
          <a:p>
            <a:pPr>
              <a:lnSpc>
                <a:spcPct val="130000"/>
              </a:lnSpc>
            </a:pPr>
            <a:r>
              <a:rPr lang="en-US" sz="1125" b="1">
                <a:solidFill>
                  <a:srgbClr val="FFFFFF"/>
                </a:solidFill>
                <a:latin typeface="MiSans" pitchFamily="34" charset="0"/>
                <a:ea typeface="MiSans" pitchFamily="34" charset="-122"/>
                <a:cs typeface="MiSans" pitchFamily="34" charset="-120"/>
              </a:rPr>
              <a:t>FlowFuse definitie</a:t>
            </a:r>
            <a:endParaRPr lang="en-US" sz="1600"/>
          </a:p>
        </p:txBody>
      </p:sp>
      <p:sp>
        <p:nvSpPr>
          <p:cNvPr id="9" name="Text 7"/>
          <p:cNvSpPr/>
          <p:nvPr/>
        </p:nvSpPr>
        <p:spPr>
          <a:xfrm>
            <a:off x="476250" y="1746250"/>
            <a:ext cx="5429250" cy="412750"/>
          </a:xfrm>
          <a:prstGeom prst="rect">
            <a:avLst/>
          </a:prstGeom>
          <a:noFill/>
          <a:ln/>
        </p:spPr>
        <p:txBody>
          <a:bodyPr wrap="square" lIns="0" tIns="0" rIns="0" bIns="0" rtlCol="0" anchor="ctr"/>
          <a:lstStyle/>
          <a:p>
            <a:pPr>
              <a:lnSpc>
                <a:spcPct val="140000"/>
              </a:lnSpc>
            </a:pPr>
            <a:r>
              <a:rPr lang="en-US" sz="1000">
                <a:solidFill>
                  <a:srgbClr val="FFFFFF"/>
                </a:solidFill>
                <a:latin typeface="MiSans" pitchFamily="34" charset="0"/>
                <a:ea typeface="MiSans" pitchFamily="34" charset="-122"/>
                <a:cs typeface="MiSans" pitchFamily="34" charset="-120"/>
              </a:rPr>
              <a:t>"IT omvat de systemen, software en infrastructuur die bedrijfsdata beheren en enterprise-operaties mogelijk maken."</a:t>
            </a:r>
            <a:endParaRPr lang="en-US" sz="1600"/>
          </a:p>
        </p:txBody>
      </p:sp>
      <p:sp>
        <p:nvSpPr>
          <p:cNvPr id="10" name="Shape 8"/>
          <p:cNvSpPr/>
          <p:nvPr/>
        </p:nvSpPr>
        <p:spPr>
          <a:xfrm>
            <a:off x="476250" y="2286000"/>
            <a:ext cx="5365750" cy="1238250"/>
          </a:xfrm>
          <a:custGeom>
            <a:avLst/>
            <a:gdLst/>
            <a:ahLst/>
            <a:cxnLst/>
            <a:rect l="l" t="t" r="r" b="b"/>
            <a:pathLst>
              <a:path w="5365750" h="1238250">
                <a:moveTo>
                  <a:pt x="63497" y="0"/>
                </a:moveTo>
                <a:lnTo>
                  <a:pt x="5302253" y="0"/>
                </a:lnTo>
                <a:cubicBezTo>
                  <a:pt x="5337321" y="0"/>
                  <a:pt x="5365750" y="28429"/>
                  <a:pt x="5365750" y="63497"/>
                </a:cubicBezTo>
                <a:lnTo>
                  <a:pt x="5365750" y="1174753"/>
                </a:lnTo>
                <a:cubicBezTo>
                  <a:pt x="5365750" y="1209821"/>
                  <a:pt x="5337321" y="1238250"/>
                  <a:pt x="5302253" y="1238250"/>
                </a:cubicBezTo>
                <a:lnTo>
                  <a:pt x="63497" y="1238250"/>
                </a:lnTo>
                <a:cubicBezTo>
                  <a:pt x="28429" y="1238250"/>
                  <a:pt x="0" y="1209821"/>
                  <a:pt x="0" y="1174753"/>
                </a:cubicBezTo>
                <a:lnTo>
                  <a:pt x="0" y="63497"/>
                </a:lnTo>
                <a:cubicBezTo>
                  <a:pt x="0" y="28452"/>
                  <a:pt x="28452" y="0"/>
                  <a:pt x="63497" y="0"/>
                </a:cubicBezTo>
                <a:close/>
              </a:path>
            </a:pathLst>
          </a:custGeom>
          <a:solidFill>
            <a:srgbClr val="FFFFFF">
              <a:alpha val="10196"/>
            </a:srgbClr>
          </a:solidFill>
          <a:ln/>
        </p:spPr>
        <p:txBody>
          <a:bodyPr/>
          <a:lstStyle/>
          <a:p>
            <a:endParaRPr lang="nl-NL"/>
          </a:p>
        </p:txBody>
      </p:sp>
      <p:sp>
        <p:nvSpPr>
          <p:cNvPr id="11" name="Text 9"/>
          <p:cNvSpPr/>
          <p:nvPr/>
        </p:nvSpPr>
        <p:spPr>
          <a:xfrm>
            <a:off x="603250" y="2413000"/>
            <a:ext cx="5175250" cy="190500"/>
          </a:xfrm>
          <a:prstGeom prst="rect">
            <a:avLst/>
          </a:prstGeom>
          <a:noFill/>
          <a:ln/>
        </p:spPr>
        <p:txBody>
          <a:bodyPr wrap="square" lIns="0" tIns="0" rIns="0" bIns="0" rtlCol="0" anchor="ctr"/>
          <a:lstStyle/>
          <a:p>
            <a:pPr>
              <a:lnSpc>
                <a:spcPct val="130000"/>
              </a:lnSpc>
            </a:pPr>
            <a:r>
              <a:rPr lang="en-US" sz="1000" b="1">
                <a:solidFill>
                  <a:srgbClr val="FFFFFF"/>
                </a:solidFill>
                <a:latin typeface="MiSans" pitchFamily="34" charset="0"/>
                <a:ea typeface="MiSans" pitchFamily="34" charset="-122"/>
                <a:cs typeface="MiSans" pitchFamily="34" charset="-120"/>
              </a:rPr>
              <a:t>Waarom deze definitie?</a:t>
            </a:r>
            <a:endParaRPr lang="en-US" sz="1600"/>
          </a:p>
        </p:txBody>
      </p:sp>
      <p:sp>
        <p:nvSpPr>
          <p:cNvPr id="12" name="Shape 10"/>
          <p:cNvSpPr/>
          <p:nvPr/>
        </p:nvSpPr>
        <p:spPr>
          <a:xfrm>
            <a:off x="626070" y="2620309"/>
            <a:ext cx="97234" cy="111125"/>
          </a:xfrm>
          <a:custGeom>
            <a:avLst/>
            <a:gdLst/>
            <a:ahLst/>
            <a:cxnLst/>
            <a:rect l="l" t="t" r="r" b="b"/>
            <a:pathLst>
              <a:path w="97234" h="111125">
                <a:moveTo>
                  <a:pt x="94369" y="15215"/>
                </a:moveTo>
                <a:cubicBezTo>
                  <a:pt x="97473" y="17472"/>
                  <a:pt x="98168" y="21813"/>
                  <a:pt x="95910" y="24916"/>
                </a:cubicBezTo>
                <a:lnTo>
                  <a:pt x="40348" y="101315"/>
                </a:lnTo>
                <a:cubicBezTo>
                  <a:pt x="39154" y="102964"/>
                  <a:pt x="37309" y="103984"/>
                  <a:pt x="35269" y="104158"/>
                </a:cubicBezTo>
                <a:cubicBezTo>
                  <a:pt x="33229" y="104332"/>
                  <a:pt x="31254" y="103572"/>
                  <a:pt x="29821" y="102140"/>
                </a:cubicBezTo>
                <a:lnTo>
                  <a:pt x="2040" y="74358"/>
                </a:lnTo>
                <a:cubicBezTo>
                  <a:pt x="-673" y="71645"/>
                  <a:pt x="-673" y="67239"/>
                  <a:pt x="2040" y="64526"/>
                </a:cubicBezTo>
                <a:cubicBezTo>
                  <a:pt x="4753" y="61813"/>
                  <a:pt x="9159" y="61813"/>
                  <a:pt x="11872" y="64526"/>
                </a:cubicBezTo>
                <a:lnTo>
                  <a:pt x="33902" y="86556"/>
                </a:lnTo>
                <a:lnTo>
                  <a:pt x="84689" y="16734"/>
                </a:lnTo>
                <a:cubicBezTo>
                  <a:pt x="86947" y="13630"/>
                  <a:pt x="91287" y="12936"/>
                  <a:pt x="94391" y="15193"/>
                </a:cubicBezTo>
                <a:close/>
              </a:path>
            </a:pathLst>
          </a:custGeom>
          <a:solidFill>
            <a:srgbClr val="7BF1A8"/>
          </a:solidFill>
          <a:ln/>
        </p:spPr>
        <p:txBody>
          <a:bodyPr/>
          <a:lstStyle/>
          <a:p>
            <a:endParaRPr lang="nl-NL"/>
          </a:p>
        </p:txBody>
      </p:sp>
      <p:sp>
        <p:nvSpPr>
          <p:cNvPr id="13" name="Text 11"/>
          <p:cNvSpPr/>
          <p:nvPr/>
        </p:nvSpPr>
        <p:spPr>
          <a:xfrm>
            <a:off x="805656" y="2599765"/>
            <a:ext cx="1055688" cy="158750"/>
          </a:xfrm>
          <a:prstGeom prst="rect">
            <a:avLst/>
          </a:prstGeom>
          <a:noFill/>
          <a:ln/>
        </p:spPr>
        <p:txBody>
          <a:bodyPr wrap="square" lIns="0" tIns="0" rIns="0" bIns="0" rtlCol="0" anchor="ctr"/>
          <a:lstStyle/>
          <a:p>
            <a:pPr>
              <a:lnSpc>
                <a:spcPct val="120000"/>
              </a:lnSpc>
            </a:pPr>
            <a:r>
              <a:rPr lang="en-US" sz="875">
                <a:solidFill>
                  <a:srgbClr val="FFFFFF"/>
                </a:solidFill>
                <a:latin typeface="MiSans" pitchFamily="34" charset="0"/>
                <a:ea typeface="MiSans" pitchFamily="34" charset="-122"/>
                <a:cs typeface="MiSans" pitchFamily="34" charset="-120"/>
              </a:rPr>
              <a:t>Duidelijk en beknopt</a:t>
            </a:r>
            <a:endParaRPr lang="en-US" sz="1600"/>
          </a:p>
        </p:txBody>
      </p:sp>
      <p:sp>
        <p:nvSpPr>
          <p:cNvPr id="14" name="Shape 12"/>
          <p:cNvSpPr/>
          <p:nvPr/>
        </p:nvSpPr>
        <p:spPr>
          <a:xfrm>
            <a:off x="626070" y="2799603"/>
            <a:ext cx="97234" cy="111125"/>
          </a:xfrm>
          <a:custGeom>
            <a:avLst/>
            <a:gdLst/>
            <a:ahLst/>
            <a:cxnLst/>
            <a:rect l="l" t="t" r="r" b="b"/>
            <a:pathLst>
              <a:path w="97234" h="111125">
                <a:moveTo>
                  <a:pt x="94369" y="15215"/>
                </a:moveTo>
                <a:cubicBezTo>
                  <a:pt x="97473" y="17472"/>
                  <a:pt x="98168" y="21813"/>
                  <a:pt x="95910" y="24916"/>
                </a:cubicBezTo>
                <a:lnTo>
                  <a:pt x="40348" y="101315"/>
                </a:lnTo>
                <a:cubicBezTo>
                  <a:pt x="39154" y="102964"/>
                  <a:pt x="37309" y="103984"/>
                  <a:pt x="35269" y="104158"/>
                </a:cubicBezTo>
                <a:cubicBezTo>
                  <a:pt x="33229" y="104332"/>
                  <a:pt x="31254" y="103572"/>
                  <a:pt x="29821" y="102140"/>
                </a:cubicBezTo>
                <a:lnTo>
                  <a:pt x="2040" y="74358"/>
                </a:lnTo>
                <a:cubicBezTo>
                  <a:pt x="-673" y="71645"/>
                  <a:pt x="-673" y="67239"/>
                  <a:pt x="2040" y="64526"/>
                </a:cubicBezTo>
                <a:cubicBezTo>
                  <a:pt x="4753" y="61813"/>
                  <a:pt x="9159" y="61813"/>
                  <a:pt x="11872" y="64526"/>
                </a:cubicBezTo>
                <a:lnTo>
                  <a:pt x="33902" y="86556"/>
                </a:lnTo>
                <a:lnTo>
                  <a:pt x="84689" y="16734"/>
                </a:lnTo>
                <a:cubicBezTo>
                  <a:pt x="86947" y="13630"/>
                  <a:pt x="91287" y="12936"/>
                  <a:pt x="94391" y="15193"/>
                </a:cubicBezTo>
                <a:close/>
              </a:path>
            </a:pathLst>
          </a:custGeom>
          <a:solidFill>
            <a:srgbClr val="7BF1A8"/>
          </a:solidFill>
          <a:ln/>
        </p:spPr>
        <p:txBody>
          <a:bodyPr/>
          <a:lstStyle/>
          <a:p>
            <a:endParaRPr lang="nl-NL"/>
          </a:p>
        </p:txBody>
      </p:sp>
      <p:sp>
        <p:nvSpPr>
          <p:cNvPr id="15" name="Text 13"/>
          <p:cNvSpPr/>
          <p:nvPr/>
        </p:nvSpPr>
        <p:spPr>
          <a:xfrm>
            <a:off x="805656" y="2779059"/>
            <a:ext cx="2738438" cy="158750"/>
          </a:xfrm>
          <a:prstGeom prst="rect">
            <a:avLst/>
          </a:prstGeom>
          <a:noFill/>
          <a:ln/>
        </p:spPr>
        <p:txBody>
          <a:bodyPr wrap="square" lIns="0" tIns="0" rIns="0" bIns="0" rtlCol="0" anchor="ctr"/>
          <a:lstStyle/>
          <a:p>
            <a:pPr>
              <a:lnSpc>
                <a:spcPct val="120000"/>
              </a:lnSpc>
            </a:pPr>
            <a:r>
              <a:rPr lang="en-US" sz="850" dirty="0" err="1">
                <a:solidFill>
                  <a:srgbClr val="FFFFFF"/>
                </a:solidFill>
                <a:latin typeface="MiSans"/>
                <a:ea typeface="MiSans"/>
                <a:cs typeface="MiSans"/>
              </a:rPr>
              <a:t>Dekt</a:t>
            </a:r>
            <a:r>
              <a:rPr lang="en-US" sz="850" dirty="0">
                <a:solidFill>
                  <a:srgbClr val="FFFFFF"/>
                </a:solidFill>
                <a:latin typeface="MiSans"/>
                <a:ea typeface="MiSans"/>
                <a:cs typeface="MiSans"/>
              </a:rPr>
              <a:t> alle </a:t>
            </a:r>
            <a:r>
              <a:rPr lang="en-US" sz="850" dirty="0" err="1">
                <a:solidFill>
                  <a:srgbClr val="FFFFFF"/>
                </a:solidFill>
                <a:latin typeface="MiSans"/>
                <a:ea typeface="MiSans"/>
                <a:cs typeface="MiSans"/>
              </a:rPr>
              <a:t>aspecten</a:t>
            </a:r>
            <a:r>
              <a:rPr lang="en-US" sz="850" dirty="0">
                <a:solidFill>
                  <a:srgbClr val="FFFFFF"/>
                </a:solidFill>
                <a:latin typeface="MiSans"/>
                <a:ea typeface="MiSans"/>
                <a:cs typeface="MiSans"/>
              </a:rPr>
              <a:t> (</a:t>
            </a:r>
            <a:r>
              <a:rPr lang="en-US" sz="850" dirty="0" err="1">
                <a:solidFill>
                  <a:srgbClr val="FFFFFF"/>
                </a:solidFill>
                <a:latin typeface="MiSans"/>
                <a:ea typeface="MiSans"/>
                <a:cs typeface="MiSans"/>
              </a:rPr>
              <a:t>systemen</a:t>
            </a:r>
            <a:r>
              <a:rPr lang="en-US" sz="850" dirty="0">
                <a:solidFill>
                  <a:srgbClr val="FFFFFF"/>
                </a:solidFill>
                <a:latin typeface="MiSans"/>
                <a:ea typeface="MiSans"/>
                <a:cs typeface="MiSans"/>
              </a:rPr>
              <a:t>, software, </a:t>
            </a:r>
            <a:r>
              <a:rPr lang="en-US" sz="850" dirty="0" err="1">
                <a:solidFill>
                  <a:srgbClr val="FFFFFF"/>
                </a:solidFill>
                <a:latin typeface="MiSans"/>
                <a:ea typeface="MiSans"/>
                <a:cs typeface="MiSans"/>
              </a:rPr>
              <a:t>infrastructuur</a:t>
            </a:r>
            <a:r>
              <a:rPr lang="en-US" sz="850" dirty="0">
                <a:solidFill>
                  <a:srgbClr val="FFFFFF"/>
                </a:solidFill>
                <a:latin typeface="MiSans"/>
                <a:ea typeface="MiSans"/>
                <a:cs typeface="MiSans"/>
              </a:rPr>
              <a:t>)</a:t>
            </a:r>
            <a:endParaRPr lang="en-US" sz="850" dirty="0">
              <a:latin typeface="MiSans"/>
              <a:ea typeface="MiSans"/>
              <a:cs typeface="MiSans"/>
            </a:endParaRPr>
          </a:p>
        </p:txBody>
      </p:sp>
      <p:sp>
        <p:nvSpPr>
          <p:cNvPr id="16" name="Shape 14"/>
          <p:cNvSpPr/>
          <p:nvPr/>
        </p:nvSpPr>
        <p:spPr>
          <a:xfrm>
            <a:off x="626070" y="3012515"/>
            <a:ext cx="97234" cy="111125"/>
          </a:xfrm>
          <a:custGeom>
            <a:avLst/>
            <a:gdLst/>
            <a:ahLst/>
            <a:cxnLst/>
            <a:rect l="l" t="t" r="r" b="b"/>
            <a:pathLst>
              <a:path w="97234" h="111125">
                <a:moveTo>
                  <a:pt x="94369" y="15215"/>
                </a:moveTo>
                <a:cubicBezTo>
                  <a:pt x="97473" y="17472"/>
                  <a:pt x="98168" y="21813"/>
                  <a:pt x="95910" y="24916"/>
                </a:cubicBezTo>
                <a:lnTo>
                  <a:pt x="40348" y="101315"/>
                </a:lnTo>
                <a:cubicBezTo>
                  <a:pt x="39154" y="102964"/>
                  <a:pt x="37309" y="103984"/>
                  <a:pt x="35269" y="104158"/>
                </a:cubicBezTo>
                <a:cubicBezTo>
                  <a:pt x="33229" y="104332"/>
                  <a:pt x="31254" y="103572"/>
                  <a:pt x="29821" y="102140"/>
                </a:cubicBezTo>
                <a:lnTo>
                  <a:pt x="2040" y="74358"/>
                </a:lnTo>
                <a:cubicBezTo>
                  <a:pt x="-673" y="71645"/>
                  <a:pt x="-673" y="67239"/>
                  <a:pt x="2040" y="64526"/>
                </a:cubicBezTo>
                <a:cubicBezTo>
                  <a:pt x="4753" y="61813"/>
                  <a:pt x="9159" y="61813"/>
                  <a:pt x="11872" y="64526"/>
                </a:cubicBezTo>
                <a:lnTo>
                  <a:pt x="33902" y="86556"/>
                </a:lnTo>
                <a:lnTo>
                  <a:pt x="84689" y="16734"/>
                </a:lnTo>
                <a:cubicBezTo>
                  <a:pt x="86947" y="13630"/>
                  <a:pt x="91287" y="12936"/>
                  <a:pt x="94391" y="15193"/>
                </a:cubicBezTo>
                <a:close/>
              </a:path>
            </a:pathLst>
          </a:custGeom>
          <a:solidFill>
            <a:srgbClr val="7BF1A8"/>
          </a:solidFill>
          <a:ln/>
        </p:spPr>
        <p:txBody>
          <a:bodyPr/>
          <a:lstStyle/>
          <a:p>
            <a:endParaRPr lang="nl-NL"/>
          </a:p>
        </p:txBody>
      </p:sp>
      <p:sp>
        <p:nvSpPr>
          <p:cNvPr id="17" name="Text 15"/>
          <p:cNvSpPr/>
          <p:nvPr/>
        </p:nvSpPr>
        <p:spPr>
          <a:xfrm>
            <a:off x="805656" y="3048000"/>
            <a:ext cx="2801938" cy="158750"/>
          </a:xfrm>
          <a:prstGeom prst="rect">
            <a:avLst/>
          </a:prstGeom>
          <a:noFill/>
          <a:ln/>
        </p:spPr>
        <p:txBody>
          <a:bodyPr wrap="square" lIns="0" tIns="0" rIns="0" bIns="0" rtlCol="0" anchor="ctr"/>
          <a:lstStyle/>
          <a:p>
            <a:pPr>
              <a:lnSpc>
                <a:spcPct val="120000"/>
              </a:lnSpc>
            </a:pPr>
            <a:r>
              <a:rPr lang="en-US" sz="875">
                <a:solidFill>
                  <a:srgbClr val="FFFFFF"/>
                </a:solidFill>
                <a:latin typeface="MiSans" pitchFamily="34" charset="0"/>
                <a:ea typeface="MiSans" pitchFamily="34" charset="-122"/>
                <a:cs typeface="MiSans" pitchFamily="34" charset="-120"/>
              </a:rPr>
              <a:t>Benadrukt het doel: bedrijfsdata en enterprise-operaties</a:t>
            </a:r>
            <a:endParaRPr lang="en-US" sz="1600"/>
          </a:p>
        </p:txBody>
      </p:sp>
      <p:sp>
        <p:nvSpPr>
          <p:cNvPr id="18" name="Shape 16"/>
          <p:cNvSpPr/>
          <p:nvPr/>
        </p:nvSpPr>
        <p:spPr>
          <a:xfrm>
            <a:off x="626070" y="3281456"/>
            <a:ext cx="97234" cy="111125"/>
          </a:xfrm>
          <a:custGeom>
            <a:avLst/>
            <a:gdLst/>
            <a:ahLst/>
            <a:cxnLst/>
            <a:rect l="l" t="t" r="r" b="b"/>
            <a:pathLst>
              <a:path w="97234" h="111125">
                <a:moveTo>
                  <a:pt x="94369" y="15215"/>
                </a:moveTo>
                <a:cubicBezTo>
                  <a:pt x="97473" y="17472"/>
                  <a:pt x="98168" y="21813"/>
                  <a:pt x="95910" y="24916"/>
                </a:cubicBezTo>
                <a:lnTo>
                  <a:pt x="40348" y="101315"/>
                </a:lnTo>
                <a:cubicBezTo>
                  <a:pt x="39154" y="102964"/>
                  <a:pt x="37309" y="103984"/>
                  <a:pt x="35269" y="104158"/>
                </a:cubicBezTo>
                <a:cubicBezTo>
                  <a:pt x="33229" y="104332"/>
                  <a:pt x="31254" y="103572"/>
                  <a:pt x="29821" y="102140"/>
                </a:cubicBezTo>
                <a:lnTo>
                  <a:pt x="2040" y="74358"/>
                </a:lnTo>
                <a:cubicBezTo>
                  <a:pt x="-673" y="71645"/>
                  <a:pt x="-673" y="67239"/>
                  <a:pt x="2040" y="64526"/>
                </a:cubicBezTo>
                <a:cubicBezTo>
                  <a:pt x="4753" y="61813"/>
                  <a:pt x="9159" y="61813"/>
                  <a:pt x="11872" y="64526"/>
                </a:cubicBezTo>
                <a:lnTo>
                  <a:pt x="33902" y="86556"/>
                </a:lnTo>
                <a:lnTo>
                  <a:pt x="84689" y="16734"/>
                </a:lnTo>
                <a:cubicBezTo>
                  <a:pt x="86947" y="13630"/>
                  <a:pt x="91287" y="12936"/>
                  <a:pt x="94391" y="15193"/>
                </a:cubicBezTo>
                <a:close/>
              </a:path>
            </a:pathLst>
          </a:custGeom>
          <a:solidFill>
            <a:srgbClr val="7BF1A8"/>
          </a:solidFill>
          <a:ln/>
        </p:spPr>
        <p:txBody>
          <a:bodyPr/>
          <a:lstStyle/>
          <a:p>
            <a:endParaRPr lang="nl-NL"/>
          </a:p>
        </p:txBody>
      </p:sp>
      <p:sp>
        <p:nvSpPr>
          <p:cNvPr id="19" name="Text 17"/>
          <p:cNvSpPr/>
          <p:nvPr/>
        </p:nvSpPr>
        <p:spPr>
          <a:xfrm>
            <a:off x="783244" y="3272117"/>
            <a:ext cx="2055813" cy="158750"/>
          </a:xfrm>
          <a:prstGeom prst="rect">
            <a:avLst/>
          </a:prstGeom>
          <a:noFill/>
          <a:ln/>
        </p:spPr>
        <p:txBody>
          <a:bodyPr wrap="square" lIns="0" tIns="0" rIns="0" bIns="0" rtlCol="0" anchor="ctr"/>
          <a:lstStyle/>
          <a:p>
            <a:pPr>
              <a:lnSpc>
                <a:spcPct val="120000"/>
              </a:lnSpc>
            </a:pPr>
            <a:r>
              <a:rPr lang="en-US" sz="850" dirty="0" err="1">
                <a:solidFill>
                  <a:srgbClr val="FFFFFF"/>
                </a:solidFill>
                <a:latin typeface="MiSans"/>
                <a:ea typeface="MiSans"/>
                <a:cs typeface="MiSans"/>
              </a:rPr>
              <a:t>Praktisch</a:t>
            </a:r>
            <a:r>
              <a:rPr lang="en-US" sz="850" dirty="0">
                <a:solidFill>
                  <a:srgbClr val="FFFFFF"/>
                </a:solidFill>
                <a:latin typeface="MiSans"/>
                <a:ea typeface="MiSans"/>
                <a:cs typeface="MiSans"/>
              </a:rPr>
              <a:t> </a:t>
            </a:r>
            <a:r>
              <a:rPr lang="en-US" sz="850" dirty="0" err="1">
                <a:solidFill>
                  <a:srgbClr val="FFFFFF"/>
                </a:solidFill>
                <a:latin typeface="MiSans"/>
                <a:ea typeface="MiSans"/>
                <a:cs typeface="MiSans"/>
              </a:rPr>
              <a:t>toepasbaar</a:t>
            </a:r>
            <a:r>
              <a:rPr lang="en-US" sz="850" dirty="0">
                <a:solidFill>
                  <a:srgbClr val="FFFFFF"/>
                </a:solidFill>
                <a:latin typeface="MiSans"/>
                <a:ea typeface="MiSans"/>
                <a:cs typeface="MiSans"/>
              </a:rPr>
              <a:t> in het </a:t>
            </a:r>
            <a:r>
              <a:rPr lang="en-US" sz="850" dirty="0" err="1">
                <a:solidFill>
                  <a:srgbClr val="FFFFFF"/>
                </a:solidFill>
                <a:latin typeface="MiSans"/>
                <a:ea typeface="MiSans"/>
                <a:cs typeface="MiSans"/>
              </a:rPr>
              <a:t>bedrijfsleven</a:t>
            </a:r>
            <a:endParaRPr lang="en-US" sz="850" dirty="0" err="1">
              <a:latin typeface="MiSans"/>
              <a:ea typeface="MiSans"/>
              <a:cs typeface="MiSans"/>
            </a:endParaRPr>
          </a:p>
        </p:txBody>
      </p:sp>
      <p:sp>
        <p:nvSpPr>
          <p:cNvPr id="20" name="Shape 18"/>
          <p:cNvSpPr/>
          <p:nvPr/>
        </p:nvSpPr>
        <p:spPr>
          <a:xfrm>
            <a:off x="317500" y="3810000"/>
            <a:ext cx="5683250" cy="2794000"/>
          </a:xfrm>
          <a:custGeom>
            <a:avLst/>
            <a:gdLst/>
            <a:ahLst/>
            <a:cxnLst/>
            <a:rect l="l" t="t" r="r" b="b"/>
            <a:pathLst>
              <a:path w="5683250" h="2794000">
                <a:moveTo>
                  <a:pt x="95247" y="0"/>
                </a:moveTo>
                <a:lnTo>
                  <a:pt x="5588003" y="0"/>
                </a:lnTo>
                <a:cubicBezTo>
                  <a:pt x="5640606" y="0"/>
                  <a:pt x="5683250" y="42644"/>
                  <a:pt x="5683250" y="95247"/>
                </a:cubicBezTo>
                <a:lnTo>
                  <a:pt x="5683250" y="2698753"/>
                </a:lnTo>
                <a:cubicBezTo>
                  <a:pt x="5683250" y="2751356"/>
                  <a:pt x="5640606" y="2794000"/>
                  <a:pt x="5588003" y="2794000"/>
                </a:cubicBezTo>
                <a:lnTo>
                  <a:pt x="95247" y="2794000"/>
                </a:lnTo>
                <a:cubicBezTo>
                  <a:pt x="42644" y="2794000"/>
                  <a:pt x="0" y="2751356"/>
                  <a:pt x="0" y="2698753"/>
                </a:cubicBezTo>
                <a:lnTo>
                  <a:pt x="0" y="95247"/>
                </a:lnTo>
                <a:cubicBezTo>
                  <a:pt x="0" y="42679"/>
                  <a:pt x="42679" y="0"/>
                  <a:pt x="95247" y="0"/>
                </a:cubicBezTo>
                <a:close/>
              </a:path>
            </a:pathLst>
          </a:custGeom>
          <a:gradFill flip="none" rotWithShape="1">
            <a:gsLst>
              <a:gs pos="0">
                <a:srgbClr val="0092B8"/>
              </a:gs>
              <a:gs pos="100000">
                <a:srgbClr val="007595"/>
              </a:gs>
            </a:gsLst>
            <a:lin ang="2700000" scaled="1"/>
          </a:gradFill>
          <a:ln/>
          <a:effectLst>
            <a:outerShdw blurRad="119063" dist="79375" dir="5400000" algn="bl" rotWithShape="0">
              <a:srgbClr val="000000">
                <a:alpha val="10196"/>
              </a:srgbClr>
            </a:outerShdw>
          </a:effectLst>
        </p:spPr>
        <p:txBody>
          <a:bodyPr/>
          <a:lstStyle/>
          <a:p>
            <a:endParaRPr lang="nl-NL"/>
          </a:p>
        </p:txBody>
      </p:sp>
      <p:sp>
        <p:nvSpPr>
          <p:cNvPr id="21" name="Shape 19"/>
          <p:cNvSpPr/>
          <p:nvPr/>
        </p:nvSpPr>
        <p:spPr>
          <a:xfrm>
            <a:off x="508000" y="3976687"/>
            <a:ext cx="238125" cy="238125"/>
          </a:xfrm>
          <a:custGeom>
            <a:avLst/>
            <a:gdLst/>
            <a:ahLst/>
            <a:cxnLst/>
            <a:rect l="l" t="t" r="r" b="b"/>
            <a:pathLst>
              <a:path w="238125" h="238125">
                <a:moveTo>
                  <a:pt x="67112" y="0"/>
                </a:moveTo>
                <a:lnTo>
                  <a:pt x="171292" y="0"/>
                </a:lnTo>
                <a:cubicBezTo>
                  <a:pt x="183617" y="0"/>
                  <a:pt x="193663" y="10139"/>
                  <a:pt x="193198" y="22417"/>
                </a:cubicBezTo>
                <a:cubicBezTo>
                  <a:pt x="193104" y="24882"/>
                  <a:pt x="193011" y="27347"/>
                  <a:pt x="192872" y="29766"/>
                </a:cubicBezTo>
                <a:lnTo>
                  <a:pt x="215940" y="29766"/>
                </a:lnTo>
                <a:cubicBezTo>
                  <a:pt x="228079" y="29766"/>
                  <a:pt x="238776" y="39812"/>
                  <a:pt x="237846" y="52927"/>
                </a:cubicBezTo>
                <a:cubicBezTo>
                  <a:pt x="234358" y="101157"/>
                  <a:pt x="209708" y="127667"/>
                  <a:pt x="182966" y="141526"/>
                </a:cubicBezTo>
                <a:cubicBezTo>
                  <a:pt x="175617" y="145340"/>
                  <a:pt x="168129" y="148177"/>
                  <a:pt x="161013" y="150270"/>
                </a:cubicBezTo>
                <a:cubicBezTo>
                  <a:pt x="151619" y="163571"/>
                  <a:pt x="141852" y="170594"/>
                  <a:pt x="134085" y="174361"/>
                </a:cubicBezTo>
                <a:lnTo>
                  <a:pt x="134085" y="208359"/>
                </a:lnTo>
                <a:lnTo>
                  <a:pt x="163850" y="208359"/>
                </a:lnTo>
                <a:cubicBezTo>
                  <a:pt x="172083" y="208359"/>
                  <a:pt x="178733" y="215010"/>
                  <a:pt x="178733" y="223242"/>
                </a:cubicBezTo>
                <a:cubicBezTo>
                  <a:pt x="178733" y="231474"/>
                  <a:pt x="172083" y="238125"/>
                  <a:pt x="163850" y="238125"/>
                </a:cubicBezTo>
                <a:lnTo>
                  <a:pt x="74554" y="238125"/>
                </a:lnTo>
                <a:cubicBezTo>
                  <a:pt x="66322" y="238125"/>
                  <a:pt x="59671" y="231474"/>
                  <a:pt x="59671" y="223242"/>
                </a:cubicBezTo>
                <a:cubicBezTo>
                  <a:pt x="59671" y="215010"/>
                  <a:pt x="66322" y="208359"/>
                  <a:pt x="74554" y="208359"/>
                </a:cubicBezTo>
                <a:lnTo>
                  <a:pt x="104319" y="208359"/>
                </a:lnTo>
                <a:lnTo>
                  <a:pt x="104319" y="174361"/>
                </a:lnTo>
                <a:cubicBezTo>
                  <a:pt x="96878" y="170780"/>
                  <a:pt x="87623" y="164130"/>
                  <a:pt x="78600" y="151898"/>
                </a:cubicBezTo>
                <a:cubicBezTo>
                  <a:pt x="70042" y="149665"/>
                  <a:pt x="60740" y="146270"/>
                  <a:pt x="51671" y="141154"/>
                </a:cubicBezTo>
                <a:cubicBezTo>
                  <a:pt x="26510" y="127062"/>
                  <a:pt x="3814" y="100505"/>
                  <a:pt x="558" y="52834"/>
                </a:cubicBezTo>
                <a:cubicBezTo>
                  <a:pt x="-326" y="39765"/>
                  <a:pt x="10325" y="29719"/>
                  <a:pt x="22464" y="29719"/>
                </a:cubicBezTo>
                <a:lnTo>
                  <a:pt x="45532" y="29719"/>
                </a:lnTo>
                <a:cubicBezTo>
                  <a:pt x="45393" y="27301"/>
                  <a:pt x="45300" y="24882"/>
                  <a:pt x="45207" y="22371"/>
                </a:cubicBezTo>
                <a:cubicBezTo>
                  <a:pt x="44741" y="10046"/>
                  <a:pt x="54787" y="-47"/>
                  <a:pt x="67112" y="-47"/>
                </a:cubicBezTo>
                <a:close/>
                <a:moveTo>
                  <a:pt x="47206" y="52090"/>
                </a:moveTo>
                <a:lnTo>
                  <a:pt x="22836" y="52090"/>
                </a:lnTo>
                <a:cubicBezTo>
                  <a:pt x="25719" y="91483"/>
                  <a:pt x="43811" y="111203"/>
                  <a:pt x="62461" y="121667"/>
                </a:cubicBezTo>
                <a:cubicBezTo>
                  <a:pt x="55764" y="104319"/>
                  <a:pt x="50229" y="81669"/>
                  <a:pt x="47206" y="52090"/>
                </a:cubicBezTo>
                <a:close/>
                <a:moveTo>
                  <a:pt x="176733" y="119435"/>
                </a:moveTo>
                <a:cubicBezTo>
                  <a:pt x="195569" y="108365"/>
                  <a:pt x="212592" y="88692"/>
                  <a:pt x="215475" y="52090"/>
                </a:cubicBezTo>
                <a:lnTo>
                  <a:pt x="191151" y="52090"/>
                </a:lnTo>
                <a:cubicBezTo>
                  <a:pt x="188268" y="80414"/>
                  <a:pt x="183059" y="102412"/>
                  <a:pt x="176733" y="119435"/>
                </a:cubicBezTo>
                <a:close/>
              </a:path>
            </a:pathLst>
          </a:custGeom>
          <a:solidFill>
            <a:srgbClr val="FFDF20"/>
          </a:solidFill>
          <a:ln/>
        </p:spPr>
        <p:txBody>
          <a:bodyPr/>
          <a:lstStyle/>
          <a:p>
            <a:endParaRPr lang="nl-NL"/>
          </a:p>
        </p:txBody>
      </p:sp>
      <p:sp>
        <p:nvSpPr>
          <p:cNvPr id="22" name="Text 20"/>
          <p:cNvSpPr/>
          <p:nvPr/>
        </p:nvSpPr>
        <p:spPr>
          <a:xfrm>
            <a:off x="869156" y="3968750"/>
            <a:ext cx="1873250" cy="254000"/>
          </a:xfrm>
          <a:prstGeom prst="rect">
            <a:avLst/>
          </a:prstGeom>
          <a:noFill/>
          <a:ln/>
        </p:spPr>
        <p:txBody>
          <a:bodyPr wrap="square" lIns="0" tIns="0" rIns="0" bIns="0" rtlCol="0" anchor="ctr"/>
          <a:lstStyle/>
          <a:p>
            <a:pPr>
              <a:lnSpc>
                <a:spcPct val="110000"/>
              </a:lnSpc>
            </a:pPr>
            <a:r>
              <a:rPr lang="en-US" sz="1500" b="1">
                <a:solidFill>
                  <a:srgbClr val="FFFFFF"/>
                </a:solidFill>
                <a:latin typeface="Noto Sans SC" pitchFamily="34" charset="0"/>
                <a:ea typeface="Noto Sans SC" pitchFamily="34" charset="-122"/>
                <a:cs typeface="Noto Sans SC" pitchFamily="34" charset="-120"/>
              </a:rPr>
              <a:t>Mijn Keuze voor OT</a:t>
            </a:r>
            <a:endParaRPr lang="en-US" sz="1600"/>
          </a:p>
        </p:txBody>
      </p:sp>
      <p:sp>
        <p:nvSpPr>
          <p:cNvPr id="23" name="Text 21"/>
          <p:cNvSpPr/>
          <p:nvPr/>
        </p:nvSpPr>
        <p:spPr>
          <a:xfrm>
            <a:off x="476250" y="4349750"/>
            <a:ext cx="5437188" cy="222250"/>
          </a:xfrm>
          <a:prstGeom prst="rect">
            <a:avLst/>
          </a:prstGeom>
          <a:noFill/>
          <a:ln/>
        </p:spPr>
        <p:txBody>
          <a:bodyPr wrap="square" lIns="0" tIns="0" rIns="0" bIns="0" rtlCol="0" anchor="ctr"/>
          <a:lstStyle/>
          <a:p>
            <a:pPr>
              <a:lnSpc>
                <a:spcPct val="130000"/>
              </a:lnSpc>
            </a:pPr>
            <a:r>
              <a:rPr lang="en-US" sz="1125" b="1">
                <a:solidFill>
                  <a:srgbClr val="FFFFFF"/>
                </a:solidFill>
                <a:latin typeface="MiSans" pitchFamily="34" charset="0"/>
                <a:ea typeface="MiSans" pitchFamily="34" charset="-122"/>
                <a:cs typeface="MiSans" pitchFamily="34" charset="-120"/>
              </a:rPr>
              <a:t>NIST SP 800-82 definitie</a:t>
            </a:r>
            <a:endParaRPr lang="en-US" sz="1600"/>
          </a:p>
        </p:txBody>
      </p:sp>
      <p:sp>
        <p:nvSpPr>
          <p:cNvPr id="24" name="Text 22"/>
          <p:cNvSpPr/>
          <p:nvPr/>
        </p:nvSpPr>
        <p:spPr>
          <a:xfrm>
            <a:off x="476250" y="4667250"/>
            <a:ext cx="5429250" cy="412750"/>
          </a:xfrm>
          <a:prstGeom prst="rect">
            <a:avLst/>
          </a:prstGeom>
          <a:noFill/>
          <a:ln/>
        </p:spPr>
        <p:txBody>
          <a:bodyPr wrap="square" lIns="0" tIns="0" rIns="0" bIns="0" rtlCol="0" anchor="ctr"/>
          <a:lstStyle/>
          <a:p>
            <a:pPr>
              <a:lnSpc>
                <a:spcPct val="140000"/>
              </a:lnSpc>
            </a:pPr>
            <a:r>
              <a:rPr lang="en-US" sz="1000">
                <a:solidFill>
                  <a:srgbClr val="FFFFFF"/>
                </a:solidFill>
                <a:latin typeface="MiSans" pitchFamily="34" charset="0"/>
                <a:ea typeface="MiSans" pitchFamily="34" charset="-122"/>
                <a:cs typeface="MiSans" pitchFamily="34" charset="-120"/>
              </a:rPr>
              <a:t>"OT omvat hardware en software die veranderingen detecteren of veroorzaken door directe monitoring en controle van fysieke apparaten en processen."</a:t>
            </a:r>
            <a:endParaRPr lang="en-US" sz="1600"/>
          </a:p>
        </p:txBody>
      </p:sp>
      <p:sp>
        <p:nvSpPr>
          <p:cNvPr id="25" name="Shape 23"/>
          <p:cNvSpPr/>
          <p:nvPr/>
        </p:nvSpPr>
        <p:spPr>
          <a:xfrm>
            <a:off x="476250" y="5207000"/>
            <a:ext cx="5365750" cy="1238250"/>
          </a:xfrm>
          <a:custGeom>
            <a:avLst/>
            <a:gdLst/>
            <a:ahLst/>
            <a:cxnLst/>
            <a:rect l="l" t="t" r="r" b="b"/>
            <a:pathLst>
              <a:path w="5365750" h="1238250">
                <a:moveTo>
                  <a:pt x="63497" y="0"/>
                </a:moveTo>
                <a:lnTo>
                  <a:pt x="5302253" y="0"/>
                </a:lnTo>
                <a:cubicBezTo>
                  <a:pt x="5337321" y="0"/>
                  <a:pt x="5365750" y="28429"/>
                  <a:pt x="5365750" y="63497"/>
                </a:cubicBezTo>
                <a:lnTo>
                  <a:pt x="5365750" y="1174753"/>
                </a:lnTo>
                <a:cubicBezTo>
                  <a:pt x="5365750" y="1209821"/>
                  <a:pt x="5337321" y="1238250"/>
                  <a:pt x="5302253" y="1238250"/>
                </a:cubicBezTo>
                <a:lnTo>
                  <a:pt x="63497" y="1238250"/>
                </a:lnTo>
                <a:cubicBezTo>
                  <a:pt x="28429" y="1238250"/>
                  <a:pt x="0" y="1209821"/>
                  <a:pt x="0" y="1174753"/>
                </a:cubicBezTo>
                <a:lnTo>
                  <a:pt x="0" y="63497"/>
                </a:lnTo>
                <a:cubicBezTo>
                  <a:pt x="0" y="28452"/>
                  <a:pt x="28452" y="0"/>
                  <a:pt x="63497" y="0"/>
                </a:cubicBezTo>
                <a:close/>
              </a:path>
            </a:pathLst>
          </a:custGeom>
          <a:solidFill>
            <a:srgbClr val="FFFFFF">
              <a:alpha val="10196"/>
            </a:srgbClr>
          </a:solidFill>
          <a:ln/>
        </p:spPr>
        <p:txBody>
          <a:bodyPr/>
          <a:lstStyle/>
          <a:p>
            <a:endParaRPr lang="nl-NL"/>
          </a:p>
        </p:txBody>
      </p:sp>
      <p:sp>
        <p:nvSpPr>
          <p:cNvPr id="26" name="Text 24"/>
          <p:cNvSpPr/>
          <p:nvPr/>
        </p:nvSpPr>
        <p:spPr>
          <a:xfrm>
            <a:off x="603250" y="5334000"/>
            <a:ext cx="5175250" cy="190500"/>
          </a:xfrm>
          <a:prstGeom prst="rect">
            <a:avLst/>
          </a:prstGeom>
          <a:noFill/>
          <a:ln/>
        </p:spPr>
        <p:txBody>
          <a:bodyPr wrap="square" lIns="0" tIns="0" rIns="0" bIns="0" rtlCol="0" anchor="ctr"/>
          <a:lstStyle/>
          <a:p>
            <a:pPr>
              <a:lnSpc>
                <a:spcPct val="130000"/>
              </a:lnSpc>
            </a:pPr>
            <a:r>
              <a:rPr lang="en-US" sz="1000" b="1">
                <a:solidFill>
                  <a:srgbClr val="FFFFFF"/>
                </a:solidFill>
                <a:latin typeface="MiSans" pitchFamily="34" charset="0"/>
                <a:ea typeface="MiSans" pitchFamily="34" charset="-122"/>
                <a:cs typeface="MiSans" pitchFamily="34" charset="-120"/>
              </a:rPr>
              <a:t>Waarom deze definitie?</a:t>
            </a:r>
            <a:endParaRPr lang="en-US" sz="1600"/>
          </a:p>
        </p:txBody>
      </p:sp>
      <p:sp>
        <p:nvSpPr>
          <p:cNvPr id="27" name="Shape 25"/>
          <p:cNvSpPr/>
          <p:nvPr/>
        </p:nvSpPr>
        <p:spPr>
          <a:xfrm>
            <a:off x="626070" y="5619750"/>
            <a:ext cx="97234" cy="111125"/>
          </a:xfrm>
          <a:custGeom>
            <a:avLst/>
            <a:gdLst/>
            <a:ahLst/>
            <a:cxnLst/>
            <a:rect l="l" t="t" r="r" b="b"/>
            <a:pathLst>
              <a:path w="97234" h="111125">
                <a:moveTo>
                  <a:pt x="94369" y="15215"/>
                </a:moveTo>
                <a:cubicBezTo>
                  <a:pt x="97473" y="17472"/>
                  <a:pt x="98168" y="21813"/>
                  <a:pt x="95910" y="24916"/>
                </a:cubicBezTo>
                <a:lnTo>
                  <a:pt x="40348" y="101315"/>
                </a:lnTo>
                <a:cubicBezTo>
                  <a:pt x="39154" y="102964"/>
                  <a:pt x="37309" y="103984"/>
                  <a:pt x="35269" y="104158"/>
                </a:cubicBezTo>
                <a:cubicBezTo>
                  <a:pt x="33229" y="104332"/>
                  <a:pt x="31254" y="103572"/>
                  <a:pt x="29821" y="102140"/>
                </a:cubicBezTo>
                <a:lnTo>
                  <a:pt x="2040" y="74358"/>
                </a:lnTo>
                <a:cubicBezTo>
                  <a:pt x="-673" y="71645"/>
                  <a:pt x="-673" y="67239"/>
                  <a:pt x="2040" y="64526"/>
                </a:cubicBezTo>
                <a:cubicBezTo>
                  <a:pt x="4753" y="61813"/>
                  <a:pt x="9159" y="61813"/>
                  <a:pt x="11872" y="64526"/>
                </a:cubicBezTo>
                <a:lnTo>
                  <a:pt x="33902" y="86556"/>
                </a:lnTo>
                <a:lnTo>
                  <a:pt x="84689" y="16734"/>
                </a:lnTo>
                <a:cubicBezTo>
                  <a:pt x="86947" y="13630"/>
                  <a:pt x="91287" y="12936"/>
                  <a:pt x="94391" y="15193"/>
                </a:cubicBezTo>
                <a:close/>
              </a:path>
            </a:pathLst>
          </a:custGeom>
          <a:solidFill>
            <a:srgbClr val="7BF1A8"/>
          </a:solidFill>
          <a:ln/>
        </p:spPr>
        <p:txBody>
          <a:bodyPr/>
          <a:lstStyle/>
          <a:p>
            <a:endParaRPr lang="nl-NL"/>
          </a:p>
        </p:txBody>
      </p:sp>
      <p:sp>
        <p:nvSpPr>
          <p:cNvPr id="28" name="Text 26"/>
          <p:cNvSpPr/>
          <p:nvPr/>
        </p:nvSpPr>
        <p:spPr>
          <a:xfrm>
            <a:off x="805656" y="5588000"/>
            <a:ext cx="1285875" cy="158750"/>
          </a:xfrm>
          <a:prstGeom prst="rect">
            <a:avLst/>
          </a:prstGeom>
          <a:noFill/>
          <a:ln/>
        </p:spPr>
        <p:txBody>
          <a:bodyPr wrap="square" lIns="0" tIns="0" rIns="0" bIns="0" rtlCol="0" anchor="ctr"/>
          <a:lstStyle/>
          <a:p>
            <a:pPr>
              <a:lnSpc>
                <a:spcPct val="120000"/>
              </a:lnSpc>
            </a:pPr>
            <a:r>
              <a:rPr lang="en-US" sz="875">
                <a:solidFill>
                  <a:srgbClr val="FFFFFF"/>
                </a:solidFill>
                <a:latin typeface="MiSans" pitchFamily="34" charset="0"/>
                <a:ea typeface="MiSans" pitchFamily="34" charset="-122"/>
                <a:cs typeface="MiSans" pitchFamily="34" charset="-120"/>
              </a:rPr>
              <a:t>Autoritatieve bron (NIST)</a:t>
            </a:r>
            <a:endParaRPr lang="en-US" sz="1600"/>
          </a:p>
        </p:txBody>
      </p:sp>
      <p:sp>
        <p:nvSpPr>
          <p:cNvPr id="29" name="Shape 27"/>
          <p:cNvSpPr/>
          <p:nvPr/>
        </p:nvSpPr>
        <p:spPr>
          <a:xfrm>
            <a:off x="626070" y="5810250"/>
            <a:ext cx="97234" cy="111125"/>
          </a:xfrm>
          <a:custGeom>
            <a:avLst/>
            <a:gdLst/>
            <a:ahLst/>
            <a:cxnLst/>
            <a:rect l="l" t="t" r="r" b="b"/>
            <a:pathLst>
              <a:path w="97234" h="111125">
                <a:moveTo>
                  <a:pt x="94369" y="15215"/>
                </a:moveTo>
                <a:cubicBezTo>
                  <a:pt x="97473" y="17472"/>
                  <a:pt x="98168" y="21813"/>
                  <a:pt x="95910" y="24916"/>
                </a:cubicBezTo>
                <a:lnTo>
                  <a:pt x="40348" y="101315"/>
                </a:lnTo>
                <a:cubicBezTo>
                  <a:pt x="39154" y="102964"/>
                  <a:pt x="37309" y="103984"/>
                  <a:pt x="35269" y="104158"/>
                </a:cubicBezTo>
                <a:cubicBezTo>
                  <a:pt x="33229" y="104332"/>
                  <a:pt x="31254" y="103572"/>
                  <a:pt x="29821" y="102140"/>
                </a:cubicBezTo>
                <a:lnTo>
                  <a:pt x="2040" y="74358"/>
                </a:lnTo>
                <a:cubicBezTo>
                  <a:pt x="-673" y="71645"/>
                  <a:pt x="-673" y="67239"/>
                  <a:pt x="2040" y="64526"/>
                </a:cubicBezTo>
                <a:cubicBezTo>
                  <a:pt x="4753" y="61813"/>
                  <a:pt x="9159" y="61813"/>
                  <a:pt x="11872" y="64526"/>
                </a:cubicBezTo>
                <a:lnTo>
                  <a:pt x="33902" y="86556"/>
                </a:lnTo>
                <a:lnTo>
                  <a:pt x="84689" y="16734"/>
                </a:lnTo>
                <a:cubicBezTo>
                  <a:pt x="86947" y="13630"/>
                  <a:pt x="91287" y="12936"/>
                  <a:pt x="94391" y="15193"/>
                </a:cubicBezTo>
                <a:close/>
              </a:path>
            </a:pathLst>
          </a:custGeom>
          <a:solidFill>
            <a:srgbClr val="7BF1A8"/>
          </a:solidFill>
          <a:ln/>
        </p:spPr>
        <p:txBody>
          <a:bodyPr/>
          <a:lstStyle/>
          <a:p>
            <a:endParaRPr lang="nl-NL"/>
          </a:p>
        </p:txBody>
      </p:sp>
      <p:sp>
        <p:nvSpPr>
          <p:cNvPr id="30" name="Text 28"/>
          <p:cNvSpPr/>
          <p:nvPr/>
        </p:nvSpPr>
        <p:spPr>
          <a:xfrm>
            <a:off x="805656" y="5778500"/>
            <a:ext cx="2540000" cy="158750"/>
          </a:xfrm>
          <a:prstGeom prst="rect">
            <a:avLst/>
          </a:prstGeom>
          <a:noFill/>
          <a:ln/>
        </p:spPr>
        <p:txBody>
          <a:bodyPr wrap="square" lIns="0" tIns="0" rIns="0" bIns="0" rtlCol="0" anchor="ctr"/>
          <a:lstStyle/>
          <a:p>
            <a:pPr>
              <a:lnSpc>
                <a:spcPct val="120000"/>
              </a:lnSpc>
            </a:pPr>
            <a:r>
              <a:rPr lang="en-US" sz="875">
                <a:solidFill>
                  <a:srgbClr val="FFFFFF"/>
                </a:solidFill>
                <a:latin typeface="MiSans" pitchFamily="34" charset="0"/>
                <a:ea typeface="MiSans" pitchFamily="34" charset="-122"/>
                <a:cs typeface="MiSans" pitchFamily="34" charset="-120"/>
              </a:rPr>
              <a:t>Benadrukt "directe controle" - het kernonderscheid</a:t>
            </a:r>
            <a:endParaRPr lang="en-US" sz="1600"/>
          </a:p>
        </p:txBody>
      </p:sp>
      <p:sp>
        <p:nvSpPr>
          <p:cNvPr id="31" name="Shape 29"/>
          <p:cNvSpPr/>
          <p:nvPr/>
        </p:nvSpPr>
        <p:spPr>
          <a:xfrm>
            <a:off x="626070" y="6000750"/>
            <a:ext cx="97234" cy="111125"/>
          </a:xfrm>
          <a:custGeom>
            <a:avLst/>
            <a:gdLst/>
            <a:ahLst/>
            <a:cxnLst/>
            <a:rect l="l" t="t" r="r" b="b"/>
            <a:pathLst>
              <a:path w="97234" h="111125">
                <a:moveTo>
                  <a:pt x="94369" y="15215"/>
                </a:moveTo>
                <a:cubicBezTo>
                  <a:pt x="97473" y="17472"/>
                  <a:pt x="98168" y="21813"/>
                  <a:pt x="95910" y="24916"/>
                </a:cubicBezTo>
                <a:lnTo>
                  <a:pt x="40348" y="101315"/>
                </a:lnTo>
                <a:cubicBezTo>
                  <a:pt x="39154" y="102964"/>
                  <a:pt x="37309" y="103984"/>
                  <a:pt x="35269" y="104158"/>
                </a:cubicBezTo>
                <a:cubicBezTo>
                  <a:pt x="33229" y="104332"/>
                  <a:pt x="31254" y="103572"/>
                  <a:pt x="29821" y="102140"/>
                </a:cubicBezTo>
                <a:lnTo>
                  <a:pt x="2040" y="74358"/>
                </a:lnTo>
                <a:cubicBezTo>
                  <a:pt x="-673" y="71645"/>
                  <a:pt x="-673" y="67239"/>
                  <a:pt x="2040" y="64526"/>
                </a:cubicBezTo>
                <a:cubicBezTo>
                  <a:pt x="4753" y="61813"/>
                  <a:pt x="9159" y="61813"/>
                  <a:pt x="11872" y="64526"/>
                </a:cubicBezTo>
                <a:lnTo>
                  <a:pt x="33902" y="86556"/>
                </a:lnTo>
                <a:lnTo>
                  <a:pt x="84689" y="16734"/>
                </a:lnTo>
                <a:cubicBezTo>
                  <a:pt x="86947" y="13630"/>
                  <a:pt x="91287" y="12936"/>
                  <a:pt x="94391" y="15193"/>
                </a:cubicBezTo>
                <a:close/>
              </a:path>
            </a:pathLst>
          </a:custGeom>
          <a:solidFill>
            <a:srgbClr val="7BF1A8"/>
          </a:solidFill>
          <a:ln/>
        </p:spPr>
        <p:txBody>
          <a:bodyPr/>
          <a:lstStyle/>
          <a:p>
            <a:endParaRPr lang="nl-NL"/>
          </a:p>
        </p:txBody>
      </p:sp>
      <p:sp>
        <p:nvSpPr>
          <p:cNvPr id="32" name="Text 30"/>
          <p:cNvSpPr/>
          <p:nvPr/>
        </p:nvSpPr>
        <p:spPr>
          <a:xfrm>
            <a:off x="805656" y="5969000"/>
            <a:ext cx="2389188" cy="158750"/>
          </a:xfrm>
          <a:prstGeom prst="rect">
            <a:avLst/>
          </a:prstGeom>
          <a:noFill/>
          <a:ln/>
        </p:spPr>
        <p:txBody>
          <a:bodyPr wrap="square" lIns="0" tIns="0" rIns="0" bIns="0" rtlCol="0" anchor="ctr"/>
          <a:lstStyle/>
          <a:p>
            <a:pPr>
              <a:lnSpc>
                <a:spcPct val="120000"/>
              </a:lnSpc>
            </a:pPr>
            <a:r>
              <a:rPr lang="en-US" sz="875">
                <a:solidFill>
                  <a:srgbClr val="FFFFFF"/>
                </a:solidFill>
                <a:latin typeface="MiSans" pitchFamily="34" charset="0"/>
                <a:ea typeface="MiSans" pitchFamily="34" charset="-122"/>
                <a:cs typeface="MiSans" pitchFamily="34" charset="-120"/>
              </a:rPr>
              <a:t>Noemt specifieke systemen (ICS, SCADA, etc.)</a:t>
            </a:r>
            <a:endParaRPr lang="en-US" sz="1600"/>
          </a:p>
        </p:txBody>
      </p:sp>
      <p:sp>
        <p:nvSpPr>
          <p:cNvPr id="33" name="Shape 31"/>
          <p:cNvSpPr/>
          <p:nvPr/>
        </p:nvSpPr>
        <p:spPr>
          <a:xfrm>
            <a:off x="626070" y="6191250"/>
            <a:ext cx="97234" cy="111125"/>
          </a:xfrm>
          <a:custGeom>
            <a:avLst/>
            <a:gdLst/>
            <a:ahLst/>
            <a:cxnLst/>
            <a:rect l="l" t="t" r="r" b="b"/>
            <a:pathLst>
              <a:path w="97234" h="111125">
                <a:moveTo>
                  <a:pt x="94369" y="15215"/>
                </a:moveTo>
                <a:cubicBezTo>
                  <a:pt x="97473" y="17472"/>
                  <a:pt x="98168" y="21813"/>
                  <a:pt x="95910" y="24916"/>
                </a:cubicBezTo>
                <a:lnTo>
                  <a:pt x="40348" y="101315"/>
                </a:lnTo>
                <a:cubicBezTo>
                  <a:pt x="39154" y="102964"/>
                  <a:pt x="37309" y="103984"/>
                  <a:pt x="35269" y="104158"/>
                </a:cubicBezTo>
                <a:cubicBezTo>
                  <a:pt x="33229" y="104332"/>
                  <a:pt x="31254" y="103572"/>
                  <a:pt x="29821" y="102140"/>
                </a:cubicBezTo>
                <a:lnTo>
                  <a:pt x="2040" y="74358"/>
                </a:lnTo>
                <a:cubicBezTo>
                  <a:pt x="-673" y="71645"/>
                  <a:pt x="-673" y="67239"/>
                  <a:pt x="2040" y="64526"/>
                </a:cubicBezTo>
                <a:cubicBezTo>
                  <a:pt x="4753" y="61813"/>
                  <a:pt x="9159" y="61813"/>
                  <a:pt x="11872" y="64526"/>
                </a:cubicBezTo>
                <a:lnTo>
                  <a:pt x="33902" y="86556"/>
                </a:lnTo>
                <a:lnTo>
                  <a:pt x="84689" y="16734"/>
                </a:lnTo>
                <a:cubicBezTo>
                  <a:pt x="86947" y="13630"/>
                  <a:pt x="91287" y="12936"/>
                  <a:pt x="94391" y="15193"/>
                </a:cubicBezTo>
                <a:close/>
              </a:path>
            </a:pathLst>
          </a:custGeom>
          <a:solidFill>
            <a:srgbClr val="7BF1A8"/>
          </a:solidFill>
          <a:ln/>
        </p:spPr>
        <p:txBody>
          <a:bodyPr/>
          <a:lstStyle/>
          <a:p>
            <a:endParaRPr lang="nl-NL"/>
          </a:p>
        </p:txBody>
      </p:sp>
      <p:sp>
        <p:nvSpPr>
          <p:cNvPr id="34" name="Text 32"/>
          <p:cNvSpPr/>
          <p:nvPr/>
        </p:nvSpPr>
        <p:spPr>
          <a:xfrm>
            <a:off x="805656" y="6159500"/>
            <a:ext cx="1460500" cy="158750"/>
          </a:xfrm>
          <a:prstGeom prst="rect">
            <a:avLst/>
          </a:prstGeom>
          <a:noFill/>
          <a:ln/>
        </p:spPr>
        <p:txBody>
          <a:bodyPr wrap="square" lIns="0" tIns="0" rIns="0" bIns="0" rtlCol="0" anchor="ctr"/>
          <a:lstStyle/>
          <a:p>
            <a:pPr>
              <a:lnSpc>
                <a:spcPct val="120000"/>
              </a:lnSpc>
            </a:pPr>
            <a:r>
              <a:rPr lang="en-US" sz="875">
                <a:solidFill>
                  <a:srgbClr val="FFFFFF"/>
                </a:solidFill>
                <a:latin typeface="MiSans" pitchFamily="34" charset="0"/>
                <a:ea typeface="MiSans" pitchFamily="34" charset="-122"/>
                <a:cs typeface="MiSans" pitchFamily="34" charset="-120"/>
              </a:rPr>
              <a:t>Duidelijk onderscheid met IT</a:t>
            </a:r>
            <a:endParaRPr lang="en-US" sz="1600"/>
          </a:p>
        </p:txBody>
      </p:sp>
      <p:sp>
        <p:nvSpPr>
          <p:cNvPr id="35" name="Shape 33"/>
          <p:cNvSpPr/>
          <p:nvPr/>
        </p:nvSpPr>
        <p:spPr>
          <a:xfrm>
            <a:off x="6191250" y="904875"/>
            <a:ext cx="5683250" cy="5699125"/>
          </a:xfrm>
          <a:custGeom>
            <a:avLst/>
            <a:gdLst/>
            <a:ahLst/>
            <a:cxnLst/>
            <a:rect l="l" t="t" r="r" b="b"/>
            <a:pathLst>
              <a:path w="5683250" h="5699125">
                <a:moveTo>
                  <a:pt x="31750" y="0"/>
                </a:moveTo>
                <a:lnTo>
                  <a:pt x="5651500" y="0"/>
                </a:lnTo>
                <a:cubicBezTo>
                  <a:pt x="5669023" y="0"/>
                  <a:pt x="5683250" y="14227"/>
                  <a:pt x="5683250" y="31750"/>
                </a:cubicBezTo>
                <a:lnTo>
                  <a:pt x="5683250" y="5603874"/>
                </a:lnTo>
                <a:cubicBezTo>
                  <a:pt x="5683250" y="5656480"/>
                  <a:pt x="5640605" y="5699125"/>
                  <a:pt x="5587999" y="5699125"/>
                </a:cubicBezTo>
                <a:lnTo>
                  <a:pt x="95251" y="5699125"/>
                </a:lnTo>
                <a:cubicBezTo>
                  <a:pt x="42645" y="5699125"/>
                  <a:pt x="0" y="5656480"/>
                  <a:pt x="0" y="5603874"/>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txBody>
          <a:bodyPr/>
          <a:lstStyle/>
          <a:p>
            <a:endParaRPr lang="nl-NL"/>
          </a:p>
        </p:txBody>
      </p:sp>
      <p:sp>
        <p:nvSpPr>
          <p:cNvPr id="36" name="Shape 34"/>
          <p:cNvSpPr/>
          <p:nvPr/>
        </p:nvSpPr>
        <p:spPr>
          <a:xfrm>
            <a:off x="6191250" y="904875"/>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AD46FF"/>
          </a:solidFill>
          <a:ln/>
        </p:spPr>
        <p:txBody>
          <a:bodyPr/>
          <a:lstStyle/>
          <a:p>
            <a:endParaRPr lang="nl-NL"/>
          </a:p>
        </p:txBody>
      </p:sp>
      <p:sp>
        <p:nvSpPr>
          <p:cNvPr id="37" name="Shape 35"/>
          <p:cNvSpPr/>
          <p:nvPr/>
        </p:nvSpPr>
        <p:spPr>
          <a:xfrm>
            <a:off x="6381750" y="1143000"/>
            <a:ext cx="238125" cy="190500"/>
          </a:xfrm>
          <a:custGeom>
            <a:avLst/>
            <a:gdLst/>
            <a:ahLst/>
            <a:cxnLst/>
            <a:rect l="l" t="t" r="r" b="b"/>
            <a:pathLst>
              <a:path w="238125" h="190500">
                <a:moveTo>
                  <a:pt x="142875" y="11906"/>
                </a:moveTo>
                <a:lnTo>
                  <a:pt x="190500" y="11906"/>
                </a:lnTo>
                <a:cubicBezTo>
                  <a:pt x="197086" y="11906"/>
                  <a:pt x="202406" y="17227"/>
                  <a:pt x="202406" y="23812"/>
                </a:cubicBezTo>
                <a:cubicBezTo>
                  <a:pt x="202406" y="30398"/>
                  <a:pt x="197086" y="35719"/>
                  <a:pt x="190500" y="35719"/>
                </a:cubicBezTo>
                <a:lnTo>
                  <a:pt x="148233" y="35719"/>
                </a:lnTo>
                <a:cubicBezTo>
                  <a:pt x="146298" y="45318"/>
                  <a:pt x="139712" y="53243"/>
                  <a:pt x="130969" y="57038"/>
                </a:cubicBezTo>
                <a:lnTo>
                  <a:pt x="130969" y="166688"/>
                </a:lnTo>
                <a:lnTo>
                  <a:pt x="190500" y="166688"/>
                </a:lnTo>
                <a:cubicBezTo>
                  <a:pt x="197086" y="166688"/>
                  <a:pt x="202406" y="172008"/>
                  <a:pt x="202406" y="178594"/>
                </a:cubicBezTo>
                <a:cubicBezTo>
                  <a:pt x="202406" y="185179"/>
                  <a:pt x="197086" y="190500"/>
                  <a:pt x="190500" y="190500"/>
                </a:cubicBezTo>
                <a:lnTo>
                  <a:pt x="47625" y="190500"/>
                </a:lnTo>
                <a:cubicBezTo>
                  <a:pt x="41039" y="190500"/>
                  <a:pt x="35719" y="185179"/>
                  <a:pt x="35719" y="178594"/>
                </a:cubicBezTo>
                <a:cubicBezTo>
                  <a:pt x="35719" y="172008"/>
                  <a:pt x="41039" y="166688"/>
                  <a:pt x="47625" y="166688"/>
                </a:cubicBezTo>
                <a:lnTo>
                  <a:pt x="107156" y="166688"/>
                </a:lnTo>
                <a:lnTo>
                  <a:pt x="107156" y="57038"/>
                </a:lnTo>
                <a:cubicBezTo>
                  <a:pt x="98413" y="53206"/>
                  <a:pt x="91827" y="45281"/>
                  <a:pt x="89892" y="35719"/>
                </a:cubicBezTo>
                <a:lnTo>
                  <a:pt x="47625" y="35719"/>
                </a:lnTo>
                <a:cubicBezTo>
                  <a:pt x="41039" y="35719"/>
                  <a:pt x="35719" y="30398"/>
                  <a:pt x="35719" y="23812"/>
                </a:cubicBezTo>
                <a:cubicBezTo>
                  <a:pt x="35719" y="17227"/>
                  <a:pt x="41039" y="11906"/>
                  <a:pt x="47625" y="11906"/>
                </a:cubicBezTo>
                <a:lnTo>
                  <a:pt x="95250" y="11906"/>
                </a:lnTo>
                <a:cubicBezTo>
                  <a:pt x="100682" y="4688"/>
                  <a:pt x="109314" y="0"/>
                  <a:pt x="119063" y="0"/>
                </a:cubicBezTo>
                <a:cubicBezTo>
                  <a:pt x="128811" y="0"/>
                  <a:pt x="137443" y="4688"/>
                  <a:pt x="142875" y="11906"/>
                </a:cubicBezTo>
                <a:close/>
                <a:moveTo>
                  <a:pt x="163562" y="119063"/>
                </a:moveTo>
                <a:lnTo>
                  <a:pt x="217438" y="119063"/>
                </a:lnTo>
                <a:lnTo>
                  <a:pt x="190500" y="72851"/>
                </a:lnTo>
                <a:lnTo>
                  <a:pt x="163562" y="119063"/>
                </a:lnTo>
                <a:close/>
                <a:moveTo>
                  <a:pt x="190500" y="154781"/>
                </a:moveTo>
                <a:cubicBezTo>
                  <a:pt x="167097" y="154781"/>
                  <a:pt x="147638" y="142131"/>
                  <a:pt x="143619" y="125425"/>
                </a:cubicBezTo>
                <a:cubicBezTo>
                  <a:pt x="142652" y="121332"/>
                  <a:pt x="143991" y="117128"/>
                  <a:pt x="146112" y="113481"/>
                </a:cubicBezTo>
                <a:lnTo>
                  <a:pt x="181533" y="52760"/>
                </a:lnTo>
                <a:cubicBezTo>
                  <a:pt x="183393" y="49560"/>
                  <a:pt x="186817" y="47625"/>
                  <a:pt x="190500" y="47625"/>
                </a:cubicBezTo>
                <a:cubicBezTo>
                  <a:pt x="194183" y="47625"/>
                  <a:pt x="197607" y="49597"/>
                  <a:pt x="199467" y="52760"/>
                </a:cubicBezTo>
                <a:lnTo>
                  <a:pt x="234888" y="113481"/>
                </a:lnTo>
                <a:cubicBezTo>
                  <a:pt x="237009" y="117128"/>
                  <a:pt x="238348" y="121332"/>
                  <a:pt x="237381" y="125425"/>
                </a:cubicBezTo>
                <a:cubicBezTo>
                  <a:pt x="233363" y="142094"/>
                  <a:pt x="213903" y="154781"/>
                  <a:pt x="190500" y="154781"/>
                </a:cubicBezTo>
                <a:close/>
                <a:moveTo>
                  <a:pt x="47179" y="72851"/>
                </a:moveTo>
                <a:lnTo>
                  <a:pt x="20241" y="119063"/>
                </a:lnTo>
                <a:lnTo>
                  <a:pt x="74154" y="119063"/>
                </a:lnTo>
                <a:lnTo>
                  <a:pt x="47179" y="72851"/>
                </a:lnTo>
                <a:close/>
                <a:moveTo>
                  <a:pt x="335" y="125425"/>
                </a:moveTo>
                <a:cubicBezTo>
                  <a:pt x="-633" y="121332"/>
                  <a:pt x="707" y="117128"/>
                  <a:pt x="2828" y="113481"/>
                </a:cubicBezTo>
                <a:lnTo>
                  <a:pt x="38249" y="52760"/>
                </a:lnTo>
                <a:cubicBezTo>
                  <a:pt x="40109" y="49560"/>
                  <a:pt x="43532" y="47625"/>
                  <a:pt x="47216" y="47625"/>
                </a:cubicBezTo>
                <a:cubicBezTo>
                  <a:pt x="50899" y="47625"/>
                  <a:pt x="54322" y="49597"/>
                  <a:pt x="56183" y="52760"/>
                </a:cubicBezTo>
                <a:lnTo>
                  <a:pt x="91604" y="113481"/>
                </a:lnTo>
                <a:cubicBezTo>
                  <a:pt x="93725" y="117128"/>
                  <a:pt x="95064" y="121332"/>
                  <a:pt x="94097" y="125425"/>
                </a:cubicBezTo>
                <a:cubicBezTo>
                  <a:pt x="90078" y="142094"/>
                  <a:pt x="70619" y="154781"/>
                  <a:pt x="47216" y="154781"/>
                </a:cubicBezTo>
                <a:cubicBezTo>
                  <a:pt x="23812" y="154781"/>
                  <a:pt x="4353" y="142131"/>
                  <a:pt x="335" y="125425"/>
                </a:cubicBezTo>
                <a:close/>
              </a:path>
            </a:pathLst>
          </a:custGeom>
          <a:solidFill>
            <a:srgbClr val="9810FA"/>
          </a:solidFill>
          <a:ln/>
        </p:spPr>
        <p:txBody>
          <a:bodyPr/>
          <a:lstStyle/>
          <a:p>
            <a:endParaRPr lang="nl-NL"/>
          </a:p>
        </p:txBody>
      </p:sp>
      <p:sp>
        <p:nvSpPr>
          <p:cNvPr id="38" name="Text 36"/>
          <p:cNvSpPr/>
          <p:nvPr/>
        </p:nvSpPr>
        <p:spPr>
          <a:xfrm>
            <a:off x="6619875" y="1111250"/>
            <a:ext cx="5159375" cy="254000"/>
          </a:xfrm>
          <a:prstGeom prst="rect">
            <a:avLst/>
          </a:prstGeom>
          <a:noFill/>
          <a:ln/>
        </p:spPr>
        <p:txBody>
          <a:bodyPr wrap="square" lIns="0" tIns="0" rIns="0" bIns="0" rtlCol="0" anchor="ctr"/>
          <a:lstStyle/>
          <a:p>
            <a:pPr>
              <a:lnSpc>
                <a:spcPct val="110000"/>
              </a:lnSpc>
            </a:pPr>
            <a:r>
              <a:rPr lang="en-US" sz="1500" b="1">
                <a:solidFill>
                  <a:srgbClr val="1D293D"/>
                </a:solidFill>
                <a:latin typeface="Noto Sans SC" pitchFamily="34" charset="0"/>
                <a:ea typeface="Noto Sans SC" pitchFamily="34" charset="-122"/>
                <a:cs typeface="Noto Sans SC" pitchFamily="34" charset="-120"/>
              </a:rPr>
              <a:t>Samenvattend</a:t>
            </a:r>
            <a:endParaRPr lang="en-US" sz="1600"/>
          </a:p>
        </p:txBody>
      </p:sp>
      <p:sp>
        <p:nvSpPr>
          <p:cNvPr id="39" name="Shape 37"/>
          <p:cNvSpPr/>
          <p:nvPr/>
        </p:nvSpPr>
        <p:spPr>
          <a:xfrm>
            <a:off x="6397625" y="1492250"/>
            <a:ext cx="5286375" cy="1127125"/>
          </a:xfrm>
          <a:custGeom>
            <a:avLst/>
            <a:gdLst/>
            <a:ahLst/>
            <a:cxnLst/>
            <a:rect l="l" t="t" r="r" b="b"/>
            <a:pathLst>
              <a:path w="5286375" h="1127125">
                <a:moveTo>
                  <a:pt x="31750" y="0"/>
                </a:moveTo>
                <a:lnTo>
                  <a:pt x="5222873" y="0"/>
                </a:lnTo>
                <a:cubicBezTo>
                  <a:pt x="5257944" y="0"/>
                  <a:pt x="5286375" y="28431"/>
                  <a:pt x="5286375" y="63502"/>
                </a:cubicBezTo>
                <a:lnTo>
                  <a:pt x="5286375" y="1063623"/>
                </a:lnTo>
                <a:cubicBezTo>
                  <a:pt x="5286375" y="1098694"/>
                  <a:pt x="5257944" y="1127125"/>
                  <a:pt x="5222873" y="1127125"/>
                </a:cubicBezTo>
                <a:lnTo>
                  <a:pt x="31750" y="1127125"/>
                </a:lnTo>
                <a:cubicBezTo>
                  <a:pt x="14227" y="1127125"/>
                  <a:pt x="0" y="1112898"/>
                  <a:pt x="0" y="1095375"/>
                </a:cubicBezTo>
                <a:lnTo>
                  <a:pt x="0" y="31750"/>
                </a:lnTo>
                <a:cubicBezTo>
                  <a:pt x="0" y="14227"/>
                  <a:pt x="14227" y="0"/>
                  <a:pt x="31750" y="0"/>
                </a:cubicBezTo>
                <a:close/>
              </a:path>
            </a:pathLst>
          </a:custGeom>
          <a:solidFill>
            <a:srgbClr val="FAF5FF"/>
          </a:solidFill>
          <a:ln/>
        </p:spPr>
        <p:txBody>
          <a:bodyPr/>
          <a:lstStyle/>
          <a:p>
            <a:endParaRPr lang="nl-NL"/>
          </a:p>
        </p:txBody>
      </p:sp>
      <p:sp>
        <p:nvSpPr>
          <p:cNvPr id="40" name="Shape 38"/>
          <p:cNvSpPr/>
          <p:nvPr/>
        </p:nvSpPr>
        <p:spPr>
          <a:xfrm>
            <a:off x="6397625" y="1492250"/>
            <a:ext cx="31750" cy="1127125"/>
          </a:xfrm>
          <a:custGeom>
            <a:avLst/>
            <a:gdLst/>
            <a:ahLst/>
            <a:cxnLst/>
            <a:rect l="l" t="t" r="r" b="b"/>
            <a:pathLst>
              <a:path w="31750" h="1127125">
                <a:moveTo>
                  <a:pt x="31750" y="0"/>
                </a:moveTo>
                <a:lnTo>
                  <a:pt x="31750" y="0"/>
                </a:lnTo>
                <a:lnTo>
                  <a:pt x="31750" y="1127125"/>
                </a:lnTo>
                <a:lnTo>
                  <a:pt x="31750" y="1127125"/>
                </a:lnTo>
                <a:cubicBezTo>
                  <a:pt x="14227" y="1127125"/>
                  <a:pt x="0" y="1112898"/>
                  <a:pt x="0" y="1095375"/>
                </a:cubicBezTo>
                <a:lnTo>
                  <a:pt x="0" y="31750"/>
                </a:lnTo>
                <a:cubicBezTo>
                  <a:pt x="0" y="14227"/>
                  <a:pt x="14227" y="0"/>
                  <a:pt x="31750" y="0"/>
                </a:cubicBezTo>
                <a:close/>
              </a:path>
            </a:pathLst>
          </a:custGeom>
          <a:solidFill>
            <a:srgbClr val="C27AFF"/>
          </a:solidFill>
          <a:ln/>
        </p:spPr>
        <p:txBody>
          <a:bodyPr/>
          <a:lstStyle/>
          <a:p>
            <a:endParaRPr lang="nl-NL"/>
          </a:p>
        </p:txBody>
      </p:sp>
      <p:sp>
        <p:nvSpPr>
          <p:cNvPr id="41" name="Text 39"/>
          <p:cNvSpPr/>
          <p:nvPr/>
        </p:nvSpPr>
        <p:spPr>
          <a:xfrm>
            <a:off x="6540500" y="1619250"/>
            <a:ext cx="5080000"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IT Definitie (FlowFuse)</a:t>
            </a:r>
            <a:endParaRPr lang="en-US" sz="1600"/>
          </a:p>
        </p:txBody>
      </p:sp>
      <p:sp>
        <p:nvSpPr>
          <p:cNvPr id="42" name="Text 40"/>
          <p:cNvSpPr/>
          <p:nvPr/>
        </p:nvSpPr>
        <p:spPr>
          <a:xfrm>
            <a:off x="6540500" y="1873250"/>
            <a:ext cx="5080000" cy="619125"/>
          </a:xfrm>
          <a:prstGeom prst="rect">
            <a:avLst/>
          </a:prstGeom>
          <a:noFill/>
          <a:ln/>
        </p:spPr>
        <p:txBody>
          <a:bodyPr wrap="square" lIns="0" tIns="0" rIns="0" bIns="0" rtlCol="0" anchor="ctr"/>
          <a:lstStyle/>
          <a:p>
            <a:pPr>
              <a:lnSpc>
                <a:spcPct val="140000"/>
              </a:lnSpc>
            </a:pPr>
            <a:r>
              <a:rPr lang="en-US" sz="1000">
                <a:solidFill>
                  <a:srgbClr val="314158"/>
                </a:solidFill>
                <a:latin typeface="MiSans" pitchFamily="34" charset="0"/>
                <a:ea typeface="MiSans" pitchFamily="34" charset="-122"/>
                <a:cs typeface="MiSans" pitchFamily="34" charset="-120"/>
              </a:rPr>
              <a:t>Deze definitie is het beste omdat deze </a:t>
            </a:r>
            <a:r>
              <a:rPr lang="en-US" sz="1000" b="1">
                <a:solidFill>
                  <a:srgbClr val="314158"/>
                </a:solidFill>
                <a:latin typeface="MiSans" pitchFamily="34" charset="0"/>
                <a:ea typeface="MiSans" pitchFamily="34" charset="-122"/>
                <a:cs typeface="MiSans" pitchFamily="34" charset="-120"/>
              </a:rPr>
              <a:t>duidelijk en praktisch</a:t>
            </a:r>
            <a:r>
              <a:rPr lang="en-US" sz="1000">
                <a:solidFill>
                  <a:srgbClr val="314158"/>
                </a:solidFill>
                <a:latin typeface="MiSans" pitchFamily="34" charset="0"/>
                <a:ea typeface="MiSans" pitchFamily="34" charset="-122"/>
                <a:cs typeface="MiSans" pitchFamily="34" charset="-120"/>
              </a:rPr>
              <a:t> is. Het benadrukt dat IT gaat om het beheren van </a:t>
            </a:r>
            <a:r>
              <a:rPr lang="en-US" sz="1000" b="1">
                <a:solidFill>
                  <a:srgbClr val="314158"/>
                </a:solidFill>
                <a:latin typeface="MiSans" pitchFamily="34" charset="0"/>
                <a:ea typeface="MiSans" pitchFamily="34" charset="-122"/>
                <a:cs typeface="MiSans" pitchFamily="34" charset="-120"/>
              </a:rPr>
              <a:t>bedrijfsdata</a:t>
            </a:r>
            <a:r>
              <a:rPr lang="en-US" sz="1000">
                <a:solidFill>
                  <a:srgbClr val="314158"/>
                </a:solidFill>
                <a:latin typeface="MiSans" pitchFamily="34" charset="0"/>
                <a:ea typeface="MiSans" pitchFamily="34" charset="-122"/>
                <a:cs typeface="MiSans" pitchFamily="34" charset="-120"/>
              </a:rPr>
              <a:t> en het ondersteunen van </a:t>
            </a:r>
            <a:r>
              <a:rPr lang="en-US" sz="1000" b="1">
                <a:solidFill>
                  <a:srgbClr val="314158"/>
                </a:solidFill>
                <a:latin typeface="MiSans" pitchFamily="34" charset="0"/>
                <a:ea typeface="MiSans" pitchFamily="34" charset="-122"/>
                <a:cs typeface="MiSans" pitchFamily="34" charset="-120"/>
              </a:rPr>
              <a:t>enterprise-operaties</a:t>
            </a:r>
            <a:r>
              <a:rPr lang="en-US" sz="1000">
                <a:solidFill>
                  <a:srgbClr val="314158"/>
                </a:solidFill>
                <a:latin typeface="MiSans" pitchFamily="34" charset="0"/>
                <a:ea typeface="MiSans" pitchFamily="34" charset="-122"/>
                <a:cs typeface="MiSans" pitchFamily="34" charset="-120"/>
              </a:rPr>
              <a:t>. Dit sluit goed aan bij hoe IT in de praktijk wordt gebruikt.</a:t>
            </a:r>
            <a:endParaRPr lang="en-US" sz="1600"/>
          </a:p>
        </p:txBody>
      </p:sp>
      <p:sp>
        <p:nvSpPr>
          <p:cNvPr id="43" name="Shape 41"/>
          <p:cNvSpPr/>
          <p:nvPr/>
        </p:nvSpPr>
        <p:spPr>
          <a:xfrm>
            <a:off x="6397625" y="2746375"/>
            <a:ext cx="5286375" cy="1127125"/>
          </a:xfrm>
          <a:custGeom>
            <a:avLst/>
            <a:gdLst/>
            <a:ahLst/>
            <a:cxnLst/>
            <a:rect l="l" t="t" r="r" b="b"/>
            <a:pathLst>
              <a:path w="5286375" h="1127125">
                <a:moveTo>
                  <a:pt x="31750" y="0"/>
                </a:moveTo>
                <a:lnTo>
                  <a:pt x="5222873" y="0"/>
                </a:lnTo>
                <a:cubicBezTo>
                  <a:pt x="5257944" y="0"/>
                  <a:pt x="5286375" y="28431"/>
                  <a:pt x="5286375" y="63502"/>
                </a:cubicBezTo>
                <a:lnTo>
                  <a:pt x="5286375" y="1063623"/>
                </a:lnTo>
                <a:cubicBezTo>
                  <a:pt x="5286375" y="1098694"/>
                  <a:pt x="5257944" y="1127125"/>
                  <a:pt x="5222873" y="1127125"/>
                </a:cubicBezTo>
                <a:lnTo>
                  <a:pt x="31750" y="1127125"/>
                </a:lnTo>
                <a:cubicBezTo>
                  <a:pt x="14227" y="1127125"/>
                  <a:pt x="0" y="1112898"/>
                  <a:pt x="0" y="1095375"/>
                </a:cubicBezTo>
                <a:lnTo>
                  <a:pt x="0" y="31750"/>
                </a:lnTo>
                <a:cubicBezTo>
                  <a:pt x="0" y="14227"/>
                  <a:pt x="14227" y="0"/>
                  <a:pt x="31750" y="0"/>
                </a:cubicBezTo>
                <a:close/>
              </a:path>
            </a:pathLst>
          </a:custGeom>
          <a:solidFill>
            <a:srgbClr val="F0FDFA"/>
          </a:solidFill>
          <a:ln/>
        </p:spPr>
        <p:txBody>
          <a:bodyPr/>
          <a:lstStyle/>
          <a:p>
            <a:endParaRPr lang="nl-NL"/>
          </a:p>
        </p:txBody>
      </p:sp>
      <p:sp>
        <p:nvSpPr>
          <p:cNvPr id="44" name="Shape 42"/>
          <p:cNvSpPr/>
          <p:nvPr/>
        </p:nvSpPr>
        <p:spPr>
          <a:xfrm>
            <a:off x="6397625" y="2746375"/>
            <a:ext cx="31750" cy="1127125"/>
          </a:xfrm>
          <a:custGeom>
            <a:avLst/>
            <a:gdLst/>
            <a:ahLst/>
            <a:cxnLst/>
            <a:rect l="l" t="t" r="r" b="b"/>
            <a:pathLst>
              <a:path w="31750" h="1127125">
                <a:moveTo>
                  <a:pt x="31750" y="0"/>
                </a:moveTo>
                <a:lnTo>
                  <a:pt x="31750" y="0"/>
                </a:lnTo>
                <a:lnTo>
                  <a:pt x="31750" y="1127125"/>
                </a:lnTo>
                <a:lnTo>
                  <a:pt x="31750" y="1127125"/>
                </a:lnTo>
                <a:cubicBezTo>
                  <a:pt x="14227" y="1127125"/>
                  <a:pt x="0" y="1112898"/>
                  <a:pt x="0" y="1095375"/>
                </a:cubicBezTo>
                <a:lnTo>
                  <a:pt x="0" y="31750"/>
                </a:lnTo>
                <a:cubicBezTo>
                  <a:pt x="0" y="14227"/>
                  <a:pt x="14227" y="0"/>
                  <a:pt x="31750" y="0"/>
                </a:cubicBezTo>
                <a:close/>
              </a:path>
            </a:pathLst>
          </a:custGeom>
          <a:solidFill>
            <a:srgbClr val="00D5BE"/>
          </a:solidFill>
          <a:ln/>
        </p:spPr>
        <p:txBody>
          <a:bodyPr/>
          <a:lstStyle/>
          <a:p>
            <a:endParaRPr lang="nl-NL"/>
          </a:p>
        </p:txBody>
      </p:sp>
      <p:sp>
        <p:nvSpPr>
          <p:cNvPr id="45" name="Text 43"/>
          <p:cNvSpPr/>
          <p:nvPr/>
        </p:nvSpPr>
        <p:spPr>
          <a:xfrm>
            <a:off x="6540500" y="2873375"/>
            <a:ext cx="5080000"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OT Definitie (NIST)</a:t>
            </a:r>
            <a:endParaRPr lang="en-US" sz="1600"/>
          </a:p>
        </p:txBody>
      </p:sp>
      <p:sp>
        <p:nvSpPr>
          <p:cNvPr id="46" name="Text 44"/>
          <p:cNvSpPr/>
          <p:nvPr/>
        </p:nvSpPr>
        <p:spPr>
          <a:xfrm>
            <a:off x="6540500" y="3127375"/>
            <a:ext cx="5080000" cy="619125"/>
          </a:xfrm>
          <a:prstGeom prst="rect">
            <a:avLst/>
          </a:prstGeom>
          <a:noFill/>
          <a:ln/>
        </p:spPr>
        <p:txBody>
          <a:bodyPr wrap="square" lIns="0" tIns="0" rIns="0" bIns="0" rtlCol="0" anchor="ctr"/>
          <a:lstStyle/>
          <a:p>
            <a:pPr>
              <a:lnSpc>
                <a:spcPct val="140000"/>
              </a:lnSpc>
            </a:pPr>
            <a:r>
              <a:rPr lang="en-US" sz="1000">
                <a:solidFill>
                  <a:srgbClr val="314158"/>
                </a:solidFill>
                <a:latin typeface="MiSans" pitchFamily="34" charset="0"/>
                <a:ea typeface="MiSans" pitchFamily="34" charset="-122"/>
                <a:cs typeface="MiSans" pitchFamily="34" charset="-120"/>
              </a:rPr>
              <a:t>Deze definitie is het beste omdat NIST een </a:t>
            </a:r>
            <a:r>
              <a:rPr lang="en-US" sz="1000" b="1">
                <a:solidFill>
                  <a:srgbClr val="314158"/>
                </a:solidFill>
                <a:latin typeface="MiSans" pitchFamily="34" charset="0"/>
                <a:ea typeface="MiSans" pitchFamily="34" charset="-122"/>
                <a:cs typeface="MiSans" pitchFamily="34" charset="-120"/>
              </a:rPr>
              <a:t>autoritatieve bron</a:t>
            </a:r>
            <a:r>
              <a:rPr lang="en-US" sz="1000">
                <a:solidFill>
                  <a:srgbClr val="314158"/>
                </a:solidFill>
                <a:latin typeface="MiSans" pitchFamily="34" charset="0"/>
                <a:ea typeface="MiSans" pitchFamily="34" charset="-122"/>
                <a:cs typeface="MiSans" pitchFamily="34" charset="-120"/>
              </a:rPr>
              <a:t> is op het gebied van cybersecurity. De definitie benadrukt het belangrijkste onderscheid: </a:t>
            </a:r>
            <a:r>
              <a:rPr lang="en-US" sz="1000" b="1">
                <a:solidFill>
                  <a:srgbClr val="314158"/>
                </a:solidFill>
                <a:latin typeface="MiSans" pitchFamily="34" charset="0"/>
                <a:ea typeface="MiSans" pitchFamily="34" charset="-122"/>
                <a:cs typeface="MiSans" pitchFamily="34" charset="-120"/>
              </a:rPr>
              <a:t>directe controle van fysieke apparaten en processen</a:t>
            </a:r>
            <a:r>
              <a:rPr lang="en-US" sz="1000">
                <a:solidFill>
                  <a:srgbClr val="314158"/>
                </a:solidFill>
                <a:latin typeface="MiSans" pitchFamily="34" charset="0"/>
                <a:ea typeface="MiSans" pitchFamily="34" charset="-122"/>
                <a:cs typeface="MiSans" pitchFamily="34" charset="-120"/>
              </a:rPr>
              <a:t>. Dit maakt duidelijk waarom OT anders is dan IT.</a:t>
            </a:r>
            <a:endParaRPr lang="en-US" sz="1600"/>
          </a:p>
        </p:txBody>
      </p:sp>
      <p:sp>
        <p:nvSpPr>
          <p:cNvPr id="47" name="Shape 45"/>
          <p:cNvSpPr/>
          <p:nvPr/>
        </p:nvSpPr>
        <p:spPr>
          <a:xfrm>
            <a:off x="6387042" y="4005792"/>
            <a:ext cx="5289021" cy="1090083"/>
          </a:xfrm>
          <a:custGeom>
            <a:avLst/>
            <a:gdLst/>
            <a:ahLst/>
            <a:cxnLst/>
            <a:rect l="l" t="t" r="r" b="b"/>
            <a:pathLst>
              <a:path w="5289021" h="1090083">
                <a:moveTo>
                  <a:pt x="63497" y="0"/>
                </a:moveTo>
                <a:lnTo>
                  <a:pt x="5225523" y="0"/>
                </a:lnTo>
                <a:cubicBezTo>
                  <a:pt x="5260592" y="0"/>
                  <a:pt x="5289021" y="28429"/>
                  <a:pt x="5289021" y="63497"/>
                </a:cubicBezTo>
                <a:lnTo>
                  <a:pt x="5289021" y="1026586"/>
                </a:lnTo>
                <a:cubicBezTo>
                  <a:pt x="5289021" y="1061655"/>
                  <a:pt x="5260592" y="1090083"/>
                  <a:pt x="5225523" y="1090083"/>
                </a:cubicBezTo>
                <a:lnTo>
                  <a:pt x="63497" y="1090083"/>
                </a:lnTo>
                <a:cubicBezTo>
                  <a:pt x="28429" y="1090083"/>
                  <a:pt x="0" y="1061655"/>
                  <a:pt x="0" y="1026586"/>
                </a:cubicBezTo>
                <a:lnTo>
                  <a:pt x="0" y="63497"/>
                </a:lnTo>
                <a:cubicBezTo>
                  <a:pt x="0" y="28452"/>
                  <a:pt x="28452" y="0"/>
                  <a:pt x="63497" y="0"/>
                </a:cubicBezTo>
                <a:close/>
              </a:path>
            </a:pathLst>
          </a:custGeom>
          <a:gradFill flip="none" rotWithShape="1">
            <a:gsLst>
              <a:gs pos="0">
                <a:srgbClr val="EEF2FF"/>
              </a:gs>
              <a:gs pos="100000">
                <a:srgbClr val="FAF5FF"/>
              </a:gs>
            </a:gsLst>
            <a:lin ang="0" scaled="1"/>
          </a:gradFill>
          <a:ln w="16933">
            <a:solidFill>
              <a:srgbClr val="C6D2FF"/>
            </a:solidFill>
            <a:prstDash val="solid"/>
          </a:ln>
        </p:spPr>
        <p:txBody>
          <a:bodyPr/>
          <a:lstStyle/>
          <a:p>
            <a:endParaRPr lang="nl-NL"/>
          </a:p>
        </p:txBody>
      </p:sp>
      <p:sp>
        <p:nvSpPr>
          <p:cNvPr id="48" name="Shape 46"/>
          <p:cNvSpPr/>
          <p:nvPr/>
        </p:nvSpPr>
        <p:spPr>
          <a:xfrm>
            <a:off x="6529256" y="4138089"/>
            <a:ext cx="178594" cy="158750"/>
          </a:xfrm>
          <a:custGeom>
            <a:avLst/>
            <a:gdLst/>
            <a:ahLst/>
            <a:cxnLst/>
            <a:rect l="l" t="t" r="r" b="b"/>
            <a:pathLst>
              <a:path w="178594" h="158750">
                <a:moveTo>
                  <a:pt x="95963" y="-5860"/>
                </a:moveTo>
                <a:cubicBezTo>
                  <a:pt x="94692" y="-8341"/>
                  <a:pt x="92118" y="-9922"/>
                  <a:pt x="89328" y="-9922"/>
                </a:cubicBezTo>
                <a:cubicBezTo>
                  <a:pt x="86537" y="-9922"/>
                  <a:pt x="83964" y="-8341"/>
                  <a:pt x="82693" y="-5860"/>
                </a:cubicBezTo>
                <a:lnTo>
                  <a:pt x="59872" y="38850"/>
                </a:lnTo>
                <a:lnTo>
                  <a:pt x="10294" y="46726"/>
                </a:lnTo>
                <a:cubicBezTo>
                  <a:pt x="7534" y="47160"/>
                  <a:pt x="5240" y="49113"/>
                  <a:pt x="4372" y="51780"/>
                </a:cubicBezTo>
                <a:cubicBezTo>
                  <a:pt x="3504" y="54446"/>
                  <a:pt x="4217" y="57361"/>
                  <a:pt x="6170" y="59345"/>
                </a:cubicBezTo>
                <a:lnTo>
                  <a:pt x="41641" y="94847"/>
                </a:lnTo>
                <a:lnTo>
                  <a:pt x="33827" y="144425"/>
                </a:lnTo>
                <a:cubicBezTo>
                  <a:pt x="33393" y="147185"/>
                  <a:pt x="34541" y="149975"/>
                  <a:pt x="36804" y="151619"/>
                </a:cubicBezTo>
                <a:cubicBezTo>
                  <a:pt x="39067" y="153262"/>
                  <a:pt x="42044" y="153510"/>
                  <a:pt x="44555" y="152239"/>
                </a:cubicBezTo>
                <a:lnTo>
                  <a:pt x="89328" y="129480"/>
                </a:lnTo>
                <a:lnTo>
                  <a:pt x="134069" y="152239"/>
                </a:lnTo>
                <a:cubicBezTo>
                  <a:pt x="136550" y="153510"/>
                  <a:pt x="139557" y="153262"/>
                  <a:pt x="141821" y="151619"/>
                </a:cubicBezTo>
                <a:cubicBezTo>
                  <a:pt x="144084" y="149975"/>
                  <a:pt x="145231" y="147216"/>
                  <a:pt x="144797" y="144425"/>
                </a:cubicBezTo>
                <a:lnTo>
                  <a:pt x="136953" y="94847"/>
                </a:lnTo>
                <a:lnTo>
                  <a:pt x="172424" y="59345"/>
                </a:lnTo>
                <a:cubicBezTo>
                  <a:pt x="174408" y="57361"/>
                  <a:pt x="175090" y="54446"/>
                  <a:pt x="174222" y="51780"/>
                </a:cubicBezTo>
                <a:cubicBezTo>
                  <a:pt x="173354" y="49113"/>
                  <a:pt x="171090" y="47160"/>
                  <a:pt x="168300" y="46726"/>
                </a:cubicBezTo>
                <a:lnTo>
                  <a:pt x="118752" y="38850"/>
                </a:lnTo>
                <a:lnTo>
                  <a:pt x="95963" y="-5860"/>
                </a:lnTo>
                <a:close/>
              </a:path>
            </a:pathLst>
          </a:custGeom>
          <a:solidFill>
            <a:srgbClr val="4F39F6"/>
          </a:solidFill>
          <a:ln/>
        </p:spPr>
        <p:txBody>
          <a:bodyPr/>
          <a:lstStyle/>
          <a:p>
            <a:endParaRPr lang="nl-NL"/>
          </a:p>
        </p:txBody>
      </p:sp>
      <p:sp>
        <p:nvSpPr>
          <p:cNvPr id="49" name="Text 47"/>
          <p:cNvSpPr/>
          <p:nvPr/>
        </p:nvSpPr>
        <p:spPr>
          <a:xfrm>
            <a:off x="6813021" y="4138089"/>
            <a:ext cx="4794250"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Belangrijkste Criteria</a:t>
            </a:r>
            <a:endParaRPr lang="en-US" sz="1600"/>
          </a:p>
        </p:txBody>
      </p:sp>
      <p:sp>
        <p:nvSpPr>
          <p:cNvPr id="50" name="Text 48"/>
          <p:cNvSpPr/>
          <p:nvPr/>
        </p:nvSpPr>
        <p:spPr>
          <a:xfrm>
            <a:off x="6813021" y="4392089"/>
            <a:ext cx="4794250" cy="571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Bij het kiezen van de beste definitie heb ik gekeken naar: </a:t>
            </a:r>
            <a:r>
              <a:rPr lang="en-US" sz="1000" b="1">
                <a:solidFill>
                  <a:srgbClr val="314158"/>
                </a:solidFill>
                <a:latin typeface="MiSans" pitchFamily="34" charset="0"/>
                <a:ea typeface="MiSans" pitchFamily="34" charset="-122"/>
                <a:cs typeface="MiSans" pitchFamily="34" charset="-120"/>
              </a:rPr>
              <a:t>duidelijkheid, volledigheid, praktische toepasbaarheid en autoriteit van de bron</a:t>
            </a:r>
            <a:r>
              <a:rPr lang="en-US" sz="1000">
                <a:solidFill>
                  <a:srgbClr val="314158"/>
                </a:solidFill>
                <a:latin typeface="MiSans" pitchFamily="34" charset="0"/>
                <a:ea typeface="MiSans" pitchFamily="34" charset="-122"/>
                <a:cs typeface="MiSans" pitchFamily="34" charset="-120"/>
              </a:rPr>
              <a:t>. Beide gekozen definities voldoen het beste aan deze criteria.</a:t>
            </a:r>
            <a:endParaRPr lang="en-US" sz="160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3">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312C85"/>
              </a:gs>
              <a:gs pos="50000">
                <a:srgbClr val="372AAC"/>
              </a:gs>
              <a:gs pos="100000">
                <a:srgbClr val="59168B"/>
              </a:gs>
            </a:gsLst>
            <a:lin ang="2700000" scaled="1"/>
          </a:gradFill>
          <a:ln/>
        </p:spPr>
        <p:txBody>
          <a:bodyPr/>
          <a:lstStyle/>
          <a:p>
            <a:endParaRPr lang="nl-NL"/>
          </a:p>
        </p:txBody>
      </p:sp>
      <p:sp>
        <p:nvSpPr>
          <p:cNvPr id="3" name="Shape 1"/>
          <p:cNvSpPr/>
          <p:nvPr/>
        </p:nvSpPr>
        <p:spPr>
          <a:xfrm>
            <a:off x="387350" y="992987"/>
            <a:ext cx="1327150" cy="431800"/>
          </a:xfrm>
          <a:custGeom>
            <a:avLst/>
            <a:gdLst/>
            <a:ahLst/>
            <a:cxnLst/>
            <a:rect l="l" t="t" r="r" b="b"/>
            <a:pathLst>
              <a:path w="1327150" h="431800">
                <a:moveTo>
                  <a:pt x="215900" y="0"/>
                </a:moveTo>
                <a:lnTo>
                  <a:pt x="1111250" y="0"/>
                </a:lnTo>
                <a:cubicBezTo>
                  <a:pt x="1230488" y="0"/>
                  <a:pt x="1327150" y="96662"/>
                  <a:pt x="1327150" y="215900"/>
                </a:cubicBezTo>
                <a:lnTo>
                  <a:pt x="1327150" y="215900"/>
                </a:lnTo>
                <a:cubicBezTo>
                  <a:pt x="1327150" y="335138"/>
                  <a:pt x="1230488" y="431800"/>
                  <a:pt x="1111250" y="431800"/>
                </a:cubicBezTo>
                <a:lnTo>
                  <a:pt x="215900" y="431800"/>
                </a:lnTo>
                <a:cubicBezTo>
                  <a:pt x="96662" y="431800"/>
                  <a:pt x="0" y="335138"/>
                  <a:pt x="0" y="215900"/>
                </a:cubicBezTo>
                <a:lnTo>
                  <a:pt x="0" y="215900"/>
                </a:lnTo>
                <a:cubicBezTo>
                  <a:pt x="0" y="96662"/>
                  <a:pt x="96662" y="0"/>
                  <a:pt x="215900"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4" name="Shape 2"/>
          <p:cNvSpPr/>
          <p:nvPr/>
        </p:nvSpPr>
        <p:spPr>
          <a:xfrm>
            <a:off x="608013" y="1113634"/>
            <a:ext cx="190500" cy="190500"/>
          </a:xfrm>
          <a:custGeom>
            <a:avLst/>
            <a:gdLst/>
            <a:ahLst/>
            <a:cxnLst/>
            <a:rect l="l" t="t" r="r" b="b"/>
            <a:pathLst>
              <a:path w="190500" h="190500">
                <a:moveTo>
                  <a:pt x="23812" y="23812"/>
                </a:moveTo>
                <a:cubicBezTo>
                  <a:pt x="23812" y="17227"/>
                  <a:pt x="18492" y="11906"/>
                  <a:pt x="11906" y="11906"/>
                </a:cubicBezTo>
                <a:cubicBezTo>
                  <a:pt x="5321" y="11906"/>
                  <a:pt x="0" y="17227"/>
                  <a:pt x="0" y="23812"/>
                </a:cubicBezTo>
                <a:lnTo>
                  <a:pt x="0" y="148828"/>
                </a:lnTo>
                <a:cubicBezTo>
                  <a:pt x="0" y="165274"/>
                  <a:pt x="13320" y="178594"/>
                  <a:pt x="29766" y="178594"/>
                </a:cubicBezTo>
                <a:lnTo>
                  <a:pt x="178594" y="178594"/>
                </a:lnTo>
                <a:cubicBezTo>
                  <a:pt x="185179" y="178594"/>
                  <a:pt x="190500" y="173273"/>
                  <a:pt x="190500" y="166688"/>
                </a:cubicBezTo>
                <a:cubicBezTo>
                  <a:pt x="190500" y="160102"/>
                  <a:pt x="185179" y="154781"/>
                  <a:pt x="178594" y="154781"/>
                </a:cubicBezTo>
                <a:lnTo>
                  <a:pt x="29766" y="154781"/>
                </a:lnTo>
                <a:cubicBezTo>
                  <a:pt x="26491" y="154781"/>
                  <a:pt x="23812" y="152102"/>
                  <a:pt x="23812" y="148828"/>
                </a:cubicBezTo>
                <a:lnTo>
                  <a:pt x="23812" y="23812"/>
                </a:lnTo>
                <a:close/>
                <a:moveTo>
                  <a:pt x="175096" y="56034"/>
                </a:moveTo>
                <a:cubicBezTo>
                  <a:pt x="179747" y="51383"/>
                  <a:pt x="179747" y="43830"/>
                  <a:pt x="175096" y="39179"/>
                </a:cubicBezTo>
                <a:cubicBezTo>
                  <a:pt x="170445" y="34528"/>
                  <a:pt x="162892" y="34528"/>
                  <a:pt x="158242" y="39179"/>
                </a:cubicBezTo>
                <a:lnTo>
                  <a:pt x="119063" y="78395"/>
                </a:lnTo>
                <a:lnTo>
                  <a:pt x="97706" y="57076"/>
                </a:lnTo>
                <a:cubicBezTo>
                  <a:pt x="93055" y="52425"/>
                  <a:pt x="85502" y="52425"/>
                  <a:pt x="80851" y="57076"/>
                </a:cubicBezTo>
                <a:lnTo>
                  <a:pt x="45132" y="92794"/>
                </a:lnTo>
                <a:cubicBezTo>
                  <a:pt x="40481" y="97445"/>
                  <a:pt x="40481" y="104998"/>
                  <a:pt x="45132" y="109649"/>
                </a:cubicBezTo>
                <a:cubicBezTo>
                  <a:pt x="49783" y="114300"/>
                  <a:pt x="57336" y="114300"/>
                  <a:pt x="61987" y="109649"/>
                </a:cubicBezTo>
                <a:lnTo>
                  <a:pt x="89297" y="82339"/>
                </a:lnTo>
                <a:lnTo>
                  <a:pt x="110654" y="103696"/>
                </a:lnTo>
                <a:cubicBezTo>
                  <a:pt x="115305" y="108347"/>
                  <a:pt x="122858" y="108347"/>
                  <a:pt x="127508" y="103696"/>
                </a:cubicBezTo>
                <a:lnTo>
                  <a:pt x="175133" y="56071"/>
                </a:lnTo>
                <a:close/>
              </a:path>
            </a:pathLst>
          </a:custGeom>
          <a:solidFill>
            <a:srgbClr val="00D3F2"/>
          </a:solidFill>
          <a:ln/>
        </p:spPr>
        <p:txBody>
          <a:bodyPr/>
          <a:lstStyle/>
          <a:p>
            <a:endParaRPr lang="nl-NL"/>
          </a:p>
        </p:txBody>
      </p:sp>
      <p:sp>
        <p:nvSpPr>
          <p:cNvPr id="5" name="Text 3"/>
          <p:cNvSpPr/>
          <p:nvPr/>
        </p:nvSpPr>
        <p:spPr>
          <a:xfrm>
            <a:off x="936625" y="1094584"/>
            <a:ext cx="657225" cy="228600"/>
          </a:xfrm>
          <a:prstGeom prst="rect">
            <a:avLst/>
          </a:prstGeom>
          <a:noFill/>
          <a:ln/>
        </p:spPr>
        <p:txBody>
          <a:bodyPr wrap="square" lIns="0" tIns="0" rIns="0" bIns="0" rtlCol="0" anchor="ctr"/>
          <a:lstStyle/>
          <a:p>
            <a:pPr>
              <a:lnSpc>
                <a:spcPct val="130000"/>
              </a:lnSpc>
            </a:pPr>
            <a:r>
              <a:rPr lang="en-US" sz="1200" b="1" kern="0" spc="60">
                <a:solidFill>
                  <a:srgbClr val="FFFFFF"/>
                </a:solidFill>
                <a:latin typeface="MiSans" pitchFamily="34" charset="0"/>
                <a:ea typeface="MiSans" pitchFamily="34" charset="-122"/>
                <a:cs typeface="MiSans" pitchFamily="34" charset="-120"/>
              </a:rPr>
              <a:t>DEEL 3</a:t>
            </a:r>
            <a:endParaRPr lang="en-US" sz="1600"/>
          </a:p>
        </p:txBody>
      </p:sp>
      <p:sp>
        <p:nvSpPr>
          <p:cNvPr id="6" name="Text 4"/>
          <p:cNvSpPr/>
          <p:nvPr/>
        </p:nvSpPr>
        <p:spPr>
          <a:xfrm>
            <a:off x="381000" y="1659731"/>
            <a:ext cx="11772900" cy="1714500"/>
          </a:xfrm>
          <a:prstGeom prst="rect">
            <a:avLst/>
          </a:prstGeom>
          <a:noFill/>
          <a:ln/>
        </p:spPr>
        <p:txBody>
          <a:bodyPr wrap="square" lIns="0" tIns="0" rIns="0" bIns="0" rtlCol="0" anchor="ctr"/>
          <a:lstStyle/>
          <a:p>
            <a:pPr>
              <a:lnSpc>
                <a:spcPct val="100000"/>
              </a:lnSpc>
            </a:pPr>
            <a:r>
              <a:rPr lang="en-US" sz="5400" b="1">
                <a:solidFill>
                  <a:srgbClr val="FFFFFF"/>
                </a:solidFill>
                <a:latin typeface="Noto Sans SC" pitchFamily="34" charset="0"/>
                <a:ea typeface="Noto Sans SC" pitchFamily="34" charset="-122"/>
                <a:cs typeface="Noto Sans SC" pitchFamily="34" charset="-120"/>
              </a:rPr>
              <a:t>Risicoanalyse</a:t>
            </a:r>
            <a:endParaRPr lang="en-US" sz="1600"/>
          </a:p>
          <a:p>
            <a:pPr>
              <a:lnSpc>
                <a:spcPct val="100000"/>
              </a:lnSpc>
            </a:pPr>
            <a:r>
              <a:rPr lang="en-US" sz="5400" b="1">
                <a:solidFill>
                  <a:srgbClr val="FFFFFF"/>
                </a:solidFill>
                <a:latin typeface="Noto Sans SC" pitchFamily="34" charset="0"/>
                <a:ea typeface="Noto Sans SC" pitchFamily="34" charset="-122"/>
                <a:cs typeface="Noto Sans SC" pitchFamily="34" charset="-120"/>
              </a:rPr>
              <a:t>Standaarden</a:t>
            </a:r>
            <a:endParaRPr lang="en-US" sz="1600"/>
          </a:p>
        </p:txBody>
      </p:sp>
      <p:sp>
        <p:nvSpPr>
          <p:cNvPr id="7" name="Shape 5"/>
          <p:cNvSpPr/>
          <p:nvPr/>
        </p:nvSpPr>
        <p:spPr>
          <a:xfrm>
            <a:off x="381000" y="3602831"/>
            <a:ext cx="1524000" cy="57150"/>
          </a:xfrm>
          <a:custGeom>
            <a:avLst/>
            <a:gdLst/>
            <a:ahLst/>
            <a:cxnLst/>
            <a:rect l="l" t="t" r="r" b="b"/>
            <a:pathLst>
              <a:path w="1524000" h="57150">
                <a:moveTo>
                  <a:pt x="28575" y="0"/>
                </a:moveTo>
                <a:lnTo>
                  <a:pt x="1495425" y="0"/>
                </a:lnTo>
                <a:cubicBezTo>
                  <a:pt x="1511196" y="0"/>
                  <a:pt x="1524000" y="12804"/>
                  <a:pt x="1524000" y="28575"/>
                </a:cubicBezTo>
                <a:lnTo>
                  <a:pt x="1524000" y="28575"/>
                </a:lnTo>
                <a:cubicBezTo>
                  <a:pt x="1524000" y="44346"/>
                  <a:pt x="1511196" y="57150"/>
                  <a:pt x="1495425" y="57150"/>
                </a:cubicBezTo>
                <a:lnTo>
                  <a:pt x="28575" y="57150"/>
                </a:lnTo>
                <a:cubicBezTo>
                  <a:pt x="12804" y="57150"/>
                  <a:pt x="0" y="44346"/>
                  <a:pt x="0" y="28575"/>
                </a:cubicBezTo>
                <a:lnTo>
                  <a:pt x="0" y="28575"/>
                </a:lnTo>
                <a:cubicBezTo>
                  <a:pt x="0" y="12804"/>
                  <a:pt x="12804" y="0"/>
                  <a:pt x="28575" y="0"/>
                </a:cubicBezTo>
                <a:close/>
              </a:path>
            </a:pathLst>
          </a:custGeom>
          <a:gradFill flip="none" rotWithShape="1">
            <a:gsLst>
              <a:gs pos="0">
                <a:srgbClr val="00D3F2"/>
              </a:gs>
              <a:gs pos="100000">
                <a:srgbClr val="C27AFF"/>
              </a:gs>
            </a:gsLst>
            <a:lin ang="0" scaled="1"/>
          </a:gradFill>
          <a:ln/>
        </p:spPr>
        <p:txBody>
          <a:bodyPr/>
          <a:lstStyle/>
          <a:p>
            <a:endParaRPr lang="nl-NL"/>
          </a:p>
        </p:txBody>
      </p:sp>
      <p:sp>
        <p:nvSpPr>
          <p:cNvPr id="8" name="Text 6"/>
          <p:cNvSpPr/>
          <p:nvPr/>
        </p:nvSpPr>
        <p:spPr>
          <a:xfrm>
            <a:off x="381000" y="3964781"/>
            <a:ext cx="7458075" cy="933450"/>
          </a:xfrm>
          <a:prstGeom prst="rect">
            <a:avLst/>
          </a:prstGeom>
          <a:noFill/>
          <a:ln/>
        </p:spPr>
        <p:txBody>
          <a:bodyPr wrap="square" lIns="0" tIns="0" rIns="0" bIns="0" rtlCol="0" anchor="ctr"/>
          <a:lstStyle/>
          <a:p>
            <a:pPr>
              <a:lnSpc>
                <a:spcPct val="140000"/>
              </a:lnSpc>
            </a:pPr>
            <a:r>
              <a:rPr lang="en-US" sz="2250">
                <a:solidFill>
                  <a:srgbClr val="E0E7FF"/>
                </a:solidFill>
                <a:latin typeface="Noto Sans SC" pitchFamily="34" charset="0"/>
                <a:ea typeface="Noto Sans SC" pitchFamily="34" charset="-122"/>
                <a:cs typeface="Noto Sans SC" pitchFamily="34" charset="-120"/>
              </a:rPr>
              <a:t>Vergelijking van de belangrijkste standaarden voor risicoanalyse</a:t>
            </a:r>
            <a:endParaRPr lang="en-US" sz="1600"/>
          </a:p>
        </p:txBody>
      </p:sp>
      <p:sp>
        <p:nvSpPr>
          <p:cNvPr id="9" name="Shape 7"/>
          <p:cNvSpPr/>
          <p:nvPr/>
        </p:nvSpPr>
        <p:spPr>
          <a:xfrm>
            <a:off x="387350" y="5357019"/>
            <a:ext cx="1212850" cy="508000"/>
          </a:xfrm>
          <a:custGeom>
            <a:avLst/>
            <a:gdLst/>
            <a:ahLst/>
            <a:cxnLst/>
            <a:rect l="l" t="t" r="r" b="b"/>
            <a:pathLst>
              <a:path w="1212850" h="508000">
                <a:moveTo>
                  <a:pt x="114300" y="0"/>
                </a:moveTo>
                <a:lnTo>
                  <a:pt x="1098550" y="0"/>
                </a:lnTo>
                <a:cubicBezTo>
                  <a:pt x="1161676" y="0"/>
                  <a:pt x="1212850" y="51174"/>
                  <a:pt x="1212850" y="114300"/>
                </a:cubicBezTo>
                <a:lnTo>
                  <a:pt x="1212850" y="393700"/>
                </a:lnTo>
                <a:cubicBezTo>
                  <a:pt x="1212850" y="456826"/>
                  <a:pt x="1161676" y="508000"/>
                  <a:pt x="1098550" y="508000"/>
                </a:cubicBezTo>
                <a:lnTo>
                  <a:pt x="114300" y="508000"/>
                </a:lnTo>
                <a:cubicBezTo>
                  <a:pt x="51174" y="508000"/>
                  <a:pt x="0" y="456826"/>
                  <a:pt x="0" y="393700"/>
                </a:cubicBezTo>
                <a:lnTo>
                  <a:pt x="0" y="114300"/>
                </a:lnTo>
                <a:cubicBezTo>
                  <a:pt x="0" y="51216"/>
                  <a:pt x="51216" y="0"/>
                  <a:pt x="114300"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0" name="Text 8"/>
          <p:cNvSpPr/>
          <p:nvPr/>
        </p:nvSpPr>
        <p:spPr>
          <a:xfrm>
            <a:off x="584200" y="5515775"/>
            <a:ext cx="905470" cy="190500"/>
          </a:xfrm>
          <a:prstGeom prst="rect">
            <a:avLst/>
          </a:prstGeom>
          <a:noFill/>
          <a:ln/>
        </p:spPr>
        <p:txBody>
          <a:bodyPr wrap="square" lIns="0" tIns="0" rIns="0" bIns="0" rtlCol="0" anchor="ctr"/>
          <a:lstStyle/>
          <a:p>
            <a:pPr>
              <a:lnSpc>
                <a:spcPct val="130000"/>
              </a:lnSpc>
            </a:pPr>
            <a:r>
              <a:rPr lang="en-US" sz="1350" b="1">
                <a:solidFill>
                  <a:srgbClr val="FFFFFF"/>
                </a:solidFill>
                <a:latin typeface="MiSans" pitchFamily="34" charset="0"/>
                <a:ea typeface="MiSans" pitchFamily="34" charset="-122"/>
                <a:cs typeface="MiSans" pitchFamily="34" charset="-120"/>
              </a:rPr>
              <a:t>ISO 27005</a:t>
            </a:r>
            <a:endParaRPr lang="en-US" sz="1600"/>
          </a:p>
        </p:txBody>
      </p:sp>
      <p:sp>
        <p:nvSpPr>
          <p:cNvPr id="11" name="Shape 9"/>
          <p:cNvSpPr/>
          <p:nvPr/>
        </p:nvSpPr>
        <p:spPr>
          <a:xfrm>
            <a:off x="1765895" y="5357019"/>
            <a:ext cx="1641475" cy="508000"/>
          </a:xfrm>
          <a:custGeom>
            <a:avLst/>
            <a:gdLst/>
            <a:ahLst/>
            <a:cxnLst/>
            <a:rect l="l" t="t" r="r" b="b"/>
            <a:pathLst>
              <a:path w="1641475" h="508000">
                <a:moveTo>
                  <a:pt x="114300" y="0"/>
                </a:moveTo>
                <a:lnTo>
                  <a:pt x="1527175" y="0"/>
                </a:lnTo>
                <a:cubicBezTo>
                  <a:pt x="1590301" y="0"/>
                  <a:pt x="1641475" y="51174"/>
                  <a:pt x="1641475" y="114300"/>
                </a:cubicBezTo>
                <a:lnTo>
                  <a:pt x="1641475" y="393700"/>
                </a:lnTo>
                <a:cubicBezTo>
                  <a:pt x="1641475" y="456826"/>
                  <a:pt x="1590301" y="508000"/>
                  <a:pt x="1527175" y="508000"/>
                </a:cubicBezTo>
                <a:lnTo>
                  <a:pt x="114300" y="508000"/>
                </a:lnTo>
                <a:cubicBezTo>
                  <a:pt x="51174" y="508000"/>
                  <a:pt x="0" y="456826"/>
                  <a:pt x="0" y="393700"/>
                </a:cubicBezTo>
                <a:lnTo>
                  <a:pt x="0" y="114300"/>
                </a:lnTo>
                <a:cubicBezTo>
                  <a:pt x="0" y="51216"/>
                  <a:pt x="51216" y="0"/>
                  <a:pt x="114300"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2" name="Text 10"/>
          <p:cNvSpPr/>
          <p:nvPr/>
        </p:nvSpPr>
        <p:spPr>
          <a:xfrm>
            <a:off x="1962745" y="5515775"/>
            <a:ext cx="1334095" cy="190500"/>
          </a:xfrm>
          <a:prstGeom prst="rect">
            <a:avLst/>
          </a:prstGeom>
          <a:noFill/>
          <a:ln/>
        </p:spPr>
        <p:txBody>
          <a:bodyPr wrap="square" lIns="0" tIns="0" rIns="0" bIns="0" rtlCol="0" anchor="ctr"/>
          <a:lstStyle/>
          <a:p>
            <a:pPr>
              <a:lnSpc>
                <a:spcPct val="130000"/>
              </a:lnSpc>
            </a:pPr>
            <a:r>
              <a:rPr lang="en-US" sz="1350" b="1">
                <a:solidFill>
                  <a:srgbClr val="FFFFFF"/>
                </a:solidFill>
                <a:latin typeface="MiSans" pitchFamily="34" charset="0"/>
                <a:ea typeface="MiSans" pitchFamily="34" charset="-122"/>
                <a:cs typeface="MiSans" pitchFamily="34" charset="-120"/>
              </a:rPr>
              <a:t>NIST SP 800-30</a:t>
            </a:r>
            <a:endParaRPr lang="en-US" sz="1600"/>
          </a:p>
        </p:txBody>
      </p:sp>
      <p:sp>
        <p:nvSpPr>
          <p:cNvPr id="13" name="Shape 11"/>
          <p:cNvSpPr/>
          <p:nvPr/>
        </p:nvSpPr>
        <p:spPr>
          <a:xfrm>
            <a:off x="3573066" y="5357019"/>
            <a:ext cx="927100" cy="508000"/>
          </a:xfrm>
          <a:custGeom>
            <a:avLst/>
            <a:gdLst/>
            <a:ahLst/>
            <a:cxnLst/>
            <a:rect l="l" t="t" r="r" b="b"/>
            <a:pathLst>
              <a:path w="927100" h="508000">
                <a:moveTo>
                  <a:pt x="114300" y="0"/>
                </a:moveTo>
                <a:lnTo>
                  <a:pt x="812800" y="0"/>
                </a:lnTo>
                <a:cubicBezTo>
                  <a:pt x="875926" y="0"/>
                  <a:pt x="927100" y="51174"/>
                  <a:pt x="927100" y="114300"/>
                </a:cubicBezTo>
                <a:lnTo>
                  <a:pt x="927100" y="393700"/>
                </a:lnTo>
                <a:cubicBezTo>
                  <a:pt x="927100" y="456826"/>
                  <a:pt x="875926" y="508000"/>
                  <a:pt x="812800" y="508000"/>
                </a:cubicBezTo>
                <a:lnTo>
                  <a:pt x="114300" y="508000"/>
                </a:lnTo>
                <a:cubicBezTo>
                  <a:pt x="51174" y="508000"/>
                  <a:pt x="0" y="456826"/>
                  <a:pt x="0" y="393700"/>
                </a:cubicBezTo>
                <a:lnTo>
                  <a:pt x="0" y="114300"/>
                </a:lnTo>
                <a:cubicBezTo>
                  <a:pt x="0" y="51216"/>
                  <a:pt x="51216" y="0"/>
                  <a:pt x="114300"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4" name="Text 12"/>
          <p:cNvSpPr/>
          <p:nvPr/>
        </p:nvSpPr>
        <p:spPr>
          <a:xfrm>
            <a:off x="3769916" y="5515775"/>
            <a:ext cx="619323" cy="190500"/>
          </a:xfrm>
          <a:prstGeom prst="rect">
            <a:avLst/>
          </a:prstGeom>
          <a:noFill/>
          <a:ln/>
        </p:spPr>
        <p:txBody>
          <a:bodyPr wrap="square" lIns="0" tIns="0" rIns="0" bIns="0" rtlCol="0" anchor="ctr"/>
          <a:lstStyle/>
          <a:p>
            <a:pPr>
              <a:lnSpc>
                <a:spcPct val="130000"/>
              </a:lnSpc>
            </a:pPr>
            <a:r>
              <a:rPr lang="en-US" sz="1350" b="1">
                <a:solidFill>
                  <a:srgbClr val="FFFFFF"/>
                </a:solidFill>
                <a:latin typeface="MiSans" pitchFamily="34" charset="0"/>
                <a:ea typeface="MiSans" pitchFamily="34" charset="-122"/>
                <a:cs typeface="MiSans" pitchFamily="34" charset="-120"/>
              </a:rPr>
              <a:t>EBIOS</a:t>
            </a:r>
            <a:endParaRPr lang="en-US" sz="1600"/>
          </a:p>
        </p:txBody>
      </p:sp>
      <p:sp>
        <p:nvSpPr>
          <p:cNvPr id="15" name="Shape 13"/>
          <p:cNvSpPr/>
          <p:nvPr/>
        </p:nvSpPr>
        <p:spPr>
          <a:xfrm>
            <a:off x="4665464" y="5357019"/>
            <a:ext cx="1108075" cy="508000"/>
          </a:xfrm>
          <a:custGeom>
            <a:avLst/>
            <a:gdLst/>
            <a:ahLst/>
            <a:cxnLst/>
            <a:rect l="l" t="t" r="r" b="b"/>
            <a:pathLst>
              <a:path w="1108075" h="508000">
                <a:moveTo>
                  <a:pt x="114300" y="0"/>
                </a:moveTo>
                <a:lnTo>
                  <a:pt x="993775" y="0"/>
                </a:lnTo>
                <a:cubicBezTo>
                  <a:pt x="1056901" y="0"/>
                  <a:pt x="1108075" y="51174"/>
                  <a:pt x="1108075" y="114300"/>
                </a:cubicBezTo>
                <a:lnTo>
                  <a:pt x="1108075" y="393700"/>
                </a:lnTo>
                <a:cubicBezTo>
                  <a:pt x="1108075" y="456826"/>
                  <a:pt x="1056901" y="508000"/>
                  <a:pt x="993775" y="508000"/>
                </a:cubicBezTo>
                <a:lnTo>
                  <a:pt x="114300" y="508000"/>
                </a:lnTo>
                <a:cubicBezTo>
                  <a:pt x="51174" y="508000"/>
                  <a:pt x="0" y="456826"/>
                  <a:pt x="0" y="393700"/>
                </a:cubicBezTo>
                <a:lnTo>
                  <a:pt x="0" y="114300"/>
                </a:lnTo>
                <a:cubicBezTo>
                  <a:pt x="0" y="51216"/>
                  <a:pt x="51216" y="0"/>
                  <a:pt x="114300"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6" name="Text 14"/>
          <p:cNvSpPr/>
          <p:nvPr/>
        </p:nvSpPr>
        <p:spPr>
          <a:xfrm>
            <a:off x="4862314" y="5515775"/>
            <a:ext cx="800298" cy="190500"/>
          </a:xfrm>
          <a:prstGeom prst="rect">
            <a:avLst/>
          </a:prstGeom>
          <a:noFill/>
          <a:ln/>
        </p:spPr>
        <p:txBody>
          <a:bodyPr wrap="square" lIns="0" tIns="0" rIns="0" bIns="0" rtlCol="0" anchor="ctr"/>
          <a:lstStyle/>
          <a:p>
            <a:pPr>
              <a:lnSpc>
                <a:spcPct val="130000"/>
              </a:lnSpc>
            </a:pPr>
            <a:r>
              <a:rPr lang="en-US" sz="1350" b="1">
                <a:solidFill>
                  <a:srgbClr val="FFFFFF"/>
                </a:solidFill>
                <a:latin typeface="MiSans" pitchFamily="34" charset="0"/>
                <a:ea typeface="MiSans" pitchFamily="34" charset="-122"/>
                <a:cs typeface="MiSans" pitchFamily="34" charset="-120"/>
              </a:rPr>
              <a:t>OCTAVE</a:t>
            </a:r>
            <a:endParaRPr lang="en-US" sz="1600"/>
          </a:p>
        </p:txBody>
      </p:sp>
      <p:sp>
        <p:nvSpPr>
          <p:cNvPr id="17" name="Shape 15"/>
          <p:cNvSpPr/>
          <p:nvPr/>
        </p:nvSpPr>
        <p:spPr>
          <a:xfrm>
            <a:off x="5938838" y="5357019"/>
            <a:ext cx="793750" cy="508000"/>
          </a:xfrm>
          <a:custGeom>
            <a:avLst/>
            <a:gdLst/>
            <a:ahLst/>
            <a:cxnLst/>
            <a:rect l="l" t="t" r="r" b="b"/>
            <a:pathLst>
              <a:path w="793750" h="508000">
                <a:moveTo>
                  <a:pt x="114300" y="0"/>
                </a:moveTo>
                <a:lnTo>
                  <a:pt x="679450" y="0"/>
                </a:lnTo>
                <a:cubicBezTo>
                  <a:pt x="742576" y="0"/>
                  <a:pt x="793750" y="51174"/>
                  <a:pt x="793750" y="114300"/>
                </a:cubicBezTo>
                <a:lnTo>
                  <a:pt x="793750" y="393700"/>
                </a:lnTo>
                <a:cubicBezTo>
                  <a:pt x="793750" y="456826"/>
                  <a:pt x="742576" y="508000"/>
                  <a:pt x="679450" y="508000"/>
                </a:cubicBezTo>
                <a:lnTo>
                  <a:pt x="114300" y="508000"/>
                </a:lnTo>
                <a:cubicBezTo>
                  <a:pt x="51174" y="508000"/>
                  <a:pt x="0" y="456826"/>
                  <a:pt x="0" y="393700"/>
                </a:cubicBezTo>
                <a:lnTo>
                  <a:pt x="0" y="114300"/>
                </a:lnTo>
                <a:cubicBezTo>
                  <a:pt x="0" y="51216"/>
                  <a:pt x="51216" y="0"/>
                  <a:pt x="114300"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8" name="Text 16"/>
          <p:cNvSpPr/>
          <p:nvPr/>
        </p:nvSpPr>
        <p:spPr>
          <a:xfrm>
            <a:off x="6135688" y="5515775"/>
            <a:ext cx="485775" cy="190500"/>
          </a:xfrm>
          <a:prstGeom prst="rect">
            <a:avLst/>
          </a:prstGeom>
          <a:noFill/>
          <a:ln/>
        </p:spPr>
        <p:txBody>
          <a:bodyPr wrap="square" lIns="0" tIns="0" rIns="0" bIns="0" rtlCol="0" anchor="ctr"/>
          <a:lstStyle/>
          <a:p>
            <a:pPr>
              <a:lnSpc>
                <a:spcPct val="130000"/>
              </a:lnSpc>
            </a:pPr>
            <a:r>
              <a:rPr lang="en-US" sz="1350" b="1">
                <a:solidFill>
                  <a:srgbClr val="FFFFFF"/>
                </a:solidFill>
                <a:latin typeface="MiSans" pitchFamily="34" charset="0"/>
                <a:ea typeface="MiSans" pitchFamily="34" charset="-122"/>
                <a:cs typeface="MiSans" pitchFamily="34" charset="-120"/>
              </a:rPr>
              <a:t>FAIR</a:t>
            </a:r>
            <a:endParaRPr lang="en-US" sz="160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4">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F9FAFB"/>
              </a:gs>
              <a:gs pos="100000">
                <a:srgbClr val="EEF2FF"/>
              </a:gs>
            </a:gsLst>
            <a:lin ang="2700000" scaled="1"/>
          </a:gradFill>
          <a:ln/>
        </p:spPr>
        <p:txBody>
          <a:bodyPr/>
          <a:lstStyle/>
          <a:p>
            <a:endParaRPr lang="nl-NL"/>
          </a:p>
        </p:txBody>
      </p:sp>
      <p:sp>
        <p:nvSpPr>
          <p:cNvPr id="3" name="Text 1"/>
          <p:cNvSpPr/>
          <p:nvPr/>
        </p:nvSpPr>
        <p:spPr>
          <a:xfrm>
            <a:off x="381000" y="381000"/>
            <a:ext cx="11601450" cy="381000"/>
          </a:xfrm>
          <a:prstGeom prst="rect">
            <a:avLst/>
          </a:prstGeom>
          <a:noFill/>
          <a:ln/>
        </p:spPr>
        <p:txBody>
          <a:bodyPr wrap="square" lIns="0" tIns="0" rIns="0" bIns="0" rtlCol="0" anchor="ctr"/>
          <a:lstStyle/>
          <a:p>
            <a:pPr>
              <a:lnSpc>
                <a:spcPct val="90000"/>
              </a:lnSpc>
            </a:pPr>
            <a:r>
              <a:rPr lang="en-US" sz="2700" b="1">
                <a:solidFill>
                  <a:srgbClr val="1D293D"/>
                </a:solidFill>
                <a:latin typeface="Noto Sans SC" pitchFamily="34" charset="0"/>
                <a:ea typeface="Noto Sans SC" pitchFamily="34" charset="-122"/>
                <a:cs typeface="Noto Sans SC" pitchFamily="34" charset="-120"/>
              </a:rPr>
              <a:t>Overzicht van Risicoanalyse Standaarden</a:t>
            </a:r>
            <a:endParaRPr lang="en-US" sz="1600"/>
          </a:p>
        </p:txBody>
      </p:sp>
      <p:sp>
        <p:nvSpPr>
          <p:cNvPr id="4" name="Shape 2"/>
          <p:cNvSpPr/>
          <p:nvPr/>
        </p:nvSpPr>
        <p:spPr>
          <a:xfrm>
            <a:off x="381000" y="838200"/>
            <a:ext cx="914400" cy="38100"/>
          </a:xfrm>
          <a:custGeom>
            <a:avLst/>
            <a:gdLst/>
            <a:ahLst/>
            <a:cxnLst/>
            <a:rect l="l" t="t" r="r" b="b"/>
            <a:pathLst>
              <a:path w="914400" h="38100">
                <a:moveTo>
                  <a:pt x="19050" y="0"/>
                </a:moveTo>
                <a:lnTo>
                  <a:pt x="895350" y="0"/>
                </a:lnTo>
                <a:cubicBezTo>
                  <a:pt x="905864" y="0"/>
                  <a:pt x="914400" y="8536"/>
                  <a:pt x="914400" y="19050"/>
                </a:cubicBezTo>
                <a:lnTo>
                  <a:pt x="914400" y="19050"/>
                </a:lnTo>
                <a:cubicBezTo>
                  <a:pt x="914400" y="29564"/>
                  <a:pt x="905864" y="38100"/>
                  <a:pt x="895350" y="38100"/>
                </a:cubicBezTo>
                <a:lnTo>
                  <a:pt x="19050" y="38100"/>
                </a:lnTo>
                <a:cubicBezTo>
                  <a:pt x="8536" y="38100"/>
                  <a:pt x="0" y="29564"/>
                  <a:pt x="0" y="19050"/>
                </a:cubicBezTo>
                <a:lnTo>
                  <a:pt x="0" y="19050"/>
                </a:lnTo>
                <a:cubicBezTo>
                  <a:pt x="0" y="8536"/>
                  <a:pt x="8536" y="0"/>
                  <a:pt x="19050" y="0"/>
                </a:cubicBezTo>
                <a:close/>
              </a:path>
            </a:pathLst>
          </a:custGeom>
          <a:gradFill flip="none" rotWithShape="1">
            <a:gsLst>
              <a:gs pos="0">
                <a:srgbClr val="4F39F6"/>
              </a:gs>
              <a:gs pos="100000">
                <a:srgbClr val="AD46FF"/>
              </a:gs>
            </a:gsLst>
            <a:lin ang="0" scaled="1"/>
          </a:gradFill>
          <a:ln/>
        </p:spPr>
        <p:txBody>
          <a:bodyPr/>
          <a:lstStyle/>
          <a:p>
            <a:endParaRPr lang="nl-NL"/>
          </a:p>
        </p:txBody>
      </p:sp>
      <p:sp>
        <p:nvSpPr>
          <p:cNvPr id="5" name="Shape 3"/>
          <p:cNvSpPr/>
          <p:nvPr/>
        </p:nvSpPr>
        <p:spPr>
          <a:xfrm>
            <a:off x="381000" y="1047750"/>
            <a:ext cx="3705225" cy="1581150"/>
          </a:xfrm>
          <a:custGeom>
            <a:avLst/>
            <a:gdLst/>
            <a:ahLst/>
            <a:cxnLst/>
            <a:rect l="l" t="t" r="r" b="b"/>
            <a:pathLst>
              <a:path w="3705225" h="1581150">
                <a:moveTo>
                  <a:pt x="38100" y="0"/>
                </a:moveTo>
                <a:lnTo>
                  <a:pt x="3667125" y="0"/>
                </a:lnTo>
                <a:cubicBezTo>
                  <a:pt x="3688167" y="0"/>
                  <a:pt x="3705225" y="17058"/>
                  <a:pt x="3705225" y="38100"/>
                </a:cubicBezTo>
                <a:lnTo>
                  <a:pt x="3705225" y="1466849"/>
                </a:lnTo>
                <a:cubicBezTo>
                  <a:pt x="3705225" y="1529976"/>
                  <a:pt x="3654051" y="1581150"/>
                  <a:pt x="3590924" y="1581150"/>
                </a:cubicBezTo>
                <a:lnTo>
                  <a:pt x="114301" y="1581150"/>
                </a:lnTo>
                <a:cubicBezTo>
                  <a:pt x="51174" y="1581150"/>
                  <a:pt x="0" y="1529976"/>
                  <a:pt x="0" y="1466849"/>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txBody>
          <a:bodyPr/>
          <a:lstStyle/>
          <a:p>
            <a:endParaRPr lang="nl-NL"/>
          </a:p>
        </p:txBody>
      </p:sp>
      <p:sp>
        <p:nvSpPr>
          <p:cNvPr id="6" name="Shape 4"/>
          <p:cNvSpPr/>
          <p:nvPr/>
        </p:nvSpPr>
        <p:spPr>
          <a:xfrm>
            <a:off x="381000" y="1047750"/>
            <a:ext cx="3705225" cy="38100"/>
          </a:xfrm>
          <a:custGeom>
            <a:avLst/>
            <a:gdLst/>
            <a:ahLst/>
            <a:cxnLst/>
            <a:rect l="l" t="t" r="r" b="b"/>
            <a:pathLst>
              <a:path w="3705225" h="38100">
                <a:moveTo>
                  <a:pt x="38100" y="0"/>
                </a:moveTo>
                <a:lnTo>
                  <a:pt x="3667125" y="0"/>
                </a:lnTo>
                <a:cubicBezTo>
                  <a:pt x="3688153" y="0"/>
                  <a:pt x="3705225" y="17072"/>
                  <a:pt x="3705225" y="38100"/>
                </a:cubicBezTo>
                <a:lnTo>
                  <a:pt x="3705225" y="38100"/>
                </a:lnTo>
                <a:lnTo>
                  <a:pt x="0" y="38100"/>
                </a:lnTo>
                <a:lnTo>
                  <a:pt x="0" y="38100"/>
                </a:lnTo>
                <a:cubicBezTo>
                  <a:pt x="0" y="17072"/>
                  <a:pt x="17072" y="0"/>
                  <a:pt x="38100" y="0"/>
                </a:cubicBezTo>
                <a:close/>
              </a:path>
            </a:pathLst>
          </a:custGeom>
          <a:solidFill>
            <a:srgbClr val="155DFC"/>
          </a:solidFill>
          <a:ln/>
        </p:spPr>
        <p:txBody>
          <a:bodyPr/>
          <a:lstStyle/>
          <a:p>
            <a:endParaRPr lang="nl-NL"/>
          </a:p>
        </p:txBody>
      </p:sp>
      <p:sp>
        <p:nvSpPr>
          <p:cNvPr id="7" name="Shape 5"/>
          <p:cNvSpPr/>
          <p:nvPr/>
        </p:nvSpPr>
        <p:spPr>
          <a:xfrm>
            <a:off x="533400" y="1219200"/>
            <a:ext cx="457200" cy="457200"/>
          </a:xfrm>
          <a:custGeom>
            <a:avLst/>
            <a:gdLst/>
            <a:ahLst/>
            <a:cxnLst/>
            <a:rect l="l" t="t" r="r" b="b"/>
            <a:pathLst>
              <a:path w="457200" h="457200">
                <a:moveTo>
                  <a:pt x="228600" y="0"/>
                </a:moveTo>
                <a:lnTo>
                  <a:pt x="228600" y="0"/>
                </a:lnTo>
                <a:cubicBezTo>
                  <a:pt x="354768" y="0"/>
                  <a:pt x="457200" y="102432"/>
                  <a:pt x="457200" y="228600"/>
                </a:cubicBezTo>
                <a:lnTo>
                  <a:pt x="457200" y="228600"/>
                </a:lnTo>
                <a:cubicBezTo>
                  <a:pt x="457200" y="354768"/>
                  <a:pt x="354768" y="457200"/>
                  <a:pt x="228600" y="457200"/>
                </a:cubicBezTo>
                <a:lnTo>
                  <a:pt x="228600" y="457200"/>
                </a:lnTo>
                <a:cubicBezTo>
                  <a:pt x="102432" y="457200"/>
                  <a:pt x="0" y="354768"/>
                  <a:pt x="0" y="228600"/>
                </a:cubicBezTo>
                <a:lnTo>
                  <a:pt x="0" y="228600"/>
                </a:lnTo>
                <a:cubicBezTo>
                  <a:pt x="0" y="102432"/>
                  <a:pt x="102432" y="0"/>
                  <a:pt x="228600" y="0"/>
                </a:cubicBezTo>
                <a:close/>
              </a:path>
            </a:pathLst>
          </a:custGeom>
          <a:solidFill>
            <a:srgbClr val="DBEAFE"/>
          </a:solidFill>
          <a:ln/>
        </p:spPr>
        <p:txBody>
          <a:bodyPr/>
          <a:lstStyle/>
          <a:p>
            <a:endParaRPr lang="nl-NL"/>
          </a:p>
        </p:txBody>
      </p:sp>
      <p:sp>
        <p:nvSpPr>
          <p:cNvPr id="8" name="Shape 6"/>
          <p:cNvSpPr/>
          <p:nvPr/>
        </p:nvSpPr>
        <p:spPr>
          <a:xfrm>
            <a:off x="654844" y="1352550"/>
            <a:ext cx="214313" cy="190500"/>
          </a:xfrm>
          <a:custGeom>
            <a:avLst/>
            <a:gdLst/>
            <a:ahLst/>
            <a:cxnLst/>
            <a:rect l="l" t="t" r="r" b="b"/>
            <a:pathLst>
              <a:path w="214313" h="190500">
                <a:moveTo>
                  <a:pt x="88999" y="-2977"/>
                </a:moveTo>
                <a:cubicBezTo>
                  <a:pt x="86730" y="-5283"/>
                  <a:pt x="83418" y="-6214"/>
                  <a:pt x="80293" y="-5358"/>
                </a:cubicBezTo>
                <a:cubicBezTo>
                  <a:pt x="77167" y="-4502"/>
                  <a:pt x="74749" y="-2084"/>
                  <a:pt x="73968" y="1042"/>
                </a:cubicBezTo>
                <a:lnTo>
                  <a:pt x="68275" y="23440"/>
                </a:lnTo>
                <a:cubicBezTo>
                  <a:pt x="67866" y="25078"/>
                  <a:pt x="66191" y="26045"/>
                  <a:pt x="64591" y="25561"/>
                </a:cubicBezTo>
                <a:lnTo>
                  <a:pt x="42342" y="19310"/>
                </a:lnTo>
                <a:cubicBezTo>
                  <a:pt x="39216" y="18417"/>
                  <a:pt x="35868" y="19310"/>
                  <a:pt x="33598" y="21580"/>
                </a:cubicBezTo>
                <a:cubicBezTo>
                  <a:pt x="31328" y="23850"/>
                  <a:pt x="30435" y="27198"/>
                  <a:pt x="31328" y="30324"/>
                </a:cubicBezTo>
                <a:lnTo>
                  <a:pt x="37616" y="52574"/>
                </a:lnTo>
                <a:cubicBezTo>
                  <a:pt x="38063" y="54173"/>
                  <a:pt x="37095" y="55848"/>
                  <a:pt x="35496" y="56257"/>
                </a:cubicBezTo>
                <a:lnTo>
                  <a:pt x="13060" y="61950"/>
                </a:lnTo>
                <a:cubicBezTo>
                  <a:pt x="9934" y="62731"/>
                  <a:pt x="7479" y="65187"/>
                  <a:pt x="6623" y="68312"/>
                </a:cubicBezTo>
                <a:cubicBezTo>
                  <a:pt x="5767" y="71438"/>
                  <a:pt x="6697" y="74749"/>
                  <a:pt x="9004" y="77019"/>
                </a:cubicBezTo>
                <a:lnTo>
                  <a:pt x="25561" y="93129"/>
                </a:lnTo>
                <a:cubicBezTo>
                  <a:pt x="26752" y="94283"/>
                  <a:pt x="26752" y="96217"/>
                  <a:pt x="25561" y="97408"/>
                </a:cubicBezTo>
                <a:lnTo>
                  <a:pt x="9041" y="113519"/>
                </a:lnTo>
                <a:cubicBezTo>
                  <a:pt x="6734" y="115788"/>
                  <a:pt x="5804" y="119100"/>
                  <a:pt x="6660" y="122225"/>
                </a:cubicBezTo>
                <a:cubicBezTo>
                  <a:pt x="7516" y="125350"/>
                  <a:pt x="9971" y="127769"/>
                  <a:pt x="13097" y="128588"/>
                </a:cubicBezTo>
                <a:lnTo>
                  <a:pt x="35496" y="134280"/>
                </a:lnTo>
                <a:cubicBezTo>
                  <a:pt x="37133" y="134689"/>
                  <a:pt x="38100" y="136364"/>
                  <a:pt x="37616" y="137964"/>
                </a:cubicBezTo>
                <a:lnTo>
                  <a:pt x="31328" y="160176"/>
                </a:lnTo>
                <a:cubicBezTo>
                  <a:pt x="30435" y="163302"/>
                  <a:pt x="31328" y="166650"/>
                  <a:pt x="33598" y="168920"/>
                </a:cubicBezTo>
                <a:cubicBezTo>
                  <a:pt x="35868" y="171190"/>
                  <a:pt x="39216" y="172083"/>
                  <a:pt x="42342" y="171190"/>
                </a:cubicBezTo>
                <a:lnTo>
                  <a:pt x="64591" y="164902"/>
                </a:lnTo>
                <a:cubicBezTo>
                  <a:pt x="66191" y="164455"/>
                  <a:pt x="67866" y="165422"/>
                  <a:pt x="68275" y="167022"/>
                </a:cubicBezTo>
                <a:lnTo>
                  <a:pt x="73968" y="189421"/>
                </a:lnTo>
                <a:cubicBezTo>
                  <a:pt x="74749" y="192546"/>
                  <a:pt x="77205" y="195002"/>
                  <a:pt x="80330" y="195858"/>
                </a:cubicBezTo>
                <a:cubicBezTo>
                  <a:pt x="83455" y="196714"/>
                  <a:pt x="86767" y="195783"/>
                  <a:pt x="89036" y="193477"/>
                </a:cubicBezTo>
                <a:lnTo>
                  <a:pt x="105147" y="176919"/>
                </a:lnTo>
                <a:cubicBezTo>
                  <a:pt x="106300" y="175729"/>
                  <a:pt x="108235" y="175729"/>
                  <a:pt x="109426" y="176919"/>
                </a:cubicBezTo>
                <a:lnTo>
                  <a:pt x="125499" y="193477"/>
                </a:lnTo>
                <a:cubicBezTo>
                  <a:pt x="127769" y="195783"/>
                  <a:pt x="131080" y="196714"/>
                  <a:pt x="134206" y="195858"/>
                </a:cubicBezTo>
                <a:cubicBezTo>
                  <a:pt x="137331" y="195002"/>
                  <a:pt x="139750" y="192546"/>
                  <a:pt x="140568" y="189421"/>
                </a:cubicBezTo>
                <a:lnTo>
                  <a:pt x="146261" y="167060"/>
                </a:lnTo>
                <a:cubicBezTo>
                  <a:pt x="146670" y="165422"/>
                  <a:pt x="148344" y="164455"/>
                  <a:pt x="149944" y="164939"/>
                </a:cubicBezTo>
                <a:lnTo>
                  <a:pt x="172194" y="171227"/>
                </a:lnTo>
                <a:cubicBezTo>
                  <a:pt x="175320" y="172120"/>
                  <a:pt x="178668" y="171227"/>
                  <a:pt x="180938" y="168957"/>
                </a:cubicBezTo>
                <a:cubicBezTo>
                  <a:pt x="183207" y="166687"/>
                  <a:pt x="184100" y="163339"/>
                  <a:pt x="183207" y="160213"/>
                </a:cubicBezTo>
                <a:lnTo>
                  <a:pt x="176919" y="137964"/>
                </a:lnTo>
                <a:cubicBezTo>
                  <a:pt x="176473" y="136364"/>
                  <a:pt x="177440" y="134689"/>
                  <a:pt x="179040" y="134280"/>
                </a:cubicBezTo>
                <a:lnTo>
                  <a:pt x="201439" y="128588"/>
                </a:lnTo>
                <a:cubicBezTo>
                  <a:pt x="204564" y="127806"/>
                  <a:pt x="207020" y="125350"/>
                  <a:pt x="207876" y="122225"/>
                </a:cubicBezTo>
                <a:cubicBezTo>
                  <a:pt x="208731" y="119100"/>
                  <a:pt x="207801" y="115751"/>
                  <a:pt x="205494" y="113519"/>
                </a:cubicBezTo>
                <a:lnTo>
                  <a:pt x="188937" y="97408"/>
                </a:lnTo>
                <a:cubicBezTo>
                  <a:pt x="187747" y="96255"/>
                  <a:pt x="187747" y="94320"/>
                  <a:pt x="188937" y="93129"/>
                </a:cubicBezTo>
                <a:lnTo>
                  <a:pt x="205494" y="77019"/>
                </a:lnTo>
                <a:cubicBezTo>
                  <a:pt x="207801" y="74749"/>
                  <a:pt x="208731" y="71437"/>
                  <a:pt x="207876" y="68312"/>
                </a:cubicBezTo>
                <a:cubicBezTo>
                  <a:pt x="207020" y="65187"/>
                  <a:pt x="204564" y="62768"/>
                  <a:pt x="201439" y="61950"/>
                </a:cubicBezTo>
                <a:lnTo>
                  <a:pt x="179040" y="56257"/>
                </a:lnTo>
                <a:cubicBezTo>
                  <a:pt x="177403" y="55848"/>
                  <a:pt x="176436" y="54173"/>
                  <a:pt x="176919" y="52574"/>
                </a:cubicBezTo>
                <a:lnTo>
                  <a:pt x="183207" y="30324"/>
                </a:lnTo>
                <a:cubicBezTo>
                  <a:pt x="184100" y="27198"/>
                  <a:pt x="183207" y="23850"/>
                  <a:pt x="180938" y="21580"/>
                </a:cubicBezTo>
                <a:cubicBezTo>
                  <a:pt x="178668" y="19310"/>
                  <a:pt x="175320" y="18417"/>
                  <a:pt x="172194" y="19310"/>
                </a:cubicBezTo>
                <a:lnTo>
                  <a:pt x="149944" y="25598"/>
                </a:lnTo>
                <a:cubicBezTo>
                  <a:pt x="148344" y="26045"/>
                  <a:pt x="146670" y="25078"/>
                  <a:pt x="146261" y="23478"/>
                </a:cubicBezTo>
                <a:lnTo>
                  <a:pt x="140568" y="1042"/>
                </a:lnTo>
                <a:cubicBezTo>
                  <a:pt x="139787" y="-2084"/>
                  <a:pt x="137331" y="-4539"/>
                  <a:pt x="134206" y="-5395"/>
                </a:cubicBezTo>
                <a:cubicBezTo>
                  <a:pt x="131080" y="-6251"/>
                  <a:pt x="127769" y="-5321"/>
                  <a:pt x="125499" y="-3014"/>
                </a:cubicBezTo>
                <a:lnTo>
                  <a:pt x="109389" y="13581"/>
                </a:lnTo>
                <a:cubicBezTo>
                  <a:pt x="108235" y="14771"/>
                  <a:pt x="106300" y="14771"/>
                  <a:pt x="105110" y="13581"/>
                </a:cubicBezTo>
                <a:lnTo>
                  <a:pt x="88999" y="-2977"/>
                </a:lnTo>
                <a:close/>
              </a:path>
            </a:pathLst>
          </a:custGeom>
          <a:solidFill>
            <a:srgbClr val="155DFC"/>
          </a:solidFill>
          <a:ln/>
        </p:spPr>
        <p:txBody>
          <a:bodyPr/>
          <a:lstStyle/>
          <a:p>
            <a:endParaRPr lang="nl-NL"/>
          </a:p>
        </p:txBody>
      </p:sp>
      <p:sp>
        <p:nvSpPr>
          <p:cNvPr id="9" name="Text 7"/>
          <p:cNvSpPr/>
          <p:nvPr/>
        </p:nvSpPr>
        <p:spPr>
          <a:xfrm>
            <a:off x="1104900" y="1314450"/>
            <a:ext cx="1009650" cy="266700"/>
          </a:xfrm>
          <a:prstGeom prst="rect">
            <a:avLst/>
          </a:prstGeom>
          <a:noFill/>
          <a:ln/>
        </p:spPr>
        <p:txBody>
          <a:bodyPr wrap="square" lIns="0" tIns="0" rIns="0" bIns="0" rtlCol="0" anchor="ctr"/>
          <a:lstStyle/>
          <a:p>
            <a:pPr>
              <a:lnSpc>
                <a:spcPct val="120000"/>
              </a:lnSpc>
            </a:pPr>
            <a:r>
              <a:rPr lang="en-US" sz="1500" b="1">
                <a:solidFill>
                  <a:srgbClr val="1D293D"/>
                </a:solidFill>
                <a:latin typeface="Noto Sans SC" pitchFamily="34" charset="0"/>
                <a:ea typeface="Noto Sans SC" pitchFamily="34" charset="-122"/>
                <a:cs typeface="Noto Sans SC" pitchFamily="34" charset="-120"/>
              </a:rPr>
              <a:t>ISO 27005</a:t>
            </a:r>
            <a:endParaRPr lang="en-US" sz="1600"/>
          </a:p>
        </p:txBody>
      </p:sp>
      <p:sp>
        <p:nvSpPr>
          <p:cNvPr id="10" name="Text 8"/>
          <p:cNvSpPr/>
          <p:nvPr/>
        </p:nvSpPr>
        <p:spPr>
          <a:xfrm>
            <a:off x="533400" y="1790700"/>
            <a:ext cx="3467100" cy="381000"/>
          </a:xfrm>
          <a:prstGeom prst="rect">
            <a:avLst/>
          </a:prstGeom>
          <a:noFill/>
          <a:ln/>
        </p:spPr>
        <p:txBody>
          <a:bodyPr wrap="square" lIns="0" tIns="0" rIns="0" bIns="0" rtlCol="0" anchor="ctr"/>
          <a:lstStyle/>
          <a:p>
            <a:pPr>
              <a:lnSpc>
                <a:spcPct val="120000"/>
              </a:lnSpc>
            </a:pPr>
            <a:r>
              <a:rPr lang="en-US" sz="1050">
                <a:solidFill>
                  <a:srgbClr val="45556C"/>
                </a:solidFill>
                <a:latin typeface="MiSans" pitchFamily="34" charset="0"/>
                <a:ea typeface="MiSans" pitchFamily="34" charset="-122"/>
                <a:cs typeface="MiSans" pitchFamily="34" charset="-120"/>
              </a:rPr>
              <a:t>Internationale standaard voor informatiebeveiliging risicomanagement</a:t>
            </a:r>
            <a:endParaRPr lang="en-US" sz="1600"/>
          </a:p>
        </p:txBody>
      </p:sp>
      <p:sp>
        <p:nvSpPr>
          <p:cNvPr id="11" name="Shape 9"/>
          <p:cNvSpPr/>
          <p:nvPr/>
        </p:nvSpPr>
        <p:spPr>
          <a:xfrm>
            <a:off x="533400" y="2247900"/>
            <a:ext cx="904875" cy="228600"/>
          </a:xfrm>
          <a:custGeom>
            <a:avLst/>
            <a:gdLst/>
            <a:ahLst/>
            <a:cxnLst/>
            <a:rect l="l" t="t" r="r" b="b"/>
            <a:pathLst>
              <a:path w="904875" h="228600">
                <a:moveTo>
                  <a:pt x="38101" y="0"/>
                </a:moveTo>
                <a:lnTo>
                  <a:pt x="866774" y="0"/>
                </a:lnTo>
                <a:cubicBezTo>
                  <a:pt x="887817" y="0"/>
                  <a:pt x="904875" y="17058"/>
                  <a:pt x="904875" y="38101"/>
                </a:cubicBezTo>
                <a:lnTo>
                  <a:pt x="904875" y="190499"/>
                </a:lnTo>
                <a:cubicBezTo>
                  <a:pt x="904875" y="211542"/>
                  <a:pt x="887817" y="228600"/>
                  <a:pt x="866774" y="228600"/>
                </a:cubicBezTo>
                <a:lnTo>
                  <a:pt x="38101" y="228600"/>
                </a:lnTo>
                <a:cubicBezTo>
                  <a:pt x="17072" y="228600"/>
                  <a:pt x="0" y="211528"/>
                  <a:pt x="0" y="190499"/>
                </a:cubicBezTo>
                <a:lnTo>
                  <a:pt x="0" y="38101"/>
                </a:lnTo>
                <a:cubicBezTo>
                  <a:pt x="0" y="17072"/>
                  <a:pt x="17072" y="0"/>
                  <a:pt x="38101" y="0"/>
                </a:cubicBezTo>
                <a:close/>
              </a:path>
            </a:pathLst>
          </a:custGeom>
          <a:solidFill>
            <a:srgbClr val="DBEAFE"/>
          </a:solidFill>
          <a:ln/>
        </p:spPr>
        <p:txBody>
          <a:bodyPr/>
          <a:lstStyle/>
          <a:p>
            <a:endParaRPr lang="nl-NL"/>
          </a:p>
        </p:txBody>
      </p:sp>
      <p:sp>
        <p:nvSpPr>
          <p:cNvPr id="12" name="Text 10"/>
          <p:cNvSpPr/>
          <p:nvPr/>
        </p:nvSpPr>
        <p:spPr>
          <a:xfrm>
            <a:off x="533400" y="2247900"/>
            <a:ext cx="962025" cy="228600"/>
          </a:xfrm>
          <a:prstGeom prst="rect">
            <a:avLst/>
          </a:prstGeom>
          <a:noFill/>
          <a:ln/>
        </p:spPr>
        <p:txBody>
          <a:bodyPr wrap="square" lIns="76200" tIns="38100" rIns="76200" bIns="38100" rtlCol="0" anchor="ctr"/>
          <a:lstStyle/>
          <a:p>
            <a:pPr>
              <a:lnSpc>
                <a:spcPct val="110000"/>
              </a:lnSpc>
            </a:pPr>
            <a:r>
              <a:rPr lang="en-US" sz="900" b="1">
                <a:solidFill>
                  <a:srgbClr val="1447E6"/>
                </a:solidFill>
                <a:latin typeface="MiSans" pitchFamily="34" charset="0"/>
                <a:ea typeface="MiSans" pitchFamily="34" charset="-122"/>
                <a:cs typeface="MiSans" pitchFamily="34" charset="-120"/>
              </a:rPr>
              <a:t>Internationaal</a:t>
            </a:r>
            <a:endParaRPr lang="en-US" sz="1600"/>
          </a:p>
        </p:txBody>
      </p:sp>
      <p:sp>
        <p:nvSpPr>
          <p:cNvPr id="13" name="Shape 11"/>
          <p:cNvSpPr/>
          <p:nvPr/>
        </p:nvSpPr>
        <p:spPr>
          <a:xfrm>
            <a:off x="1511498" y="2247900"/>
            <a:ext cx="581025" cy="228600"/>
          </a:xfrm>
          <a:custGeom>
            <a:avLst/>
            <a:gdLst/>
            <a:ahLst/>
            <a:cxnLst/>
            <a:rect l="l" t="t" r="r" b="b"/>
            <a:pathLst>
              <a:path w="581025" h="228600">
                <a:moveTo>
                  <a:pt x="38101" y="0"/>
                </a:moveTo>
                <a:lnTo>
                  <a:pt x="542924" y="0"/>
                </a:lnTo>
                <a:cubicBezTo>
                  <a:pt x="563967" y="0"/>
                  <a:pt x="581025" y="17058"/>
                  <a:pt x="581025" y="38101"/>
                </a:cubicBezTo>
                <a:lnTo>
                  <a:pt x="581025" y="190499"/>
                </a:lnTo>
                <a:cubicBezTo>
                  <a:pt x="581025" y="211542"/>
                  <a:pt x="563967" y="228600"/>
                  <a:pt x="542924" y="228600"/>
                </a:cubicBezTo>
                <a:lnTo>
                  <a:pt x="38101" y="228600"/>
                </a:lnTo>
                <a:cubicBezTo>
                  <a:pt x="17072" y="228600"/>
                  <a:pt x="0" y="211528"/>
                  <a:pt x="0" y="190499"/>
                </a:cubicBezTo>
                <a:lnTo>
                  <a:pt x="0" y="38101"/>
                </a:lnTo>
                <a:cubicBezTo>
                  <a:pt x="0" y="17072"/>
                  <a:pt x="17072" y="0"/>
                  <a:pt x="38101" y="0"/>
                </a:cubicBezTo>
                <a:close/>
              </a:path>
            </a:pathLst>
          </a:custGeom>
          <a:solidFill>
            <a:srgbClr val="DCFCE7"/>
          </a:solidFill>
          <a:ln/>
        </p:spPr>
        <p:txBody>
          <a:bodyPr/>
          <a:lstStyle/>
          <a:p>
            <a:endParaRPr lang="nl-NL"/>
          </a:p>
        </p:txBody>
      </p:sp>
      <p:sp>
        <p:nvSpPr>
          <p:cNvPr id="14" name="Text 12"/>
          <p:cNvSpPr/>
          <p:nvPr/>
        </p:nvSpPr>
        <p:spPr>
          <a:xfrm>
            <a:off x="1511498" y="2247900"/>
            <a:ext cx="638175" cy="228600"/>
          </a:xfrm>
          <a:prstGeom prst="rect">
            <a:avLst/>
          </a:prstGeom>
          <a:noFill/>
          <a:ln/>
        </p:spPr>
        <p:txBody>
          <a:bodyPr wrap="square" lIns="76200" tIns="38100" rIns="76200" bIns="38100" rtlCol="0" anchor="ctr"/>
          <a:lstStyle/>
          <a:p>
            <a:pPr>
              <a:lnSpc>
                <a:spcPct val="110000"/>
              </a:lnSpc>
            </a:pPr>
            <a:r>
              <a:rPr lang="en-US" sz="900" b="1">
                <a:solidFill>
                  <a:srgbClr val="008236"/>
                </a:solidFill>
                <a:latin typeface="MiSans" pitchFamily="34" charset="0"/>
                <a:ea typeface="MiSans" pitchFamily="34" charset="-122"/>
                <a:cs typeface="MiSans" pitchFamily="34" charset="-120"/>
              </a:rPr>
              <a:t>Flexibel</a:t>
            </a:r>
            <a:endParaRPr lang="en-US" sz="1600"/>
          </a:p>
        </p:txBody>
      </p:sp>
      <p:sp>
        <p:nvSpPr>
          <p:cNvPr id="15" name="Shape 13"/>
          <p:cNvSpPr/>
          <p:nvPr/>
        </p:nvSpPr>
        <p:spPr>
          <a:xfrm>
            <a:off x="4241800" y="1047750"/>
            <a:ext cx="3705225" cy="1581150"/>
          </a:xfrm>
          <a:custGeom>
            <a:avLst/>
            <a:gdLst/>
            <a:ahLst/>
            <a:cxnLst/>
            <a:rect l="l" t="t" r="r" b="b"/>
            <a:pathLst>
              <a:path w="3705225" h="1581150">
                <a:moveTo>
                  <a:pt x="38100" y="0"/>
                </a:moveTo>
                <a:lnTo>
                  <a:pt x="3667125" y="0"/>
                </a:lnTo>
                <a:cubicBezTo>
                  <a:pt x="3688167" y="0"/>
                  <a:pt x="3705225" y="17058"/>
                  <a:pt x="3705225" y="38100"/>
                </a:cubicBezTo>
                <a:lnTo>
                  <a:pt x="3705225" y="1466849"/>
                </a:lnTo>
                <a:cubicBezTo>
                  <a:pt x="3705225" y="1529976"/>
                  <a:pt x="3654051" y="1581150"/>
                  <a:pt x="3590924" y="1581150"/>
                </a:cubicBezTo>
                <a:lnTo>
                  <a:pt x="114301" y="1581150"/>
                </a:lnTo>
                <a:cubicBezTo>
                  <a:pt x="51174" y="1581150"/>
                  <a:pt x="0" y="1529976"/>
                  <a:pt x="0" y="1466849"/>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txBody>
          <a:bodyPr/>
          <a:lstStyle/>
          <a:p>
            <a:endParaRPr lang="nl-NL"/>
          </a:p>
        </p:txBody>
      </p:sp>
      <p:sp>
        <p:nvSpPr>
          <p:cNvPr id="16" name="Shape 14"/>
          <p:cNvSpPr/>
          <p:nvPr/>
        </p:nvSpPr>
        <p:spPr>
          <a:xfrm>
            <a:off x="4241800" y="1047750"/>
            <a:ext cx="3705225" cy="38100"/>
          </a:xfrm>
          <a:custGeom>
            <a:avLst/>
            <a:gdLst/>
            <a:ahLst/>
            <a:cxnLst/>
            <a:rect l="l" t="t" r="r" b="b"/>
            <a:pathLst>
              <a:path w="3705225" h="38100">
                <a:moveTo>
                  <a:pt x="38100" y="0"/>
                </a:moveTo>
                <a:lnTo>
                  <a:pt x="3667125" y="0"/>
                </a:lnTo>
                <a:cubicBezTo>
                  <a:pt x="3688153" y="0"/>
                  <a:pt x="3705225" y="17072"/>
                  <a:pt x="3705225" y="38100"/>
                </a:cubicBezTo>
                <a:lnTo>
                  <a:pt x="3705225" y="38100"/>
                </a:lnTo>
                <a:lnTo>
                  <a:pt x="0" y="38100"/>
                </a:lnTo>
                <a:lnTo>
                  <a:pt x="0" y="38100"/>
                </a:lnTo>
                <a:cubicBezTo>
                  <a:pt x="0" y="17072"/>
                  <a:pt x="17072" y="0"/>
                  <a:pt x="38100" y="0"/>
                </a:cubicBezTo>
                <a:close/>
              </a:path>
            </a:pathLst>
          </a:custGeom>
          <a:solidFill>
            <a:srgbClr val="0092B8"/>
          </a:solidFill>
          <a:ln/>
        </p:spPr>
        <p:txBody>
          <a:bodyPr/>
          <a:lstStyle/>
          <a:p>
            <a:endParaRPr lang="nl-NL"/>
          </a:p>
        </p:txBody>
      </p:sp>
      <p:sp>
        <p:nvSpPr>
          <p:cNvPr id="17" name="Shape 15"/>
          <p:cNvSpPr/>
          <p:nvPr/>
        </p:nvSpPr>
        <p:spPr>
          <a:xfrm>
            <a:off x="4394200" y="1219200"/>
            <a:ext cx="457200" cy="457200"/>
          </a:xfrm>
          <a:custGeom>
            <a:avLst/>
            <a:gdLst/>
            <a:ahLst/>
            <a:cxnLst/>
            <a:rect l="l" t="t" r="r" b="b"/>
            <a:pathLst>
              <a:path w="457200" h="457200">
                <a:moveTo>
                  <a:pt x="228600" y="0"/>
                </a:moveTo>
                <a:lnTo>
                  <a:pt x="228600" y="0"/>
                </a:lnTo>
                <a:cubicBezTo>
                  <a:pt x="354768" y="0"/>
                  <a:pt x="457200" y="102432"/>
                  <a:pt x="457200" y="228600"/>
                </a:cubicBezTo>
                <a:lnTo>
                  <a:pt x="457200" y="228600"/>
                </a:lnTo>
                <a:cubicBezTo>
                  <a:pt x="457200" y="354768"/>
                  <a:pt x="354768" y="457200"/>
                  <a:pt x="228600" y="457200"/>
                </a:cubicBezTo>
                <a:lnTo>
                  <a:pt x="228600" y="457200"/>
                </a:lnTo>
                <a:cubicBezTo>
                  <a:pt x="102432" y="457200"/>
                  <a:pt x="0" y="354768"/>
                  <a:pt x="0" y="228600"/>
                </a:cubicBezTo>
                <a:lnTo>
                  <a:pt x="0" y="228600"/>
                </a:lnTo>
                <a:cubicBezTo>
                  <a:pt x="0" y="102432"/>
                  <a:pt x="102432" y="0"/>
                  <a:pt x="228600" y="0"/>
                </a:cubicBezTo>
                <a:close/>
              </a:path>
            </a:pathLst>
          </a:custGeom>
          <a:solidFill>
            <a:srgbClr val="CEFAFE"/>
          </a:solidFill>
          <a:ln/>
        </p:spPr>
        <p:txBody>
          <a:bodyPr/>
          <a:lstStyle/>
          <a:p>
            <a:endParaRPr lang="nl-NL"/>
          </a:p>
        </p:txBody>
      </p:sp>
      <p:sp>
        <p:nvSpPr>
          <p:cNvPr id="18" name="Shape 16"/>
          <p:cNvSpPr/>
          <p:nvPr/>
        </p:nvSpPr>
        <p:spPr>
          <a:xfrm>
            <a:off x="4527550" y="1352550"/>
            <a:ext cx="190500" cy="190500"/>
          </a:xfrm>
          <a:custGeom>
            <a:avLst/>
            <a:gdLst/>
            <a:ahLst/>
            <a:cxnLst/>
            <a:rect l="l" t="t" r="r" b="b"/>
            <a:pathLst>
              <a:path w="190500" h="190500">
                <a:moveTo>
                  <a:pt x="101166" y="7516"/>
                </a:moveTo>
                <a:cubicBezTo>
                  <a:pt x="97520" y="5432"/>
                  <a:pt x="93018" y="5432"/>
                  <a:pt x="89334" y="7516"/>
                </a:cubicBezTo>
                <a:lnTo>
                  <a:pt x="5990" y="55141"/>
                </a:lnTo>
                <a:cubicBezTo>
                  <a:pt x="1302" y="57820"/>
                  <a:pt x="-1005" y="63326"/>
                  <a:pt x="372" y="68535"/>
                </a:cubicBezTo>
                <a:cubicBezTo>
                  <a:pt x="1749" y="73744"/>
                  <a:pt x="6511" y="77391"/>
                  <a:pt x="11906" y="77391"/>
                </a:cubicBezTo>
                <a:lnTo>
                  <a:pt x="23812" y="77391"/>
                </a:lnTo>
                <a:lnTo>
                  <a:pt x="23812" y="154781"/>
                </a:lnTo>
                <a:lnTo>
                  <a:pt x="23812" y="154781"/>
                </a:lnTo>
                <a:lnTo>
                  <a:pt x="4762" y="169069"/>
                </a:lnTo>
                <a:cubicBezTo>
                  <a:pt x="1749" y="171301"/>
                  <a:pt x="0" y="174836"/>
                  <a:pt x="0" y="178594"/>
                </a:cubicBezTo>
                <a:cubicBezTo>
                  <a:pt x="0" y="185179"/>
                  <a:pt x="5321" y="190500"/>
                  <a:pt x="11906" y="190500"/>
                </a:cubicBezTo>
                <a:lnTo>
                  <a:pt x="178594" y="190500"/>
                </a:lnTo>
                <a:cubicBezTo>
                  <a:pt x="185179" y="190500"/>
                  <a:pt x="190500" y="185179"/>
                  <a:pt x="190500" y="178594"/>
                </a:cubicBezTo>
                <a:cubicBezTo>
                  <a:pt x="190500" y="174836"/>
                  <a:pt x="188751" y="171301"/>
                  <a:pt x="185738" y="169069"/>
                </a:cubicBezTo>
                <a:lnTo>
                  <a:pt x="166688" y="154781"/>
                </a:lnTo>
                <a:lnTo>
                  <a:pt x="166688" y="77391"/>
                </a:lnTo>
                <a:lnTo>
                  <a:pt x="178594" y="77391"/>
                </a:lnTo>
                <a:cubicBezTo>
                  <a:pt x="183989" y="77391"/>
                  <a:pt x="188714" y="73744"/>
                  <a:pt x="190091" y="68535"/>
                </a:cubicBezTo>
                <a:cubicBezTo>
                  <a:pt x="191467" y="63326"/>
                  <a:pt x="189161" y="57820"/>
                  <a:pt x="184472" y="55141"/>
                </a:cubicBezTo>
                <a:lnTo>
                  <a:pt x="101129" y="7516"/>
                </a:lnTo>
                <a:close/>
                <a:moveTo>
                  <a:pt x="148828" y="77391"/>
                </a:moveTo>
                <a:lnTo>
                  <a:pt x="148828" y="154781"/>
                </a:lnTo>
                <a:lnTo>
                  <a:pt x="125016" y="154781"/>
                </a:lnTo>
                <a:lnTo>
                  <a:pt x="125016" y="77391"/>
                </a:lnTo>
                <a:lnTo>
                  <a:pt x="148828" y="77391"/>
                </a:lnTo>
                <a:close/>
                <a:moveTo>
                  <a:pt x="107156" y="77391"/>
                </a:moveTo>
                <a:lnTo>
                  <a:pt x="107156" y="154781"/>
                </a:lnTo>
                <a:lnTo>
                  <a:pt x="83344" y="154781"/>
                </a:lnTo>
                <a:lnTo>
                  <a:pt x="83344" y="77391"/>
                </a:lnTo>
                <a:lnTo>
                  <a:pt x="107156" y="77391"/>
                </a:lnTo>
                <a:close/>
                <a:moveTo>
                  <a:pt x="65484" y="77391"/>
                </a:moveTo>
                <a:lnTo>
                  <a:pt x="65484" y="154781"/>
                </a:lnTo>
                <a:lnTo>
                  <a:pt x="41672" y="154781"/>
                </a:lnTo>
                <a:lnTo>
                  <a:pt x="41672" y="77391"/>
                </a:lnTo>
                <a:lnTo>
                  <a:pt x="65484" y="77391"/>
                </a:lnTo>
                <a:close/>
                <a:moveTo>
                  <a:pt x="95250" y="35719"/>
                </a:moveTo>
                <a:cubicBezTo>
                  <a:pt x="101821" y="35719"/>
                  <a:pt x="107156" y="41054"/>
                  <a:pt x="107156" y="47625"/>
                </a:cubicBezTo>
                <a:cubicBezTo>
                  <a:pt x="107156" y="54196"/>
                  <a:pt x="101821" y="59531"/>
                  <a:pt x="95250" y="59531"/>
                </a:cubicBezTo>
                <a:cubicBezTo>
                  <a:pt x="88679" y="59531"/>
                  <a:pt x="83344" y="54196"/>
                  <a:pt x="83344" y="47625"/>
                </a:cubicBezTo>
                <a:cubicBezTo>
                  <a:pt x="83344" y="41054"/>
                  <a:pt x="88679" y="35719"/>
                  <a:pt x="95250" y="35719"/>
                </a:cubicBezTo>
                <a:close/>
              </a:path>
            </a:pathLst>
          </a:custGeom>
          <a:solidFill>
            <a:srgbClr val="0092B8"/>
          </a:solidFill>
          <a:ln/>
        </p:spPr>
        <p:txBody>
          <a:bodyPr/>
          <a:lstStyle/>
          <a:p>
            <a:endParaRPr lang="nl-NL"/>
          </a:p>
        </p:txBody>
      </p:sp>
      <p:sp>
        <p:nvSpPr>
          <p:cNvPr id="19" name="Text 17"/>
          <p:cNvSpPr/>
          <p:nvPr/>
        </p:nvSpPr>
        <p:spPr>
          <a:xfrm>
            <a:off x="4965700" y="1314450"/>
            <a:ext cx="1485900" cy="266700"/>
          </a:xfrm>
          <a:prstGeom prst="rect">
            <a:avLst/>
          </a:prstGeom>
          <a:noFill/>
          <a:ln/>
        </p:spPr>
        <p:txBody>
          <a:bodyPr wrap="square" lIns="0" tIns="0" rIns="0" bIns="0" rtlCol="0" anchor="ctr"/>
          <a:lstStyle/>
          <a:p>
            <a:pPr>
              <a:lnSpc>
                <a:spcPct val="120000"/>
              </a:lnSpc>
            </a:pPr>
            <a:r>
              <a:rPr lang="en-US" sz="1500" b="1">
                <a:solidFill>
                  <a:srgbClr val="1D293D"/>
                </a:solidFill>
                <a:latin typeface="Noto Sans SC" pitchFamily="34" charset="0"/>
                <a:ea typeface="Noto Sans SC" pitchFamily="34" charset="-122"/>
                <a:cs typeface="Noto Sans SC" pitchFamily="34" charset="-120"/>
              </a:rPr>
              <a:t>NIST SP 800-30</a:t>
            </a:r>
            <a:endParaRPr lang="en-US" sz="1600"/>
          </a:p>
        </p:txBody>
      </p:sp>
      <p:sp>
        <p:nvSpPr>
          <p:cNvPr id="20" name="Text 18"/>
          <p:cNvSpPr/>
          <p:nvPr/>
        </p:nvSpPr>
        <p:spPr>
          <a:xfrm>
            <a:off x="4394200" y="1790700"/>
            <a:ext cx="3467100" cy="381000"/>
          </a:xfrm>
          <a:prstGeom prst="rect">
            <a:avLst/>
          </a:prstGeom>
          <a:noFill/>
          <a:ln/>
        </p:spPr>
        <p:txBody>
          <a:bodyPr wrap="square" lIns="0" tIns="0" rIns="0" bIns="0" rtlCol="0" anchor="ctr"/>
          <a:lstStyle/>
          <a:p>
            <a:pPr>
              <a:lnSpc>
                <a:spcPct val="120000"/>
              </a:lnSpc>
            </a:pPr>
            <a:r>
              <a:rPr lang="en-US" sz="1050">
                <a:solidFill>
                  <a:srgbClr val="45556C"/>
                </a:solidFill>
                <a:latin typeface="MiSans" pitchFamily="34" charset="0"/>
                <a:ea typeface="MiSans" pitchFamily="34" charset="-122"/>
                <a:cs typeface="MiSans" pitchFamily="34" charset="-120"/>
              </a:rPr>
              <a:t>Guide for Conducting Risk Assessments van het Amerikaanse NIST</a:t>
            </a:r>
            <a:endParaRPr lang="en-US" sz="1600"/>
          </a:p>
        </p:txBody>
      </p:sp>
      <p:sp>
        <p:nvSpPr>
          <p:cNvPr id="21" name="Shape 19"/>
          <p:cNvSpPr/>
          <p:nvPr/>
        </p:nvSpPr>
        <p:spPr>
          <a:xfrm>
            <a:off x="4394200" y="2247900"/>
            <a:ext cx="1047750" cy="228600"/>
          </a:xfrm>
          <a:custGeom>
            <a:avLst/>
            <a:gdLst/>
            <a:ahLst/>
            <a:cxnLst/>
            <a:rect l="l" t="t" r="r" b="b"/>
            <a:pathLst>
              <a:path w="1047750" h="228600">
                <a:moveTo>
                  <a:pt x="38101" y="0"/>
                </a:moveTo>
                <a:lnTo>
                  <a:pt x="1009649" y="0"/>
                </a:lnTo>
                <a:cubicBezTo>
                  <a:pt x="1030692" y="0"/>
                  <a:pt x="1047750" y="17058"/>
                  <a:pt x="1047750" y="38101"/>
                </a:cubicBezTo>
                <a:lnTo>
                  <a:pt x="1047750" y="190499"/>
                </a:lnTo>
                <a:cubicBezTo>
                  <a:pt x="1047750" y="211542"/>
                  <a:pt x="1030692" y="228600"/>
                  <a:pt x="1009649" y="228600"/>
                </a:cubicBezTo>
                <a:lnTo>
                  <a:pt x="38101" y="228600"/>
                </a:lnTo>
                <a:cubicBezTo>
                  <a:pt x="17072" y="228600"/>
                  <a:pt x="0" y="211528"/>
                  <a:pt x="0" y="190499"/>
                </a:cubicBezTo>
                <a:lnTo>
                  <a:pt x="0" y="38101"/>
                </a:lnTo>
                <a:cubicBezTo>
                  <a:pt x="0" y="17072"/>
                  <a:pt x="17072" y="0"/>
                  <a:pt x="38101" y="0"/>
                </a:cubicBezTo>
                <a:close/>
              </a:path>
            </a:pathLst>
          </a:custGeom>
          <a:solidFill>
            <a:srgbClr val="CEFAFE"/>
          </a:solidFill>
          <a:ln/>
        </p:spPr>
        <p:txBody>
          <a:bodyPr/>
          <a:lstStyle/>
          <a:p>
            <a:endParaRPr lang="nl-NL"/>
          </a:p>
        </p:txBody>
      </p:sp>
      <p:sp>
        <p:nvSpPr>
          <p:cNvPr id="22" name="Text 20"/>
          <p:cNvSpPr/>
          <p:nvPr/>
        </p:nvSpPr>
        <p:spPr>
          <a:xfrm>
            <a:off x="4394200" y="2247900"/>
            <a:ext cx="1104900" cy="228600"/>
          </a:xfrm>
          <a:prstGeom prst="rect">
            <a:avLst/>
          </a:prstGeom>
          <a:noFill/>
          <a:ln/>
        </p:spPr>
        <p:txBody>
          <a:bodyPr wrap="square" lIns="76200" tIns="38100" rIns="76200" bIns="38100" rtlCol="0" anchor="ctr"/>
          <a:lstStyle/>
          <a:p>
            <a:pPr>
              <a:lnSpc>
                <a:spcPct val="110000"/>
              </a:lnSpc>
            </a:pPr>
            <a:r>
              <a:rPr lang="en-US" sz="900" b="1">
                <a:solidFill>
                  <a:srgbClr val="007595"/>
                </a:solidFill>
                <a:latin typeface="MiSans" pitchFamily="34" charset="0"/>
                <a:ea typeface="MiSans" pitchFamily="34" charset="-122"/>
                <a:cs typeface="MiSans" pitchFamily="34" charset="-120"/>
              </a:rPr>
              <a:t>VS Georiënteerd</a:t>
            </a:r>
            <a:endParaRPr lang="en-US" sz="1600"/>
          </a:p>
        </p:txBody>
      </p:sp>
      <p:sp>
        <p:nvSpPr>
          <p:cNvPr id="23" name="Shape 21"/>
          <p:cNvSpPr/>
          <p:nvPr/>
        </p:nvSpPr>
        <p:spPr>
          <a:xfrm>
            <a:off x="5518547" y="2247900"/>
            <a:ext cx="876300" cy="228600"/>
          </a:xfrm>
          <a:custGeom>
            <a:avLst/>
            <a:gdLst/>
            <a:ahLst/>
            <a:cxnLst/>
            <a:rect l="l" t="t" r="r" b="b"/>
            <a:pathLst>
              <a:path w="876300" h="228600">
                <a:moveTo>
                  <a:pt x="38101" y="0"/>
                </a:moveTo>
                <a:lnTo>
                  <a:pt x="838199" y="0"/>
                </a:lnTo>
                <a:cubicBezTo>
                  <a:pt x="859242" y="0"/>
                  <a:pt x="876300" y="17058"/>
                  <a:pt x="876300" y="38101"/>
                </a:cubicBezTo>
                <a:lnTo>
                  <a:pt x="876300" y="190499"/>
                </a:lnTo>
                <a:cubicBezTo>
                  <a:pt x="876300" y="211542"/>
                  <a:pt x="859242" y="228600"/>
                  <a:pt x="838199" y="228600"/>
                </a:cubicBezTo>
                <a:lnTo>
                  <a:pt x="38101" y="228600"/>
                </a:lnTo>
                <a:cubicBezTo>
                  <a:pt x="17072" y="228600"/>
                  <a:pt x="0" y="211528"/>
                  <a:pt x="0" y="190499"/>
                </a:cubicBezTo>
                <a:lnTo>
                  <a:pt x="0" y="38101"/>
                </a:lnTo>
                <a:cubicBezTo>
                  <a:pt x="0" y="17072"/>
                  <a:pt x="17072" y="0"/>
                  <a:pt x="38101" y="0"/>
                </a:cubicBezTo>
                <a:close/>
              </a:path>
            </a:pathLst>
          </a:custGeom>
          <a:solidFill>
            <a:srgbClr val="DCFCE7"/>
          </a:solidFill>
          <a:ln/>
        </p:spPr>
        <p:txBody>
          <a:bodyPr/>
          <a:lstStyle/>
          <a:p>
            <a:endParaRPr lang="nl-NL"/>
          </a:p>
        </p:txBody>
      </p:sp>
      <p:sp>
        <p:nvSpPr>
          <p:cNvPr id="24" name="Text 22"/>
          <p:cNvSpPr/>
          <p:nvPr/>
        </p:nvSpPr>
        <p:spPr>
          <a:xfrm>
            <a:off x="5518547" y="2247900"/>
            <a:ext cx="933450" cy="228600"/>
          </a:xfrm>
          <a:prstGeom prst="rect">
            <a:avLst/>
          </a:prstGeom>
          <a:noFill/>
          <a:ln/>
        </p:spPr>
        <p:txBody>
          <a:bodyPr wrap="square" lIns="76200" tIns="38100" rIns="76200" bIns="38100" rtlCol="0" anchor="ctr"/>
          <a:lstStyle/>
          <a:p>
            <a:pPr>
              <a:lnSpc>
                <a:spcPct val="110000"/>
              </a:lnSpc>
            </a:pPr>
            <a:r>
              <a:rPr lang="en-US" sz="900" b="1">
                <a:solidFill>
                  <a:srgbClr val="008236"/>
                </a:solidFill>
                <a:latin typeface="MiSans" pitchFamily="34" charset="0"/>
                <a:ea typeface="MiSans" pitchFamily="34" charset="-122"/>
                <a:cs typeface="MiSans" pitchFamily="34" charset="-120"/>
              </a:rPr>
              <a:t>Gedetailleerd</a:t>
            </a:r>
            <a:endParaRPr lang="en-US" sz="1600"/>
          </a:p>
        </p:txBody>
      </p:sp>
      <p:sp>
        <p:nvSpPr>
          <p:cNvPr id="25" name="Shape 23"/>
          <p:cNvSpPr/>
          <p:nvPr/>
        </p:nvSpPr>
        <p:spPr>
          <a:xfrm>
            <a:off x="8102600" y="1047750"/>
            <a:ext cx="3705225" cy="1581150"/>
          </a:xfrm>
          <a:custGeom>
            <a:avLst/>
            <a:gdLst/>
            <a:ahLst/>
            <a:cxnLst/>
            <a:rect l="l" t="t" r="r" b="b"/>
            <a:pathLst>
              <a:path w="3705225" h="1581150">
                <a:moveTo>
                  <a:pt x="38100" y="0"/>
                </a:moveTo>
                <a:lnTo>
                  <a:pt x="3667125" y="0"/>
                </a:lnTo>
                <a:cubicBezTo>
                  <a:pt x="3688167" y="0"/>
                  <a:pt x="3705225" y="17058"/>
                  <a:pt x="3705225" y="38100"/>
                </a:cubicBezTo>
                <a:lnTo>
                  <a:pt x="3705225" y="1466849"/>
                </a:lnTo>
                <a:cubicBezTo>
                  <a:pt x="3705225" y="1529976"/>
                  <a:pt x="3654051" y="1581150"/>
                  <a:pt x="3590924" y="1581150"/>
                </a:cubicBezTo>
                <a:lnTo>
                  <a:pt x="114301" y="1581150"/>
                </a:lnTo>
                <a:cubicBezTo>
                  <a:pt x="51174" y="1581150"/>
                  <a:pt x="0" y="1529976"/>
                  <a:pt x="0" y="1466849"/>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txBody>
          <a:bodyPr/>
          <a:lstStyle/>
          <a:p>
            <a:endParaRPr lang="nl-NL"/>
          </a:p>
        </p:txBody>
      </p:sp>
      <p:sp>
        <p:nvSpPr>
          <p:cNvPr id="26" name="Shape 24"/>
          <p:cNvSpPr/>
          <p:nvPr/>
        </p:nvSpPr>
        <p:spPr>
          <a:xfrm>
            <a:off x="8102600" y="1047750"/>
            <a:ext cx="3705225" cy="38100"/>
          </a:xfrm>
          <a:custGeom>
            <a:avLst/>
            <a:gdLst/>
            <a:ahLst/>
            <a:cxnLst/>
            <a:rect l="l" t="t" r="r" b="b"/>
            <a:pathLst>
              <a:path w="3705225" h="38100">
                <a:moveTo>
                  <a:pt x="38100" y="0"/>
                </a:moveTo>
                <a:lnTo>
                  <a:pt x="3667125" y="0"/>
                </a:lnTo>
                <a:cubicBezTo>
                  <a:pt x="3688153" y="0"/>
                  <a:pt x="3705225" y="17072"/>
                  <a:pt x="3705225" y="38100"/>
                </a:cubicBezTo>
                <a:lnTo>
                  <a:pt x="3705225" y="38100"/>
                </a:lnTo>
                <a:lnTo>
                  <a:pt x="0" y="38100"/>
                </a:lnTo>
                <a:lnTo>
                  <a:pt x="0" y="38100"/>
                </a:lnTo>
                <a:cubicBezTo>
                  <a:pt x="0" y="17072"/>
                  <a:pt x="17072" y="0"/>
                  <a:pt x="38100" y="0"/>
                </a:cubicBezTo>
                <a:close/>
              </a:path>
            </a:pathLst>
          </a:custGeom>
          <a:solidFill>
            <a:srgbClr val="4F39F6"/>
          </a:solidFill>
          <a:ln/>
        </p:spPr>
        <p:txBody>
          <a:bodyPr/>
          <a:lstStyle/>
          <a:p>
            <a:endParaRPr lang="nl-NL"/>
          </a:p>
        </p:txBody>
      </p:sp>
      <p:sp>
        <p:nvSpPr>
          <p:cNvPr id="27" name="Shape 25"/>
          <p:cNvSpPr/>
          <p:nvPr/>
        </p:nvSpPr>
        <p:spPr>
          <a:xfrm>
            <a:off x="8255000" y="1219200"/>
            <a:ext cx="457200" cy="457200"/>
          </a:xfrm>
          <a:custGeom>
            <a:avLst/>
            <a:gdLst/>
            <a:ahLst/>
            <a:cxnLst/>
            <a:rect l="l" t="t" r="r" b="b"/>
            <a:pathLst>
              <a:path w="457200" h="457200">
                <a:moveTo>
                  <a:pt x="228600" y="0"/>
                </a:moveTo>
                <a:lnTo>
                  <a:pt x="228600" y="0"/>
                </a:lnTo>
                <a:cubicBezTo>
                  <a:pt x="354768" y="0"/>
                  <a:pt x="457200" y="102432"/>
                  <a:pt x="457200" y="228600"/>
                </a:cubicBezTo>
                <a:lnTo>
                  <a:pt x="457200" y="228600"/>
                </a:lnTo>
                <a:cubicBezTo>
                  <a:pt x="457200" y="354768"/>
                  <a:pt x="354768" y="457200"/>
                  <a:pt x="228600" y="457200"/>
                </a:cubicBezTo>
                <a:lnTo>
                  <a:pt x="228600" y="457200"/>
                </a:lnTo>
                <a:cubicBezTo>
                  <a:pt x="102432" y="457200"/>
                  <a:pt x="0" y="354768"/>
                  <a:pt x="0" y="228600"/>
                </a:cubicBezTo>
                <a:lnTo>
                  <a:pt x="0" y="228600"/>
                </a:lnTo>
                <a:cubicBezTo>
                  <a:pt x="0" y="102432"/>
                  <a:pt x="102432" y="0"/>
                  <a:pt x="228600" y="0"/>
                </a:cubicBezTo>
                <a:close/>
              </a:path>
            </a:pathLst>
          </a:custGeom>
          <a:solidFill>
            <a:srgbClr val="E0E7FF"/>
          </a:solidFill>
          <a:ln/>
        </p:spPr>
        <p:txBody>
          <a:bodyPr/>
          <a:lstStyle/>
          <a:p>
            <a:endParaRPr lang="nl-NL"/>
          </a:p>
        </p:txBody>
      </p:sp>
      <p:sp>
        <p:nvSpPr>
          <p:cNvPr id="28" name="Shape 26"/>
          <p:cNvSpPr/>
          <p:nvPr/>
        </p:nvSpPr>
        <p:spPr>
          <a:xfrm>
            <a:off x="8400256" y="1352550"/>
            <a:ext cx="166688" cy="190500"/>
          </a:xfrm>
          <a:custGeom>
            <a:avLst/>
            <a:gdLst/>
            <a:ahLst/>
            <a:cxnLst/>
            <a:rect l="l" t="t" r="r" b="b"/>
            <a:pathLst>
              <a:path w="166688" h="190500">
                <a:moveTo>
                  <a:pt x="23812" y="11906"/>
                </a:moveTo>
                <a:cubicBezTo>
                  <a:pt x="23812" y="5321"/>
                  <a:pt x="18492" y="0"/>
                  <a:pt x="11906" y="0"/>
                </a:cubicBezTo>
                <a:cubicBezTo>
                  <a:pt x="5321" y="0"/>
                  <a:pt x="0" y="5321"/>
                  <a:pt x="0" y="11906"/>
                </a:cubicBezTo>
                <a:lnTo>
                  <a:pt x="0" y="178594"/>
                </a:lnTo>
                <a:cubicBezTo>
                  <a:pt x="0" y="185179"/>
                  <a:pt x="5321" y="190500"/>
                  <a:pt x="11906" y="190500"/>
                </a:cubicBezTo>
                <a:cubicBezTo>
                  <a:pt x="18492" y="190500"/>
                  <a:pt x="23812" y="185179"/>
                  <a:pt x="23812" y="178594"/>
                </a:cubicBezTo>
                <a:lnTo>
                  <a:pt x="23812" y="133350"/>
                </a:lnTo>
                <a:lnTo>
                  <a:pt x="47141" y="126355"/>
                </a:lnTo>
                <a:cubicBezTo>
                  <a:pt x="62731" y="121667"/>
                  <a:pt x="79549" y="123118"/>
                  <a:pt x="94097" y="130411"/>
                </a:cubicBezTo>
                <a:cubicBezTo>
                  <a:pt x="109984" y="138373"/>
                  <a:pt x="128513" y="139340"/>
                  <a:pt x="145145" y="133090"/>
                </a:cubicBezTo>
                <a:lnTo>
                  <a:pt x="158948" y="127918"/>
                </a:lnTo>
                <a:cubicBezTo>
                  <a:pt x="163599" y="126169"/>
                  <a:pt x="166688" y="121741"/>
                  <a:pt x="166688" y="116756"/>
                </a:cubicBezTo>
                <a:lnTo>
                  <a:pt x="166688" y="24594"/>
                </a:lnTo>
                <a:cubicBezTo>
                  <a:pt x="166688" y="16036"/>
                  <a:pt x="157683" y="10455"/>
                  <a:pt x="150019" y="14287"/>
                </a:cubicBezTo>
                <a:lnTo>
                  <a:pt x="145628" y="16483"/>
                </a:lnTo>
                <a:cubicBezTo>
                  <a:pt x="128922" y="24854"/>
                  <a:pt x="109240" y="24854"/>
                  <a:pt x="92497" y="16483"/>
                </a:cubicBezTo>
                <a:cubicBezTo>
                  <a:pt x="78953" y="9711"/>
                  <a:pt x="63364" y="8372"/>
                  <a:pt x="48890" y="12725"/>
                </a:cubicBezTo>
                <a:lnTo>
                  <a:pt x="23812" y="20241"/>
                </a:lnTo>
                <a:lnTo>
                  <a:pt x="23812" y="11906"/>
                </a:lnTo>
                <a:close/>
              </a:path>
            </a:pathLst>
          </a:custGeom>
          <a:solidFill>
            <a:srgbClr val="4F39F6"/>
          </a:solidFill>
          <a:ln/>
        </p:spPr>
        <p:txBody>
          <a:bodyPr/>
          <a:lstStyle/>
          <a:p>
            <a:endParaRPr lang="nl-NL"/>
          </a:p>
        </p:txBody>
      </p:sp>
      <p:sp>
        <p:nvSpPr>
          <p:cNvPr id="29" name="Text 27"/>
          <p:cNvSpPr/>
          <p:nvPr/>
        </p:nvSpPr>
        <p:spPr>
          <a:xfrm>
            <a:off x="8826500" y="1314450"/>
            <a:ext cx="1038225" cy="266700"/>
          </a:xfrm>
          <a:prstGeom prst="rect">
            <a:avLst/>
          </a:prstGeom>
          <a:noFill/>
          <a:ln/>
        </p:spPr>
        <p:txBody>
          <a:bodyPr wrap="square" lIns="0" tIns="0" rIns="0" bIns="0" rtlCol="0" anchor="ctr"/>
          <a:lstStyle/>
          <a:p>
            <a:pPr>
              <a:lnSpc>
                <a:spcPct val="120000"/>
              </a:lnSpc>
            </a:pPr>
            <a:r>
              <a:rPr lang="en-US" sz="1500" b="1">
                <a:solidFill>
                  <a:srgbClr val="1D293D"/>
                </a:solidFill>
                <a:latin typeface="Noto Sans SC" pitchFamily="34" charset="0"/>
                <a:ea typeface="Noto Sans SC" pitchFamily="34" charset="-122"/>
                <a:cs typeface="Noto Sans SC" pitchFamily="34" charset="-120"/>
              </a:rPr>
              <a:t>EBIOS RM</a:t>
            </a:r>
            <a:endParaRPr lang="en-US" sz="1600"/>
          </a:p>
        </p:txBody>
      </p:sp>
      <p:sp>
        <p:nvSpPr>
          <p:cNvPr id="30" name="Text 28"/>
          <p:cNvSpPr/>
          <p:nvPr/>
        </p:nvSpPr>
        <p:spPr>
          <a:xfrm>
            <a:off x="8255000" y="1790700"/>
            <a:ext cx="3467100" cy="190500"/>
          </a:xfrm>
          <a:prstGeom prst="rect">
            <a:avLst/>
          </a:prstGeom>
          <a:noFill/>
          <a:ln/>
        </p:spPr>
        <p:txBody>
          <a:bodyPr wrap="square" lIns="0" tIns="0" rIns="0" bIns="0" rtlCol="0" anchor="ctr"/>
          <a:lstStyle/>
          <a:p>
            <a:pPr>
              <a:lnSpc>
                <a:spcPct val="120000"/>
              </a:lnSpc>
            </a:pPr>
            <a:r>
              <a:rPr lang="en-US" sz="1050">
                <a:solidFill>
                  <a:srgbClr val="45556C"/>
                </a:solidFill>
                <a:latin typeface="MiSans" pitchFamily="34" charset="0"/>
                <a:ea typeface="MiSans" pitchFamily="34" charset="-122"/>
                <a:cs typeface="MiSans" pitchFamily="34" charset="-120"/>
              </a:rPr>
              <a:t>Franse methode voor cyber risico-analyse (ANSSI)</a:t>
            </a:r>
            <a:endParaRPr lang="en-US" sz="1600"/>
          </a:p>
        </p:txBody>
      </p:sp>
      <p:sp>
        <p:nvSpPr>
          <p:cNvPr id="31" name="Shape 29"/>
          <p:cNvSpPr/>
          <p:nvPr/>
        </p:nvSpPr>
        <p:spPr>
          <a:xfrm>
            <a:off x="8255000" y="2057400"/>
            <a:ext cx="466725" cy="228600"/>
          </a:xfrm>
          <a:custGeom>
            <a:avLst/>
            <a:gdLst/>
            <a:ahLst/>
            <a:cxnLst/>
            <a:rect l="l" t="t" r="r" b="b"/>
            <a:pathLst>
              <a:path w="466725" h="228600">
                <a:moveTo>
                  <a:pt x="38101" y="0"/>
                </a:moveTo>
                <a:lnTo>
                  <a:pt x="428624" y="0"/>
                </a:lnTo>
                <a:cubicBezTo>
                  <a:pt x="449667" y="0"/>
                  <a:pt x="466725" y="17058"/>
                  <a:pt x="466725" y="38101"/>
                </a:cubicBezTo>
                <a:lnTo>
                  <a:pt x="466725" y="190499"/>
                </a:lnTo>
                <a:cubicBezTo>
                  <a:pt x="466725" y="211542"/>
                  <a:pt x="449667" y="228600"/>
                  <a:pt x="428624" y="228600"/>
                </a:cubicBezTo>
                <a:lnTo>
                  <a:pt x="38101" y="228600"/>
                </a:lnTo>
                <a:cubicBezTo>
                  <a:pt x="17072" y="228600"/>
                  <a:pt x="0" y="211528"/>
                  <a:pt x="0" y="190499"/>
                </a:cubicBezTo>
                <a:lnTo>
                  <a:pt x="0" y="38101"/>
                </a:lnTo>
                <a:cubicBezTo>
                  <a:pt x="0" y="17072"/>
                  <a:pt x="17072" y="0"/>
                  <a:pt x="38101" y="0"/>
                </a:cubicBezTo>
                <a:close/>
              </a:path>
            </a:pathLst>
          </a:custGeom>
          <a:solidFill>
            <a:srgbClr val="E0E7FF"/>
          </a:solidFill>
          <a:ln/>
        </p:spPr>
        <p:txBody>
          <a:bodyPr/>
          <a:lstStyle/>
          <a:p>
            <a:endParaRPr lang="nl-NL"/>
          </a:p>
        </p:txBody>
      </p:sp>
      <p:sp>
        <p:nvSpPr>
          <p:cNvPr id="32" name="Text 30"/>
          <p:cNvSpPr/>
          <p:nvPr/>
        </p:nvSpPr>
        <p:spPr>
          <a:xfrm>
            <a:off x="8255000" y="2057400"/>
            <a:ext cx="523875" cy="228600"/>
          </a:xfrm>
          <a:prstGeom prst="rect">
            <a:avLst/>
          </a:prstGeom>
          <a:noFill/>
          <a:ln/>
        </p:spPr>
        <p:txBody>
          <a:bodyPr wrap="square" lIns="76200" tIns="38100" rIns="76200" bIns="38100" rtlCol="0" anchor="ctr"/>
          <a:lstStyle/>
          <a:p>
            <a:pPr>
              <a:lnSpc>
                <a:spcPct val="110000"/>
              </a:lnSpc>
            </a:pPr>
            <a:r>
              <a:rPr lang="en-US" sz="900" b="1">
                <a:solidFill>
                  <a:srgbClr val="432DD7"/>
                </a:solidFill>
                <a:latin typeface="MiSans" pitchFamily="34" charset="0"/>
                <a:ea typeface="MiSans" pitchFamily="34" charset="-122"/>
                <a:cs typeface="MiSans" pitchFamily="34" charset="-120"/>
              </a:rPr>
              <a:t>Frans</a:t>
            </a:r>
            <a:endParaRPr lang="en-US" sz="1600"/>
          </a:p>
        </p:txBody>
      </p:sp>
      <p:sp>
        <p:nvSpPr>
          <p:cNvPr id="33" name="Shape 31"/>
          <p:cNvSpPr/>
          <p:nvPr/>
        </p:nvSpPr>
        <p:spPr>
          <a:xfrm>
            <a:off x="8794949" y="2057400"/>
            <a:ext cx="1000125" cy="228600"/>
          </a:xfrm>
          <a:custGeom>
            <a:avLst/>
            <a:gdLst/>
            <a:ahLst/>
            <a:cxnLst/>
            <a:rect l="l" t="t" r="r" b="b"/>
            <a:pathLst>
              <a:path w="1000125" h="228600">
                <a:moveTo>
                  <a:pt x="38101" y="0"/>
                </a:moveTo>
                <a:lnTo>
                  <a:pt x="962024" y="0"/>
                </a:lnTo>
                <a:cubicBezTo>
                  <a:pt x="983067" y="0"/>
                  <a:pt x="1000125" y="17058"/>
                  <a:pt x="1000125" y="38101"/>
                </a:cubicBezTo>
                <a:lnTo>
                  <a:pt x="1000125" y="190499"/>
                </a:lnTo>
                <a:cubicBezTo>
                  <a:pt x="1000125" y="211542"/>
                  <a:pt x="983067" y="228600"/>
                  <a:pt x="962024" y="228600"/>
                </a:cubicBezTo>
                <a:lnTo>
                  <a:pt x="38101" y="228600"/>
                </a:lnTo>
                <a:cubicBezTo>
                  <a:pt x="17072" y="228600"/>
                  <a:pt x="0" y="211528"/>
                  <a:pt x="0" y="190499"/>
                </a:cubicBezTo>
                <a:lnTo>
                  <a:pt x="0" y="38101"/>
                </a:lnTo>
                <a:cubicBezTo>
                  <a:pt x="0" y="17072"/>
                  <a:pt x="17072" y="0"/>
                  <a:pt x="38101" y="0"/>
                </a:cubicBezTo>
                <a:close/>
              </a:path>
            </a:pathLst>
          </a:custGeom>
          <a:solidFill>
            <a:srgbClr val="FEF9C2"/>
          </a:solidFill>
          <a:ln/>
        </p:spPr>
        <p:txBody>
          <a:bodyPr/>
          <a:lstStyle/>
          <a:p>
            <a:endParaRPr lang="nl-NL"/>
          </a:p>
        </p:txBody>
      </p:sp>
      <p:sp>
        <p:nvSpPr>
          <p:cNvPr id="34" name="Text 32"/>
          <p:cNvSpPr/>
          <p:nvPr/>
        </p:nvSpPr>
        <p:spPr>
          <a:xfrm>
            <a:off x="8794949" y="2057400"/>
            <a:ext cx="1057275" cy="228600"/>
          </a:xfrm>
          <a:prstGeom prst="rect">
            <a:avLst/>
          </a:prstGeom>
          <a:noFill/>
          <a:ln/>
        </p:spPr>
        <p:txBody>
          <a:bodyPr wrap="square" lIns="76200" tIns="38100" rIns="76200" bIns="38100" rtlCol="0" anchor="ctr"/>
          <a:lstStyle/>
          <a:p>
            <a:pPr>
              <a:lnSpc>
                <a:spcPct val="110000"/>
              </a:lnSpc>
            </a:pPr>
            <a:r>
              <a:rPr lang="en-US" sz="900" b="1">
                <a:solidFill>
                  <a:srgbClr val="A65F00"/>
                </a:solidFill>
                <a:latin typeface="MiSans" pitchFamily="34" charset="0"/>
                <a:ea typeface="MiSans" pitchFamily="34" charset="-122"/>
                <a:cs typeface="MiSans" pitchFamily="34" charset="-120"/>
              </a:rPr>
              <a:t>Scenario-based</a:t>
            </a:r>
            <a:endParaRPr lang="en-US" sz="1600"/>
          </a:p>
        </p:txBody>
      </p:sp>
      <p:sp>
        <p:nvSpPr>
          <p:cNvPr id="35" name="Shape 33"/>
          <p:cNvSpPr/>
          <p:nvPr/>
        </p:nvSpPr>
        <p:spPr>
          <a:xfrm>
            <a:off x="381000" y="2800350"/>
            <a:ext cx="3705225" cy="1581150"/>
          </a:xfrm>
          <a:custGeom>
            <a:avLst/>
            <a:gdLst/>
            <a:ahLst/>
            <a:cxnLst/>
            <a:rect l="l" t="t" r="r" b="b"/>
            <a:pathLst>
              <a:path w="3705225" h="1581150">
                <a:moveTo>
                  <a:pt x="38100" y="0"/>
                </a:moveTo>
                <a:lnTo>
                  <a:pt x="3667125" y="0"/>
                </a:lnTo>
                <a:cubicBezTo>
                  <a:pt x="3688167" y="0"/>
                  <a:pt x="3705225" y="17058"/>
                  <a:pt x="3705225" y="38100"/>
                </a:cubicBezTo>
                <a:lnTo>
                  <a:pt x="3705225" y="1466849"/>
                </a:lnTo>
                <a:cubicBezTo>
                  <a:pt x="3705225" y="1529976"/>
                  <a:pt x="3654051" y="1581150"/>
                  <a:pt x="3590924" y="1581150"/>
                </a:cubicBezTo>
                <a:lnTo>
                  <a:pt x="114301" y="1581150"/>
                </a:lnTo>
                <a:cubicBezTo>
                  <a:pt x="51174" y="1581150"/>
                  <a:pt x="0" y="1529976"/>
                  <a:pt x="0" y="1466849"/>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txBody>
          <a:bodyPr/>
          <a:lstStyle/>
          <a:p>
            <a:endParaRPr lang="nl-NL"/>
          </a:p>
        </p:txBody>
      </p:sp>
      <p:sp>
        <p:nvSpPr>
          <p:cNvPr id="36" name="Shape 34"/>
          <p:cNvSpPr/>
          <p:nvPr/>
        </p:nvSpPr>
        <p:spPr>
          <a:xfrm>
            <a:off x="381000" y="2800350"/>
            <a:ext cx="3705225" cy="38100"/>
          </a:xfrm>
          <a:custGeom>
            <a:avLst/>
            <a:gdLst/>
            <a:ahLst/>
            <a:cxnLst/>
            <a:rect l="l" t="t" r="r" b="b"/>
            <a:pathLst>
              <a:path w="3705225" h="38100">
                <a:moveTo>
                  <a:pt x="38100" y="0"/>
                </a:moveTo>
                <a:lnTo>
                  <a:pt x="3667125" y="0"/>
                </a:lnTo>
                <a:cubicBezTo>
                  <a:pt x="3688153" y="0"/>
                  <a:pt x="3705225" y="17072"/>
                  <a:pt x="3705225" y="38100"/>
                </a:cubicBezTo>
                <a:lnTo>
                  <a:pt x="3705225" y="38100"/>
                </a:lnTo>
                <a:lnTo>
                  <a:pt x="0" y="38100"/>
                </a:lnTo>
                <a:lnTo>
                  <a:pt x="0" y="38100"/>
                </a:lnTo>
                <a:cubicBezTo>
                  <a:pt x="0" y="17072"/>
                  <a:pt x="17072" y="0"/>
                  <a:pt x="38100" y="0"/>
                </a:cubicBezTo>
                <a:close/>
              </a:path>
            </a:pathLst>
          </a:custGeom>
          <a:solidFill>
            <a:srgbClr val="9810FA"/>
          </a:solidFill>
          <a:ln/>
        </p:spPr>
        <p:txBody>
          <a:bodyPr/>
          <a:lstStyle/>
          <a:p>
            <a:endParaRPr lang="nl-NL"/>
          </a:p>
        </p:txBody>
      </p:sp>
      <p:sp>
        <p:nvSpPr>
          <p:cNvPr id="37" name="Shape 35"/>
          <p:cNvSpPr/>
          <p:nvPr/>
        </p:nvSpPr>
        <p:spPr>
          <a:xfrm>
            <a:off x="533400" y="2971800"/>
            <a:ext cx="457200" cy="457200"/>
          </a:xfrm>
          <a:custGeom>
            <a:avLst/>
            <a:gdLst/>
            <a:ahLst/>
            <a:cxnLst/>
            <a:rect l="l" t="t" r="r" b="b"/>
            <a:pathLst>
              <a:path w="457200" h="457200">
                <a:moveTo>
                  <a:pt x="228600" y="0"/>
                </a:moveTo>
                <a:lnTo>
                  <a:pt x="228600" y="0"/>
                </a:lnTo>
                <a:cubicBezTo>
                  <a:pt x="354768" y="0"/>
                  <a:pt x="457200" y="102432"/>
                  <a:pt x="457200" y="228600"/>
                </a:cubicBezTo>
                <a:lnTo>
                  <a:pt x="457200" y="228600"/>
                </a:lnTo>
                <a:cubicBezTo>
                  <a:pt x="457200" y="354768"/>
                  <a:pt x="354768" y="457200"/>
                  <a:pt x="228600" y="457200"/>
                </a:cubicBezTo>
                <a:lnTo>
                  <a:pt x="228600" y="457200"/>
                </a:lnTo>
                <a:cubicBezTo>
                  <a:pt x="102432" y="457200"/>
                  <a:pt x="0" y="354768"/>
                  <a:pt x="0" y="228600"/>
                </a:cubicBezTo>
                <a:lnTo>
                  <a:pt x="0" y="228600"/>
                </a:lnTo>
                <a:cubicBezTo>
                  <a:pt x="0" y="102432"/>
                  <a:pt x="102432" y="0"/>
                  <a:pt x="228600" y="0"/>
                </a:cubicBezTo>
                <a:close/>
              </a:path>
            </a:pathLst>
          </a:custGeom>
          <a:solidFill>
            <a:srgbClr val="F3E8FF"/>
          </a:solidFill>
          <a:ln/>
        </p:spPr>
        <p:txBody>
          <a:bodyPr/>
          <a:lstStyle/>
          <a:p>
            <a:endParaRPr lang="nl-NL"/>
          </a:p>
        </p:txBody>
      </p:sp>
      <p:sp>
        <p:nvSpPr>
          <p:cNvPr id="38" name="Shape 36"/>
          <p:cNvSpPr/>
          <p:nvPr/>
        </p:nvSpPr>
        <p:spPr>
          <a:xfrm>
            <a:off x="666750" y="3105150"/>
            <a:ext cx="190500" cy="190500"/>
          </a:xfrm>
          <a:custGeom>
            <a:avLst/>
            <a:gdLst/>
            <a:ahLst/>
            <a:cxnLst/>
            <a:rect l="l" t="t" r="r" b="b"/>
            <a:pathLst>
              <a:path w="190500" h="190500">
                <a:moveTo>
                  <a:pt x="101166" y="7516"/>
                </a:moveTo>
                <a:cubicBezTo>
                  <a:pt x="97520" y="5432"/>
                  <a:pt x="93018" y="5432"/>
                  <a:pt x="89334" y="7516"/>
                </a:cubicBezTo>
                <a:lnTo>
                  <a:pt x="5990" y="55141"/>
                </a:lnTo>
                <a:cubicBezTo>
                  <a:pt x="1302" y="57820"/>
                  <a:pt x="-1005" y="63326"/>
                  <a:pt x="372" y="68535"/>
                </a:cubicBezTo>
                <a:cubicBezTo>
                  <a:pt x="1749" y="73744"/>
                  <a:pt x="6511" y="77391"/>
                  <a:pt x="11906" y="77391"/>
                </a:cubicBezTo>
                <a:lnTo>
                  <a:pt x="23812" y="77391"/>
                </a:lnTo>
                <a:lnTo>
                  <a:pt x="23812" y="154781"/>
                </a:lnTo>
                <a:lnTo>
                  <a:pt x="23812" y="154781"/>
                </a:lnTo>
                <a:lnTo>
                  <a:pt x="4762" y="169069"/>
                </a:lnTo>
                <a:cubicBezTo>
                  <a:pt x="1749" y="171301"/>
                  <a:pt x="0" y="174836"/>
                  <a:pt x="0" y="178594"/>
                </a:cubicBezTo>
                <a:cubicBezTo>
                  <a:pt x="0" y="185179"/>
                  <a:pt x="5321" y="190500"/>
                  <a:pt x="11906" y="190500"/>
                </a:cubicBezTo>
                <a:lnTo>
                  <a:pt x="178594" y="190500"/>
                </a:lnTo>
                <a:cubicBezTo>
                  <a:pt x="185179" y="190500"/>
                  <a:pt x="190500" y="185179"/>
                  <a:pt x="190500" y="178594"/>
                </a:cubicBezTo>
                <a:cubicBezTo>
                  <a:pt x="190500" y="174836"/>
                  <a:pt x="188751" y="171301"/>
                  <a:pt x="185738" y="169069"/>
                </a:cubicBezTo>
                <a:lnTo>
                  <a:pt x="166688" y="154781"/>
                </a:lnTo>
                <a:lnTo>
                  <a:pt x="166688" y="77391"/>
                </a:lnTo>
                <a:lnTo>
                  <a:pt x="178594" y="77391"/>
                </a:lnTo>
                <a:cubicBezTo>
                  <a:pt x="183989" y="77391"/>
                  <a:pt x="188714" y="73744"/>
                  <a:pt x="190091" y="68535"/>
                </a:cubicBezTo>
                <a:cubicBezTo>
                  <a:pt x="191467" y="63326"/>
                  <a:pt x="189161" y="57820"/>
                  <a:pt x="184472" y="55141"/>
                </a:cubicBezTo>
                <a:lnTo>
                  <a:pt x="101129" y="7516"/>
                </a:lnTo>
                <a:close/>
                <a:moveTo>
                  <a:pt x="148828" y="77391"/>
                </a:moveTo>
                <a:lnTo>
                  <a:pt x="148828" y="154781"/>
                </a:lnTo>
                <a:lnTo>
                  <a:pt x="125016" y="154781"/>
                </a:lnTo>
                <a:lnTo>
                  <a:pt x="125016" y="77391"/>
                </a:lnTo>
                <a:lnTo>
                  <a:pt x="148828" y="77391"/>
                </a:lnTo>
                <a:close/>
                <a:moveTo>
                  <a:pt x="107156" y="77391"/>
                </a:moveTo>
                <a:lnTo>
                  <a:pt x="107156" y="154781"/>
                </a:lnTo>
                <a:lnTo>
                  <a:pt x="83344" y="154781"/>
                </a:lnTo>
                <a:lnTo>
                  <a:pt x="83344" y="77391"/>
                </a:lnTo>
                <a:lnTo>
                  <a:pt x="107156" y="77391"/>
                </a:lnTo>
                <a:close/>
                <a:moveTo>
                  <a:pt x="65484" y="77391"/>
                </a:moveTo>
                <a:lnTo>
                  <a:pt x="65484" y="154781"/>
                </a:lnTo>
                <a:lnTo>
                  <a:pt x="41672" y="154781"/>
                </a:lnTo>
                <a:lnTo>
                  <a:pt x="41672" y="77391"/>
                </a:lnTo>
                <a:lnTo>
                  <a:pt x="65484" y="77391"/>
                </a:lnTo>
                <a:close/>
                <a:moveTo>
                  <a:pt x="95250" y="35719"/>
                </a:moveTo>
                <a:cubicBezTo>
                  <a:pt x="101821" y="35719"/>
                  <a:pt x="107156" y="41054"/>
                  <a:pt x="107156" y="47625"/>
                </a:cubicBezTo>
                <a:cubicBezTo>
                  <a:pt x="107156" y="54196"/>
                  <a:pt x="101821" y="59531"/>
                  <a:pt x="95250" y="59531"/>
                </a:cubicBezTo>
                <a:cubicBezTo>
                  <a:pt x="88679" y="59531"/>
                  <a:pt x="83344" y="54196"/>
                  <a:pt x="83344" y="47625"/>
                </a:cubicBezTo>
                <a:cubicBezTo>
                  <a:pt x="83344" y="41054"/>
                  <a:pt x="88679" y="35719"/>
                  <a:pt x="95250" y="35719"/>
                </a:cubicBezTo>
                <a:close/>
              </a:path>
            </a:pathLst>
          </a:custGeom>
          <a:solidFill>
            <a:srgbClr val="9810FA"/>
          </a:solidFill>
          <a:ln/>
        </p:spPr>
        <p:txBody>
          <a:bodyPr/>
          <a:lstStyle/>
          <a:p>
            <a:endParaRPr lang="nl-NL"/>
          </a:p>
        </p:txBody>
      </p:sp>
      <p:sp>
        <p:nvSpPr>
          <p:cNvPr id="39" name="Text 37"/>
          <p:cNvSpPr/>
          <p:nvPr/>
        </p:nvSpPr>
        <p:spPr>
          <a:xfrm>
            <a:off x="1104900" y="3067050"/>
            <a:ext cx="885825" cy="266700"/>
          </a:xfrm>
          <a:prstGeom prst="rect">
            <a:avLst/>
          </a:prstGeom>
          <a:noFill/>
          <a:ln/>
        </p:spPr>
        <p:txBody>
          <a:bodyPr wrap="square" lIns="0" tIns="0" rIns="0" bIns="0" rtlCol="0" anchor="ctr"/>
          <a:lstStyle/>
          <a:p>
            <a:pPr>
              <a:lnSpc>
                <a:spcPct val="120000"/>
              </a:lnSpc>
            </a:pPr>
            <a:r>
              <a:rPr lang="en-US" sz="1500" b="1">
                <a:solidFill>
                  <a:srgbClr val="1D293D"/>
                </a:solidFill>
                <a:latin typeface="Noto Sans SC" pitchFamily="34" charset="0"/>
                <a:ea typeface="Noto Sans SC" pitchFamily="34" charset="-122"/>
                <a:cs typeface="Noto Sans SC" pitchFamily="34" charset="-120"/>
              </a:rPr>
              <a:t>OCTAVE</a:t>
            </a:r>
            <a:endParaRPr lang="en-US" sz="1600"/>
          </a:p>
        </p:txBody>
      </p:sp>
      <p:sp>
        <p:nvSpPr>
          <p:cNvPr id="40" name="Text 38"/>
          <p:cNvSpPr/>
          <p:nvPr/>
        </p:nvSpPr>
        <p:spPr>
          <a:xfrm>
            <a:off x="533400" y="3543300"/>
            <a:ext cx="3467100" cy="381000"/>
          </a:xfrm>
          <a:prstGeom prst="rect">
            <a:avLst/>
          </a:prstGeom>
          <a:noFill/>
          <a:ln/>
        </p:spPr>
        <p:txBody>
          <a:bodyPr wrap="square" lIns="0" tIns="0" rIns="0" bIns="0" rtlCol="0" anchor="ctr"/>
          <a:lstStyle/>
          <a:p>
            <a:pPr>
              <a:lnSpc>
                <a:spcPct val="120000"/>
              </a:lnSpc>
            </a:pPr>
            <a:r>
              <a:rPr lang="en-US" sz="1050">
                <a:solidFill>
                  <a:srgbClr val="45556C"/>
                </a:solidFill>
                <a:latin typeface="MiSans" pitchFamily="34" charset="0"/>
                <a:ea typeface="MiSans" pitchFamily="34" charset="-122"/>
                <a:cs typeface="MiSans" pitchFamily="34" charset="-120"/>
              </a:rPr>
              <a:t>Operationally Critical Threat, Asset, and Vulnerability Evaluation</a:t>
            </a:r>
            <a:endParaRPr lang="en-US" sz="1600"/>
          </a:p>
        </p:txBody>
      </p:sp>
      <p:sp>
        <p:nvSpPr>
          <p:cNvPr id="41" name="Shape 39"/>
          <p:cNvSpPr/>
          <p:nvPr/>
        </p:nvSpPr>
        <p:spPr>
          <a:xfrm>
            <a:off x="533400" y="4000500"/>
            <a:ext cx="1038225" cy="228600"/>
          </a:xfrm>
          <a:custGeom>
            <a:avLst/>
            <a:gdLst/>
            <a:ahLst/>
            <a:cxnLst/>
            <a:rect l="l" t="t" r="r" b="b"/>
            <a:pathLst>
              <a:path w="1038225" h="228600">
                <a:moveTo>
                  <a:pt x="38101" y="0"/>
                </a:moveTo>
                <a:lnTo>
                  <a:pt x="1000124" y="0"/>
                </a:lnTo>
                <a:cubicBezTo>
                  <a:pt x="1021167" y="0"/>
                  <a:pt x="1038225" y="17058"/>
                  <a:pt x="1038225" y="38101"/>
                </a:cubicBezTo>
                <a:lnTo>
                  <a:pt x="1038225" y="190499"/>
                </a:lnTo>
                <a:cubicBezTo>
                  <a:pt x="1038225" y="211542"/>
                  <a:pt x="1021167" y="228600"/>
                  <a:pt x="1000124" y="228600"/>
                </a:cubicBezTo>
                <a:lnTo>
                  <a:pt x="38101" y="228600"/>
                </a:lnTo>
                <a:cubicBezTo>
                  <a:pt x="17072" y="228600"/>
                  <a:pt x="0" y="211528"/>
                  <a:pt x="0" y="190499"/>
                </a:cubicBezTo>
                <a:lnTo>
                  <a:pt x="0" y="38101"/>
                </a:lnTo>
                <a:cubicBezTo>
                  <a:pt x="0" y="17072"/>
                  <a:pt x="17072" y="0"/>
                  <a:pt x="38101" y="0"/>
                </a:cubicBezTo>
                <a:close/>
              </a:path>
            </a:pathLst>
          </a:custGeom>
          <a:solidFill>
            <a:srgbClr val="F3E8FF"/>
          </a:solidFill>
          <a:ln/>
        </p:spPr>
        <p:txBody>
          <a:bodyPr/>
          <a:lstStyle/>
          <a:p>
            <a:endParaRPr lang="nl-NL"/>
          </a:p>
        </p:txBody>
      </p:sp>
      <p:sp>
        <p:nvSpPr>
          <p:cNvPr id="42" name="Text 40"/>
          <p:cNvSpPr/>
          <p:nvPr/>
        </p:nvSpPr>
        <p:spPr>
          <a:xfrm>
            <a:off x="533400" y="4000500"/>
            <a:ext cx="1095375" cy="228600"/>
          </a:xfrm>
          <a:prstGeom prst="rect">
            <a:avLst/>
          </a:prstGeom>
          <a:noFill/>
          <a:ln/>
        </p:spPr>
        <p:txBody>
          <a:bodyPr wrap="square" lIns="76200" tIns="38100" rIns="76200" bIns="38100" rtlCol="0" anchor="ctr"/>
          <a:lstStyle/>
          <a:p>
            <a:pPr>
              <a:lnSpc>
                <a:spcPct val="110000"/>
              </a:lnSpc>
            </a:pPr>
            <a:r>
              <a:rPr lang="en-US" sz="900" b="1">
                <a:solidFill>
                  <a:srgbClr val="8200DB"/>
                </a:solidFill>
                <a:latin typeface="MiSans" pitchFamily="34" charset="0"/>
                <a:ea typeface="MiSans" pitchFamily="34" charset="-122"/>
                <a:cs typeface="MiSans" pitchFamily="34" charset="-120"/>
              </a:rPr>
              <a:t>Carnegie Mellon</a:t>
            </a:r>
            <a:endParaRPr lang="en-US" sz="1600"/>
          </a:p>
        </p:txBody>
      </p:sp>
      <p:sp>
        <p:nvSpPr>
          <p:cNvPr id="43" name="Shape 41"/>
          <p:cNvSpPr/>
          <p:nvPr/>
        </p:nvSpPr>
        <p:spPr>
          <a:xfrm>
            <a:off x="1644848" y="4000500"/>
            <a:ext cx="828675" cy="228600"/>
          </a:xfrm>
          <a:custGeom>
            <a:avLst/>
            <a:gdLst/>
            <a:ahLst/>
            <a:cxnLst/>
            <a:rect l="l" t="t" r="r" b="b"/>
            <a:pathLst>
              <a:path w="828675" h="228600">
                <a:moveTo>
                  <a:pt x="38101" y="0"/>
                </a:moveTo>
                <a:lnTo>
                  <a:pt x="790574" y="0"/>
                </a:lnTo>
                <a:cubicBezTo>
                  <a:pt x="811617" y="0"/>
                  <a:pt x="828675" y="17058"/>
                  <a:pt x="828675" y="38101"/>
                </a:cubicBezTo>
                <a:lnTo>
                  <a:pt x="828675" y="190499"/>
                </a:lnTo>
                <a:cubicBezTo>
                  <a:pt x="828675" y="211542"/>
                  <a:pt x="811617" y="228600"/>
                  <a:pt x="790574" y="228600"/>
                </a:cubicBezTo>
                <a:lnTo>
                  <a:pt x="38101" y="228600"/>
                </a:lnTo>
                <a:cubicBezTo>
                  <a:pt x="17072" y="228600"/>
                  <a:pt x="0" y="211528"/>
                  <a:pt x="0" y="190499"/>
                </a:cubicBezTo>
                <a:lnTo>
                  <a:pt x="0" y="38101"/>
                </a:lnTo>
                <a:cubicBezTo>
                  <a:pt x="0" y="17072"/>
                  <a:pt x="17072" y="0"/>
                  <a:pt x="38101" y="0"/>
                </a:cubicBezTo>
                <a:close/>
              </a:path>
            </a:pathLst>
          </a:custGeom>
          <a:solidFill>
            <a:srgbClr val="DCFCE7"/>
          </a:solidFill>
          <a:ln/>
        </p:spPr>
        <p:txBody>
          <a:bodyPr/>
          <a:lstStyle/>
          <a:p>
            <a:endParaRPr lang="nl-NL"/>
          </a:p>
        </p:txBody>
      </p:sp>
      <p:sp>
        <p:nvSpPr>
          <p:cNvPr id="44" name="Text 42"/>
          <p:cNvSpPr/>
          <p:nvPr/>
        </p:nvSpPr>
        <p:spPr>
          <a:xfrm>
            <a:off x="1644848" y="4000500"/>
            <a:ext cx="885825" cy="228600"/>
          </a:xfrm>
          <a:prstGeom prst="rect">
            <a:avLst/>
          </a:prstGeom>
          <a:noFill/>
          <a:ln/>
        </p:spPr>
        <p:txBody>
          <a:bodyPr wrap="square" lIns="76200" tIns="38100" rIns="76200" bIns="38100" rtlCol="0" anchor="ctr"/>
          <a:lstStyle/>
          <a:p>
            <a:pPr>
              <a:lnSpc>
                <a:spcPct val="110000"/>
              </a:lnSpc>
            </a:pPr>
            <a:r>
              <a:rPr lang="en-US" sz="900" b="1">
                <a:solidFill>
                  <a:srgbClr val="008236"/>
                </a:solidFill>
                <a:latin typeface="MiSans" pitchFamily="34" charset="0"/>
                <a:ea typeface="MiSans" pitchFamily="34" charset="-122"/>
                <a:cs typeface="MiSans" pitchFamily="34" charset="-120"/>
              </a:rPr>
              <a:t>Asset-based</a:t>
            </a:r>
            <a:endParaRPr lang="en-US" sz="1600"/>
          </a:p>
        </p:txBody>
      </p:sp>
      <p:sp>
        <p:nvSpPr>
          <p:cNvPr id="45" name="Shape 43"/>
          <p:cNvSpPr/>
          <p:nvPr/>
        </p:nvSpPr>
        <p:spPr>
          <a:xfrm>
            <a:off x="4241800" y="2800350"/>
            <a:ext cx="7572375" cy="1581150"/>
          </a:xfrm>
          <a:custGeom>
            <a:avLst/>
            <a:gdLst/>
            <a:ahLst/>
            <a:cxnLst/>
            <a:rect l="l" t="t" r="r" b="b"/>
            <a:pathLst>
              <a:path w="7572375" h="1581150">
                <a:moveTo>
                  <a:pt x="38100" y="0"/>
                </a:moveTo>
                <a:lnTo>
                  <a:pt x="7534275" y="0"/>
                </a:lnTo>
                <a:cubicBezTo>
                  <a:pt x="7555317" y="0"/>
                  <a:pt x="7572375" y="17058"/>
                  <a:pt x="7572375" y="38100"/>
                </a:cubicBezTo>
                <a:lnTo>
                  <a:pt x="7572375" y="1466849"/>
                </a:lnTo>
                <a:cubicBezTo>
                  <a:pt x="7572375" y="1529976"/>
                  <a:pt x="7521201" y="1581150"/>
                  <a:pt x="7458074" y="1581150"/>
                </a:cubicBezTo>
                <a:lnTo>
                  <a:pt x="114301" y="1581150"/>
                </a:lnTo>
                <a:cubicBezTo>
                  <a:pt x="51174" y="1581150"/>
                  <a:pt x="0" y="1529976"/>
                  <a:pt x="0" y="1466849"/>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txBody>
          <a:bodyPr/>
          <a:lstStyle/>
          <a:p>
            <a:endParaRPr lang="nl-NL"/>
          </a:p>
        </p:txBody>
      </p:sp>
      <p:sp>
        <p:nvSpPr>
          <p:cNvPr id="46" name="Shape 44"/>
          <p:cNvSpPr/>
          <p:nvPr/>
        </p:nvSpPr>
        <p:spPr>
          <a:xfrm>
            <a:off x="4241800" y="2800350"/>
            <a:ext cx="7572375" cy="38100"/>
          </a:xfrm>
          <a:custGeom>
            <a:avLst/>
            <a:gdLst/>
            <a:ahLst/>
            <a:cxnLst/>
            <a:rect l="l" t="t" r="r" b="b"/>
            <a:pathLst>
              <a:path w="7572375" h="38100">
                <a:moveTo>
                  <a:pt x="38100" y="0"/>
                </a:moveTo>
                <a:lnTo>
                  <a:pt x="7534275" y="0"/>
                </a:lnTo>
                <a:cubicBezTo>
                  <a:pt x="7555303" y="0"/>
                  <a:pt x="7572375" y="17072"/>
                  <a:pt x="7572375" y="38100"/>
                </a:cubicBezTo>
                <a:lnTo>
                  <a:pt x="7572375" y="38100"/>
                </a:lnTo>
                <a:lnTo>
                  <a:pt x="0" y="38100"/>
                </a:lnTo>
                <a:lnTo>
                  <a:pt x="0" y="38100"/>
                </a:lnTo>
                <a:cubicBezTo>
                  <a:pt x="0" y="17072"/>
                  <a:pt x="17072" y="0"/>
                  <a:pt x="38100" y="0"/>
                </a:cubicBezTo>
                <a:close/>
              </a:path>
            </a:pathLst>
          </a:custGeom>
          <a:solidFill>
            <a:srgbClr val="E60076"/>
          </a:solidFill>
          <a:ln/>
        </p:spPr>
        <p:txBody>
          <a:bodyPr/>
          <a:lstStyle/>
          <a:p>
            <a:endParaRPr lang="nl-NL"/>
          </a:p>
        </p:txBody>
      </p:sp>
      <p:sp>
        <p:nvSpPr>
          <p:cNvPr id="47" name="Shape 45"/>
          <p:cNvSpPr/>
          <p:nvPr/>
        </p:nvSpPr>
        <p:spPr>
          <a:xfrm>
            <a:off x="4394200" y="2971800"/>
            <a:ext cx="457200" cy="457200"/>
          </a:xfrm>
          <a:custGeom>
            <a:avLst/>
            <a:gdLst/>
            <a:ahLst/>
            <a:cxnLst/>
            <a:rect l="l" t="t" r="r" b="b"/>
            <a:pathLst>
              <a:path w="457200" h="457200">
                <a:moveTo>
                  <a:pt x="228600" y="0"/>
                </a:moveTo>
                <a:lnTo>
                  <a:pt x="228600" y="0"/>
                </a:lnTo>
                <a:cubicBezTo>
                  <a:pt x="354768" y="0"/>
                  <a:pt x="457200" y="102432"/>
                  <a:pt x="457200" y="228600"/>
                </a:cubicBezTo>
                <a:lnTo>
                  <a:pt x="457200" y="228600"/>
                </a:lnTo>
                <a:cubicBezTo>
                  <a:pt x="457200" y="354768"/>
                  <a:pt x="354768" y="457200"/>
                  <a:pt x="228600" y="457200"/>
                </a:cubicBezTo>
                <a:lnTo>
                  <a:pt x="228600" y="457200"/>
                </a:lnTo>
                <a:cubicBezTo>
                  <a:pt x="102432" y="457200"/>
                  <a:pt x="0" y="354768"/>
                  <a:pt x="0" y="228600"/>
                </a:cubicBezTo>
                <a:lnTo>
                  <a:pt x="0" y="228600"/>
                </a:lnTo>
                <a:cubicBezTo>
                  <a:pt x="0" y="102432"/>
                  <a:pt x="102432" y="0"/>
                  <a:pt x="228600" y="0"/>
                </a:cubicBezTo>
                <a:close/>
              </a:path>
            </a:pathLst>
          </a:custGeom>
          <a:solidFill>
            <a:srgbClr val="FCE7F3"/>
          </a:solidFill>
          <a:ln/>
        </p:spPr>
        <p:txBody>
          <a:bodyPr/>
          <a:lstStyle/>
          <a:p>
            <a:endParaRPr lang="nl-NL"/>
          </a:p>
        </p:txBody>
      </p:sp>
      <p:sp>
        <p:nvSpPr>
          <p:cNvPr id="48" name="Shape 46"/>
          <p:cNvSpPr/>
          <p:nvPr/>
        </p:nvSpPr>
        <p:spPr>
          <a:xfrm>
            <a:off x="4551363" y="3105150"/>
            <a:ext cx="142875" cy="190500"/>
          </a:xfrm>
          <a:custGeom>
            <a:avLst/>
            <a:gdLst/>
            <a:ahLst/>
            <a:cxnLst/>
            <a:rect l="l" t="t" r="r" b="b"/>
            <a:pathLst>
              <a:path w="142875" h="190500">
                <a:moveTo>
                  <a:pt x="23812" y="0"/>
                </a:moveTo>
                <a:cubicBezTo>
                  <a:pt x="10678" y="0"/>
                  <a:pt x="0" y="10678"/>
                  <a:pt x="0" y="23812"/>
                </a:cubicBezTo>
                <a:lnTo>
                  <a:pt x="0" y="166688"/>
                </a:lnTo>
                <a:cubicBezTo>
                  <a:pt x="0" y="179822"/>
                  <a:pt x="10678" y="190500"/>
                  <a:pt x="23812" y="190500"/>
                </a:cubicBezTo>
                <a:lnTo>
                  <a:pt x="119063" y="190500"/>
                </a:lnTo>
                <a:cubicBezTo>
                  <a:pt x="132197" y="190500"/>
                  <a:pt x="142875" y="179822"/>
                  <a:pt x="142875" y="166688"/>
                </a:cubicBezTo>
                <a:lnTo>
                  <a:pt x="142875" y="23812"/>
                </a:lnTo>
                <a:cubicBezTo>
                  <a:pt x="142875" y="10678"/>
                  <a:pt x="132197" y="0"/>
                  <a:pt x="119063" y="0"/>
                </a:cubicBezTo>
                <a:lnTo>
                  <a:pt x="23812" y="0"/>
                </a:lnTo>
                <a:close/>
                <a:moveTo>
                  <a:pt x="35719" y="23812"/>
                </a:moveTo>
                <a:lnTo>
                  <a:pt x="107156" y="23812"/>
                </a:lnTo>
                <a:cubicBezTo>
                  <a:pt x="113742" y="23812"/>
                  <a:pt x="119063" y="29133"/>
                  <a:pt x="119063" y="35719"/>
                </a:cubicBezTo>
                <a:lnTo>
                  <a:pt x="119063" y="47625"/>
                </a:lnTo>
                <a:cubicBezTo>
                  <a:pt x="119063" y="54211"/>
                  <a:pt x="113742" y="59531"/>
                  <a:pt x="107156" y="59531"/>
                </a:cubicBezTo>
                <a:lnTo>
                  <a:pt x="35719" y="59531"/>
                </a:lnTo>
                <a:cubicBezTo>
                  <a:pt x="29133" y="59531"/>
                  <a:pt x="23812" y="54211"/>
                  <a:pt x="23812" y="47625"/>
                </a:cubicBezTo>
                <a:lnTo>
                  <a:pt x="23812" y="35719"/>
                </a:lnTo>
                <a:cubicBezTo>
                  <a:pt x="23812" y="29133"/>
                  <a:pt x="29133" y="23812"/>
                  <a:pt x="35719" y="23812"/>
                </a:cubicBezTo>
                <a:close/>
                <a:moveTo>
                  <a:pt x="41672" y="86320"/>
                </a:moveTo>
                <a:cubicBezTo>
                  <a:pt x="41672" y="91249"/>
                  <a:pt x="37671" y="95250"/>
                  <a:pt x="32742" y="95250"/>
                </a:cubicBezTo>
                <a:cubicBezTo>
                  <a:pt x="27814" y="95250"/>
                  <a:pt x="23812" y="91249"/>
                  <a:pt x="23812" y="86320"/>
                </a:cubicBezTo>
                <a:cubicBezTo>
                  <a:pt x="23812" y="81392"/>
                  <a:pt x="27814" y="77391"/>
                  <a:pt x="32742" y="77391"/>
                </a:cubicBezTo>
                <a:cubicBezTo>
                  <a:pt x="37671" y="77391"/>
                  <a:pt x="41672" y="81392"/>
                  <a:pt x="41672" y="86320"/>
                </a:cubicBezTo>
                <a:close/>
                <a:moveTo>
                  <a:pt x="71438" y="95250"/>
                </a:moveTo>
                <a:cubicBezTo>
                  <a:pt x="66509" y="95250"/>
                  <a:pt x="62508" y="91249"/>
                  <a:pt x="62508" y="86320"/>
                </a:cubicBezTo>
                <a:cubicBezTo>
                  <a:pt x="62508" y="81392"/>
                  <a:pt x="66509" y="77391"/>
                  <a:pt x="71438" y="77391"/>
                </a:cubicBezTo>
                <a:cubicBezTo>
                  <a:pt x="76366" y="77391"/>
                  <a:pt x="80367" y="81392"/>
                  <a:pt x="80367" y="86320"/>
                </a:cubicBezTo>
                <a:cubicBezTo>
                  <a:pt x="80367" y="91249"/>
                  <a:pt x="76366" y="95250"/>
                  <a:pt x="71438" y="95250"/>
                </a:cubicBezTo>
                <a:close/>
                <a:moveTo>
                  <a:pt x="119063" y="86320"/>
                </a:moveTo>
                <a:cubicBezTo>
                  <a:pt x="119063" y="91249"/>
                  <a:pt x="115061" y="95250"/>
                  <a:pt x="110133" y="95250"/>
                </a:cubicBezTo>
                <a:cubicBezTo>
                  <a:pt x="105204" y="95250"/>
                  <a:pt x="101203" y="91249"/>
                  <a:pt x="101203" y="86320"/>
                </a:cubicBezTo>
                <a:cubicBezTo>
                  <a:pt x="101203" y="81392"/>
                  <a:pt x="105204" y="77391"/>
                  <a:pt x="110133" y="77391"/>
                </a:cubicBezTo>
                <a:cubicBezTo>
                  <a:pt x="115061" y="77391"/>
                  <a:pt x="119063" y="81392"/>
                  <a:pt x="119063" y="86320"/>
                </a:cubicBezTo>
                <a:close/>
                <a:moveTo>
                  <a:pt x="32742" y="130969"/>
                </a:moveTo>
                <a:cubicBezTo>
                  <a:pt x="27814" y="130969"/>
                  <a:pt x="23812" y="126967"/>
                  <a:pt x="23812" y="122039"/>
                </a:cubicBezTo>
                <a:cubicBezTo>
                  <a:pt x="23812" y="117111"/>
                  <a:pt x="27814" y="113109"/>
                  <a:pt x="32742" y="113109"/>
                </a:cubicBezTo>
                <a:cubicBezTo>
                  <a:pt x="37671" y="113109"/>
                  <a:pt x="41672" y="117111"/>
                  <a:pt x="41672" y="122039"/>
                </a:cubicBezTo>
                <a:cubicBezTo>
                  <a:pt x="41672" y="126967"/>
                  <a:pt x="37671" y="130969"/>
                  <a:pt x="32742" y="130969"/>
                </a:cubicBezTo>
                <a:close/>
                <a:moveTo>
                  <a:pt x="80367" y="122039"/>
                </a:moveTo>
                <a:cubicBezTo>
                  <a:pt x="80367" y="126967"/>
                  <a:pt x="76366" y="130969"/>
                  <a:pt x="71438" y="130969"/>
                </a:cubicBezTo>
                <a:cubicBezTo>
                  <a:pt x="66509" y="130969"/>
                  <a:pt x="62508" y="126967"/>
                  <a:pt x="62508" y="122039"/>
                </a:cubicBezTo>
                <a:cubicBezTo>
                  <a:pt x="62508" y="117111"/>
                  <a:pt x="66509" y="113109"/>
                  <a:pt x="71438" y="113109"/>
                </a:cubicBezTo>
                <a:cubicBezTo>
                  <a:pt x="76366" y="113109"/>
                  <a:pt x="80367" y="117111"/>
                  <a:pt x="80367" y="122039"/>
                </a:cubicBezTo>
                <a:close/>
                <a:moveTo>
                  <a:pt x="110133" y="130969"/>
                </a:moveTo>
                <a:cubicBezTo>
                  <a:pt x="105204" y="130969"/>
                  <a:pt x="101203" y="126967"/>
                  <a:pt x="101203" y="122039"/>
                </a:cubicBezTo>
                <a:cubicBezTo>
                  <a:pt x="101203" y="117111"/>
                  <a:pt x="105204" y="113109"/>
                  <a:pt x="110133" y="113109"/>
                </a:cubicBezTo>
                <a:cubicBezTo>
                  <a:pt x="115061" y="113109"/>
                  <a:pt x="119063" y="117111"/>
                  <a:pt x="119063" y="122039"/>
                </a:cubicBezTo>
                <a:cubicBezTo>
                  <a:pt x="119063" y="126967"/>
                  <a:pt x="115061" y="130969"/>
                  <a:pt x="110133" y="130969"/>
                </a:cubicBezTo>
                <a:close/>
                <a:moveTo>
                  <a:pt x="23812" y="157758"/>
                </a:moveTo>
                <a:cubicBezTo>
                  <a:pt x="23812" y="152809"/>
                  <a:pt x="27794" y="148828"/>
                  <a:pt x="32742" y="148828"/>
                </a:cubicBezTo>
                <a:lnTo>
                  <a:pt x="74414" y="148828"/>
                </a:lnTo>
                <a:cubicBezTo>
                  <a:pt x="79363" y="148828"/>
                  <a:pt x="83344" y="152809"/>
                  <a:pt x="83344" y="157758"/>
                </a:cubicBezTo>
                <a:cubicBezTo>
                  <a:pt x="83344" y="162706"/>
                  <a:pt x="79363" y="166688"/>
                  <a:pt x="74414" y="166688"/>
                </a:cubicBezTo>
                <a:lnTo>
                  <a:pt x="32742" y="166688"/>
                </a:lnTo>
                <a:cubicBezTo>
                  <a:pt x="27794" y="166688"/>
                  <a:pt x="23812" y="162706"/>
                  <a:pt x="23812" y="157758"/>
                </a:cubicBezTo>
                <a:close/>
                <a:moveTo>
                  <a:pt x="110133" y="148828"/>
                </a:moveTo>
                <a:cubicBezTo>
                  <a:pt x="115081" y="148828"/>
                  <a:pt x="119063" y="152809"/>
                  <a:pt x="119063" y="157758"/>
                </a:cubicBezTo>
                <a:cubicBezTo>
                  <a:pt x="119063" y="162706"/>
                  <a:pt x="115081" y="166688"/>
                  <a:pt x="110133" y="166688"/>
                </a:cubicBezTo>
                <a:cubicBezTo>
                  <a:pt x="105184" y="166688"/>
                  <a:pt x="101203" y="162706"/>
                  <a:pt x="101203" y="157758"/>
                </a:cubicBezTo>
                <a:cubicBezTo>
                  <a:pt x="101203" y="152809"/>
                  <a:pt x="105184" y="148828"/>
                  <a:pt x="110133" y="148828"/>
                </a:cubicBezTo>
                <a:close/>
              </a:path>
            </a:pathLst>
          </a:custGeom>
          <a:solidFill>
            <a:srgbClr val="E60076"/>
          </a:solidFill>
          <a:ln/>
        </p:spPr>
        <p:txBody>
          <a:bodyPr/>
          <a:lstStyle/>
          <a:p>
            <a:endParaRPr lang="nl-NL"/>
          </a:p>
        </p:txBody>
      </p:sp>
      <p:sp>
        <p:nvSpPr>
          <p:cNvPr id="49" name="Text 47"/>
          <p:cNvSpPr/>
          <p:nvPr/>
        </p:nvSpPr>
        <p:spPr>
          <a:xfrm>
            <a:off x="4965700" y="3067050"/>
            <a:ext cx="542925" cy="266700"/>
          </a:xfrm>
          <a:prstGeom prst="rect">
            <a:avLst/>
          </a:prstGeom>
          <a:noFill/>
          <a:ln/>
        </p:spPr>
        <p:txBody>
          <a:bodyPr wrap="square" lIns="0" tIns="0" rIns="0" bIns="0" rtlCol="0" anchor="ctr"/>
          <a:lstStyle/>
          <a:p>
            <a:pPr>
              <a:lnSpc>
                <a:spcPct val="120000"/>
              </a:lnSpc>
            </a:pPr>
            <a:r>
              <a:rPr lang="en-US" sz="1500" b="1">
                <a:solidFill>
                  <a:srgbClr val="1D293D"/>
                </a:solidFill>
                <a:latin typeface="Noto Sans SC" pitchFamily="34" charset="0"/>
                <a:ea typeface="Noto Sans SC" pitchFamily="34" charset="-122"/>
                <a:cs typeface="Noto Sans SC" pitchFamily="34" charset="-120"/>
              </a:rPr>
              <a:t>FAIR</a:t>
            </a:r>
            <a:endParaRPr lang="en-US" sz="1600"/>
          </a:p>
        </p:txBody>
      </p:sp>
      <p:sp>
        <p:nvSpPr>
          <p:cNvPr id="50" name="Text 48"/>
          <p:cNvSpPr/>
          <p:nvPr/>
        </p:nvSpPr>
        <p:spPr>
          <a:xfrm>
            <a:off x="4394200" y="3543300"/>
            <a:ext cx="7334250" cy="190500"/>
          </a:xfrm>
          <a:prstGeom prst="rect">
            <a:avLst/>
          </a:prstGeom>
          <a:noFill/>
          <a:ln/>
        </p:spPr>
        <p:txBody>
          <a:bodyPr wrap="square" lIns="0" tIns="0" rIns="0" bIns="0" rtlCol="0" anchor="ctr"/>
          <a:lstStyle/>
          <a:p>
            <a:pPr>
              <a:lnSpc>
                <a:spcPct val="120000"/>
              </a:lnSpc>
            </a:pPr>
            <a:r>
              <a:rPr lang="en-US" sz="1050">
                <a:solidFill>
                  <a:srgbClr val="45556C"/>
                </a:solidFill>
                <a:latin typeface="MiSans" pitchFamily="34" charset="0"/>
                <a:ea typeface="MiSans" pitchFamily="34" charset="-122"/>
                <a:cs typeface="MiSans" pitchFamily="34" charset="-120"/>
              </a:rPr>
              <a:t>Factor Analysis of Information Risk - Kwantitatieve risico-analyse methode</a:t>
            </a:r>
            <a:endParaRPr lang="en-US" sz="1600"/>
          </a:p>
        </p:txBody>
      </p:sp>
      <p:sp>
        <p:nvSpPr>
          <p:cNvPr id="51" name="Shape 49"/>
          <p:cNvSpPr/>
          <p:nvPr/>
        </p:nvSpPr>
        <p:spPr>
          <a:xfrm>
            <a:off x="4394200" y="3810000"/>
            <a:ext cx="1057275" cy="228600"/>
          </a:xfrm>
          <a:custGeom>
            <a:avLst/>
            <a:gdLst/>
            <a:ahLst/>
            <a:cxnLst/>
            <a:rect l="l" t="t" r="r" b="b"/>
            <a:pathLst>
              <a:path w="1057275" h="228600">
                <a:moveTo>
                  <a:pt x="38101" y="0"/>
                </a:moveTo>
                <a:lnTo>
                  <a:pt x="1019174" y="0"/>
                </a:lnTo>
                <a:cubicBezTo>
                  <a:pt x="1040217" y="0"/>
                  <a:pt x="1057275" y="17058"/>
                  <a:pt x="1057275" y="38101"/>
                </a:cubicBezTo>
                <a:lnTo>
                  <a:pt x="1057275" y="190499"/>
                </a:lnTo>
                <a:cubicBezTo>
                  <a:pt x="1057275" y="211542"/>
                  <a:pt x="1040217" y="228600"/>
                  <a:pt x="1019174" y="228600"/>
                </a:cubicBezTo>
                <a:lnTo>
                  <a:pt x="38101" y="228600"/>
                </a:lnTo>
                <a:cubicBezTo>
                  <a:pt x="17072" y="228600"/>
                  <a:pt x="0" y="211528"/>
                  <a:pt x="0" y="190499"/>
                </a:cubicBezTo>
                <a:lnTo>
                  <a:pt x="0" y="38101"/>
                </a:lnTo>
                <a:cubicBezTo>
                  <a:pt x="0" y="17072"/>
                  <a:pt x="17072" y="0"/>
                  <a:pt x="38101" y="0"/>
                </a:cubicBezTo>
                <a:close/>
              </a:path>
            </a:pathLst>
          </a:custGeom>
          <a:solidFill>
            <a:srgbClr val="FCE7F3"/>
          </a:solidFill>
          <a:ln/>
        </p:spPr>
        <p:txBody>
          <a:bodyPr/>
          <a:lstStyle/>
          <a:p>
            <a:endParaRPr lang="nl-NL"/>
          </a:p>
        </p:txBody>
      </p:sp>
      <p:sp>
        <p:nvSpPr>
          <p:cNvPr id="52" name="Text 50"/>
          <p:cNvSpPr/>
          <p:nvPr/>
        </p:nvSpPr>
        <p:spPr>
          <a:xfrm>
            <a:off x="4394200" y="3810000"/>
            <a:ext cx="1114425" cy="228600"/>
          </a:xfrm>
          <a:prstGeom prst="rect">
            <a:avLst/>
          </a:prstGeom>
          <a:noFill/>
          <a:ln/>
        </p:spPr>
        <p:txBody>
          <a:bodyPr wrap="square" lIns="76200" tIns="38100" rIns="76200" bIns="38100" rtlCol="0" anchor="ctr"/>
          <a:lstStyle/>
          <a:p>
            <a:pPr>
              <a:lnSpc>
                <a:spcPct val="110000"/>
              </a:lnSpc>
            </a:pPr>
            <a:r>
              <a:rPr lang="en-US" sz="900" b="1">
                <a:solidFill>
                  <a:srgbClr val="C6005C"/>
                </a:solidFill>
                <a:latin typeface="MiSans" pitchFamily="34" charset="0"/>
                <a:ea typeface="MiSans" pitchFamily="34" charset="-122"/>
                <a:cs typeface="MiSans" pitchFamily="34" charset="-120"/>
              </a:rPr>
              <a:t>The Open Group</a:t>
            </a:r>
            <a:endParaRPr lang="en-US" sz="1600"/>
          </a:p>
        </p:txBody>
      </p:sp>
      <p:sp>
        <p:nvSpPr>
          <p:cNvPr id="53" name="Shape 51"/>
          <p:cNvSpPr/>
          <p:nvPr/>
        </p:nvSpPr>
        <p:spPr>
          <a:xfrm>
            <a:off x="5524500" y="3810000"/>
            <a:ext cx="800100" cy="228600"/>
          </a:xfrm>
          <a:custGeom>
            <a:avLst/>
            <a:gdLst/>
            <a:ahLst/>
            <a:cxnLst/>
            <a:rect l="l" t="t" r="r" b="b"/>
            <a:pathLst>
              <a:path w="800100" h="228600">
                <a:moveTo>
                  <a:pt x="38101" y="0"/>
                </a:moveTo>
                <a:lnTo>
                  <a:pt x="761999" y="0"/>
                </a:lnTo>
                <a:cubicBezTo>
                  <a:pt x="783042" y="0"/>
                  <a:pt x="800100" y="17058"/>
                  <a:pt x="800100" y="38101"/>
                </a:cubicBezTo>
                <a:lnTo>
                  <a:pt x="800100" y="190499"/>
                </a:lnTo>
                <a:cubicBezTo>
                  <a:pt x="800100" y="211542"/>
                  <a:pt x="783042" y="228600"/>
                  <a:pt x="761999" y="228600"/>
                </a:cubicBezTo>
                <a:lnTo>
                  <a:pt x="38101" y="228600"/>
                </a:lnTo>
                <a:cubicBezTo>
                  <a:pt x="17072" y="228600"/>
                  <a:pt x="0" y="211528"/>
                  <a:pt x="0" y="190499"/>
                </a:cubicBezTo>
                <a:lnTo>
                  <a:pt x="0" y="38101"/>
                </a:lnTo>
                <a:cubicBezTo>
                  <a:pt x="0" y="17072"/>
                  <a:pt x="17072" y="0"/>
                  <a:pt x="38101" y="0"/>
                </a:cubicBezTo>
                <a:close/>
              </a:path>
            </a:pathLst>
          </a:custGeom>
          <a:solidFill>
            <a:srgbClr val="DBEAFE"/>
          </a:solidFill>
          <a:ln/>
        </p:spPr>
        <p:txBody>
          <a:bodyPr/>
          <a:lstStyle/>
          <a:p>
            <a:endParaRPr lang="nl-NL"/>
          </a:p>
        </p:txBody>
      </p:sp>
      <p:sp>
        <p:nvSpPr>
          <p:cNvPr id="54" name="Text 52"/>
          <p:cNvSpPr/>
          <p:nvPr/>
        </p:nvSpPr>
        <p:spPr>
          <a:xfrm>
            <a:off x="5524500" y="3810000"/>
            <a:ext cx="857250" cy="228600"/>
          </a:xfrm>
          <a:prstGeom prst="rect">
            <a:avLst/>
          </a:prstGeom>
          <a:noFill/>
          <a:ln/>
        </p:spPr>
        <p:txBody>
          <a:bodyPr wrap="square" lIns="76200" tIns="38100" rIns="76200" bIns="38100" rtlCol="0" anchor="ctr"/>
          <a:lstStyle/>
          <a:p>
            <a:pPr>
              <a:lnSpc>
                <a:spcPct val="110000"/>
              </a:lnSpc>
            </a:pPr>
            <a:r>
              <a:rPr lang="en-US" sz="900" b="1">
                <a:solidFill>
                  <a:srgbClr val="1447E6"/>
                </a:solidFill>
                <a:latin typeface="MiSans" pitchFamily="34" charset="0"/>
                <a:ea typeface="MiSans" pitchFamily="34" charset="-122"/>
                <a:cs typeface="MiSans" pitchFamily="34" charset="-120"/>
              </a:rPr>
              <a:t>Kwantitatief</a:t>
            </a:r>
            <a:endParaRPr lang="en-US" sz="1600"/>
          </a:p>
        </p:txBody>
      </p:sp>
      <p:sp>
        <p:nvSpPr>
          <p:cNvPr id="55" name="Shape 53"/>
          <p:cNvSpPr/>
          <p:nvPr/>
        </p:nvSpPr>
        <p:spPr>
          <a:xfrm>
            <a:off x="6400999" y="3810000"/>
            <a:ext cx="714375" cy="228600"/>
          </a:xfrm>
          <a:custGeom>
            <a:avLst/>
            <a:gdLst/>
            <a:ahLst/>
            <a:cxnLst/>
            <a:rect l="l" t="t" r="r" b="b"/>
            <a:pathLst>
              <a:path w="714375" h="228600">
                <a:moveTo>
                  <a:pt x="38101" y="0"/>
                </a:moveTo>
                <a:lnTo>
                  <a:pt x="676274" y="0"/>
                </a:lnTo>
                <a:cubicBezTo>
                  <a:pt x="697317" y="0"/>
                  <a:pt x="714375" y="17058"/>
                  <a:pt x="714375" y="38101"/>
                </a:cubicBezTo>
                <a:lnTo>
                  <a:pt x="714375" y="190499"/>
                </a:lnTo>
                <a:cubicBezTo>
                  <a:pt x="714375" y="211542"/>
                  <a:pt x="697317" y="228600"/>
                  <a:pt x="676274" y="228600"/>
                </a:cubicBezTo>
                <a:lnTo>
                  <a:pt x="38101" y="228600"/>
                </a:lnTo>
                <a:cubicBezTo>
                  <a:pt x="17072" y="228600"/>
                  <a:pt x="0" y="211528"/>
                  <a:pt x="0" y="190499"/>
                </a:cubicBezTo>
                <a:lnTo>
                  <a:pt x="0" y="38101"/>
                </a:lnTo>
                <a:cubicBezTo>
                  <a:pt x="0" y="17072"/>
                  <a:pt x="17072" y="0"/>
                  <a:pt x="38101" y="0"/>
                </a:cubicBezTo>
                <a:close/>
              </a:path>
            </a:pathLst>
          </a:custGeom>
          <a:solidFill>
            <a:srgbClr val="DCFCE7"/>
          </a:solidFill>
          <a:ln/>
        </p:spPr>
        <p:txBody>
          <a:bodyPr/>
          <a:lstStyle/>
          <a:p>
            <a:endParaRPr lang="nl-NL"/>
          </a:p>
        </p:txBody>
      </p:sp>
      <p:sp>
        <p:nvSpPr>
          <p:cNvPr id="56" name="Text 54"/>
          <p:cNvSpPr/>
          <p:nvPr/>
        </p:nvSpPr>
        <p:spPr>
          <a:xfrm>
            <a:off x="6400999" y="3810000"/>
            <a:ext cx="771525" cy="228600"/>
          </a:xfrm>
          <a:prstGeom prst="rect">
            <a:avLst/>
          </a:prstGeom>
          <a:noFill/>
          <a:ln/>
        </p:spPr>
        <p:txBody>
          <a:bodyPr wrap="square" lIns="76200" tIns="38100" rIns="76200" bIns="38100" rtlCol="0" anchor="ctr"/>
          <a:lstStyle/>
          <a:p>
            <a:pPr>
              <a:lnSpc>
                <a:spcPct val="110000"/>
              </a:lnSpc>
            </a:pPr>
            <a:r>
              <a:rPr lang="en-US" sz="900" b="1">
                <a:solidFill>
                  <a:srgbClr val="008236"/>
                </a:solidFill>
                <a:latin typeface="MiSans" pitchFamily="34" charset="0"/>
                <a:ea typeface="MiSans" pitchFamily="34" charset="-122"/>
                <a:cs typeface="MiSans" pitchFamily="34" charset="-120"/>
              </a:rPr>
              <a:t>Financieel</a:t>
            </a:r>
            <a:endParaRPr lang="en-US" sz="1600"/>
          </a:p>
        </p:txBody>
      </p:sp>
      <p:sp>
        <p:nvSpPr>
          <p:cNvPr id="57" name="Shape 55"/>
          <p:cNvSpPr/>
          <p:nvPr/>
        </p:nvSpPr>
        <p:spPr>
          <a:xfrm>
            <a:off x="381000" y="4533900"/>
            <a:ext cx="11430000" cy="1143000"/>
          </a:xfrm>
          <a:custGeom>
            <a:avLst/>
            <a:gdLst/>
            <a:ahLst/>
            <a:cxnLst/>
            <a:rect l="l" t="t" r="r" b="b"/>
            <a:pathLst>
              <a:path w="11430000" h="1143000">
                <a:moveTo>
                  <a:pt x="114300" y="0"/>
                </a:moveTo>
                <a:lnTo>
                  <a:pt x="11315700" y="0"/>
                </a:lnTo>
                <a:cubicBezTo>
                  <a:pt x="11378784" y="0"/>
                  <a:pt x="11430000" y="51216"/>
                  <a:pt x="11430000" y="114300"/>
                </a:cubicBezTo>
                <a:lnTo>
                  <a:pt x="11430000" y="1028700"/>
                </a:lnTo>
                <a:cubicBezTo>
                  <a:pt x="11430000" y="1091784"/>
                  <a:pt x="11378784" y="1143000"/>
                  <a:pt x="11315700" y="1143000"/>
                </a:cubicBezTo>
                <a:lnTo>
                  <a:pt x="114300" y="1143000"/>
                </a:lnTo>
                <a:cubicBezTo>
                  <a:pt x="51216" y="1143000"/>
                  <a:pt x="0" y="1091784"/>
                  <a:pt x="0" y="1028700"/>
                </a:cubicBezTo>
                <a:lnTo>
                  <a:pt x="0" y="114300"/>
                </a:lnTo>
                <a:cubicBezTo>
                  <a:pt x="0" y="51216"/>
                  <a:pt x="51216" y="0"/>
                  <a:pt x="114300" y="0"/>
                </a:cubicBezTo>
                <a:close/>
              </a:path>
            </a:pathLst>
          </a:custGeom>
          <a:gradFill flip="none" rotWithShape="1">
            <a:gsLst>
              <a:gs pos="0">
                <a:srgbClr val="4F39F6"/>
              </a:gs>
              <a:gs pos="100000">
                <a:srgbClr val="9810FA"/>
              </a:gs>
            </a:gsLst>
            <a:lin ang="0" scaled="1"/>
          </a:gradFill>
          <a:ln/>
        </p:spPr>
        <p:txBody>
          <a:bodyPr/>
          <a:lstStyle/>
          <a:p>
            <a:endParaRPr lang="nl-NL"/>
          </a:p>
        </p:txBody>
      </p:sp>
      <p:sp>
        <p:nvSpPr>
          <p:cNvPr id="58" name="Shape 56"/>
          <p:cNvSpPr/>
          <p:nvPr/>
        </p:nvSpPr>
        <p:spPr>
          <a:xfrm>
            <a:off x="561975" y="4686300"/>
            <a:ext cx="228600" cy="228600"/>
          </a:xfrm>
          <a:custGeom>
            <a:avLst/>
            <a:gdLst/>
            <a:ahLst/>
            <a:cxnLst/>
            <a:rect l="l" t="t" r="r" b="b"/>
            <a:pathLst>
              <a:path w="228600" h="228600">
                <a:moveTo>
                  <a:pt x="114300" y="228600"/>
                </a:moveTo>
                <a:cubicBezTo>
                  <a:pt x="177384" y="228600"/>
                  <a:pt x="228600" y="177384"/>
                  <a:pt x="228600" y="114300"/>
                </a:cubicBezTo>
                <a:cubicBezTo>
                  <a:pt x="228600" y="51216"/>
                  <a:pt x="177384" y="0"/>
                  <a:pt x="114300" y="0"/>
                </a:cubicBezTo>
                <a:cubicBezTo>
                  <a:pt x="51216" y="0"/>
                  <a:pt x="0" y="51216"/>
                  <a:pt x="0" y="114300"/>
                </a:cubicBezTo>
                <a:cubicBezTo>
                  <a:pt x="0" y="177384"/>
                  <a:pt x="51216" y="228600"/>
                  <a:pt x="114300" y="228600"/>
                </a:cubicBezTo>
                <a:close/>
                <a:moveTo>
                  <a:pt x="100013" y="71438"/>
                </a:moveTo>
                <a:cubicBezTo>
                  <a:pt x="100013" y="63552"/>
                  <a:pt x="106415" y="57150"/>
                  <a:pt x="114300" y="57150"/>
                </a:cubicBezTo>
                <a:cubicBezTo>
                  <a:pt x="122185" y="57150"/>
                  <a:pt x="128588" y="63552"/>
                  <a:pt x="128588" y="71438"/>
                </a:cubicBezTo>
                <a:cubicBezTo>
                  <a:pt x="128588" y="79323"/>
                  <a:pt x="122185" y="85725"/>
                  <a:pt x="114300" y="85725"/>
                </a:cubicBezTo>
                <a:cubicBezTo>
                  <a:pt x="106415" y="85725"/>
                  <a:pt x="100013" y="79323"/>
                  <a:pt x="100013" y="71438"/>
                </a:cubicBezTo>
                <a:close/>
                <a:moveTo>
                  <a:pt x="96441" y="100013"/>
                </a:moveTo>
                <a:lnTo>
                  <a:pt x="117872" y="100013"/>
                </a:lnTo>
                <a:cubicBezTo>
                  <a:pt x="123810" y="100013"/>
                  <a:pt x="128588" y="104790"/>
                  <a:pt x="128588" y="110728"/>
                </a:cubicBezTo>
                <a:lnTo>
                  <a:pt x="128588" y="150019"/>
                </a:lnTo>
                <a:lnTo>
                  <a:pt x="132159" y="150019"/>
                </a:lnTo>
                <a:cubicBezTo>
                  <a:pt x="138098" y="150019"/>
                  <a:pt x="142875" y="154796"/>
                  <a:pt x="142875" y="160734"/>
                </a:cubicBezTo>
                <a:cubicBezTo>
                  <a:pt x="142875" y="166673"/>
                  <a:pt x="138098" y="171450"/>
                  <a:pt x="132159" y="171450"/>
                </a:cubicBezTo>
                <a:lnTo>
                  <a:pt x="96441" y="171450"/>
                </a:lnTo>
                <a:cubicBezTo>
                  <a:pt x="90502" y="171450"/>
                  <a:pt x="85725" y="166673"/>
                  <a:pt x="85725" y="160734"/>
                </a:cubicBezTo>
                <a:cubicBezTo>
                  <a:pt x="85725" y="154796"/>
                  <a:pt x="90502" y="150019"/>
                  <a:pt x="96441" y="150019"/>
                </a:cubicBezTo>
                <a:lnTo>
                  <a:pt x="107156" y="150019"/>
                </a:lnTo>
                <a:lnTo>
                  <a:pt x="107156" y="121444"/>
                </a:lnTo>
                <a:lnTo>
                  <a:pt x="96441" y="121444"/>
                </a:lnTo>
                <a:cubicBezTo>
                  <a:pt x="90502" y="121444"/>
                  <a:pt x="85725" y="116666"/>
                  <a:pt x="85725" y="110728"/>
                </a:cubicBezTo>
                <a:cubicBezTo>
                  <a:pt x="85725" y="104790"/>
                  <a:pt x="90502" y="100013"/>
                  <a:pt x="96441" y="100013"/>
                </a:cubicBezTo>
                <a:close/>
              </a:path>
            </a:pathLst>
          </a:custGeom>
          <a:solidFill>
            <a:srgbClr val="53EAFD"/>
          </a:solidFill>
          <a:ln/>
        </p:spPr>
        <p:txBody>
          <a:bodyPr/>
          <a:lstStyle/>
          <a:p>
            <a:endParaRPr lang="nl-NL"/>
          </a:p>
        </p:txBody>
      </p:sp>
      <p:sp>
        <p:nvSpPr>
          <p:cNvPr id="59" name="Text 57"/>
          <p:cNvSpPr/>
          <p:nvPr/>
        </p:nvSpPr>
        <p:spPr>
          <a:xfrm>
            <a:off x="971550" y="4686300"/>
            <a:ext cx="10772775" cy="266700"/>
          </a:xfrm>
          <a:prstGeom prst="rect">
            <a:avLst/>
          </a:prstGeom>
          <a:noFill/>
          <a:ln/>
        </p:spPr>
        <p:txBody>
          <a:bodyPr wrap="square" lIns="0" tIns="0" rIns="0" bIns="0" rtlCol="0" anchor="ctr"/>
          <a:lstStyle/>
          <a:p>
            <a:pPr>
              <a:lnSpc>
                <a:spcPct val="130000"/>
              </a:lnSpc>
            </a:pPr>
            <a:r>
              <a:rPr lang="en-US" sz="1350" b="1">
                <a:solidFill>
                  <a:srgbClr val="FFFFFF"/>
                </a:solidFill>
                <a:latin typeface="MiSans" pitchFamily="34" charset="0"/>
                <a:ea typeface="MiSans" pitchFamily="34" charset="-122"/>
                <a:cs typeface="MiSans" pitchFamily="34" charset="-120"/>
              </a:rPr>
              <a:t>Waarom verschillende standaarden?</a:t>
            </a:r>
            <a:endParaRPr lang="en-US" sz="1600"/>
          </a:p>
        </p:txBody>
      </p:sp>
      <p:sp>
        <p:nvSpPr>
          <p:cNvPr id="60" name="Text 58"/>
          <p:cNvSpPr/>
          <p:nvPr/>
        </p:nvSpPr>
        <p:spPr>
          <a:xfrm>
            <a:off x="971550" y="5029200"/>
            <a:ext cx="10763250" cy="495300"/>
          </a:xfrm>
          <a:prstGeom prst="rect">
            <a:avLst/>
          </a:prstGeom>
          <a:noFill/>
          <a:ln/>
        </p:spPr>
        <p:txBody>
          <a:bodyPr wrap="square" lIns="0" tIns="0" rIns="0" bIns="0" rtlCol="0" anchor="ctr"/>
          <a:lstStyle/>
          <a:p>
            <a:pPr>
              <a:lnSpc>
                <a:spcPct val="140000"/>
              </a:lnSpc>
            </a:pPr>
            <a:r>
              <a:rPr lang="en-US" sz="1200">
                <a:solidFill>
                  <a:srgbClr val="FFFFFF"/>
                </a:solidFill>
                <a:latin typeface="MiSans" pitchFamily="34" charset="0"/>
                <a:ea typeface="MiSans" pitchFamily="34" charset="-122"/>
                <a:cs typeface="MiSans" pitchFamily="34" charset="-120"/>
              </a:rPr>
              <a:t>Elke standaard heeft zijn eigen focus, aanpak en sterke punten. De keuze hangt af van je organisatie, sector, grootte en specifieke behoeften. Sommige organisaties gebruiken zelfs een combinatie van meerdere standaarden!</a:t>
            </a:r>
            <a:endParaRPr lang="en-US" sz="160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5">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6955"/>
          </a:xfrm>
          <a:custGeom>
            <a:avLst/>
            <a:gdLst/>
            <a:ahLst/>
            <a:cxnLst/>
            <a:rect l="l" t="t" r="r" b="b"/>
            <a:pathLst>
              <a:path w="12192000" h="6856955">
                <a:moveTo>
                  <a:pt x="0" y="0"/>
                </a:moveTo>
                <a:lnTo>
                  <a:pt x="12192000" y="0"/>
                </a:lnTo>
                <a:lnTo>
                  <a:pt x="12192000" y="6856955"/>
                </a:lnTo>
                <a:lnTo>
                  <a:pt x="0" y="6856955"/>
                </a:lnTo>
                <a:lnTo>
                  <a:pt x="0" y="0"/>
                </a:lnTo>
                <a:close/>
              </a:path>
            </a:pathLst>
          </a:custGeom>
          <a:gradFill flip="none" rotWithShape="1">
            <a:gsLst>
              <a:gs pos="0">
                <a:srgbClr val="F9FAFB"/>
              </a:gs>
              <a:gs pos="100000">
                <a:srgbClr val="EFF6FF"/>
              </a:gs>
            </a:gsLst>
            <a:lin ang="2700000" scaled="1"/>
          </a:gradFill>
          <a:ln/>
        </p:spPr>
        <p:txBody>
          <a:bodyPr/>
          <a:lstStyle/>
          <a:p>
            <a:endParaRPr lang="nl-NL"/>
          </a:p>
        </p:txBody>
      </p:sp>
      <p:sp>
        <p:nvSpPr>
          <p:cNvPr id="3" name="Shape 1"/>
          <p:cNvSpPr/>
          <p:nvPr/>
        </p:nvSpPr>
        <p:spPr>
          <a:xfrm>
            <a:off x="334486" y="334486"/>
            <a:ext cx="401383" cy="401383"/>
          </a:xfrm>
          <a:custGeom>
            <a:avLst/>
            <a:gdLst/>
            <a:ahLst/>
            <a:cxnLst/>
            <a:rect l="l" t="t" r="r" b="b"/>
            <a:pathLst>
              <a:path w="401383" h="401383">
                <a:moveTo>
                  <a:pt x="66898" y="0"/>
                </a:moveTo>
                <a:lnTo>
                  <a:pt x="334484" y="0"/>
                </a:lnTo>
                <a:cubicBezTo>
                  <a:pt x="371407" y="0"/>
                  <a:pt x="401383" y="29976"/>
                  <a:pt x="401383" y="66898"/>
                </a:cubicBezTo>
                <a:lnTo>
                  <a:pt x="401383" y="334484"/>
                </a:lnTo>
                <a:cubicBezTo>
                  <a:pt x="401383" y="371407"/>
                  <a:pt x="371407" y="401383"/>
                  <a:pt x="334484" y="401383"/>
                </a:cubicBezTo>
                <a:lnTo>
                  <a:pt x="66898" y="401383"/>
                </a:lnTo>
                <a:cubicBezTo>
                  <a:pt x="29976" y="401383"/>
                  <a:pt x="0" y="371407"/>
                  <a:pt x="0" y="334484"/>
                </a:cubicBezTo>
                <a:lnTo>
                  <a:pt x="0" y="66898"/>
                </a:lnTo>
                <a:cubicBezTo>
                  <a:pt x="0" y="29976"/>
                  <a:pt x="29976" y="0"/>
                  <a:pt x="66898" y="0"/>
                </a:cubicBezTo>
                <a:close/>
              </a:path>
            </a:pathLst>
          </a:custGeom>
          <a:gradFill flip="none" rotWithShape="1">
            <a:gsLst>
              <a:gs pos="0">
                <a:srgbClr val="155DFC"/>
              </a:gs>
              <a:gs pos="100000">
                <a:srgbClr val="1447E6"/>
              </a:gs>
            </a:gsLst>
            <a:lin ang="2700000" scaled="1"/>
          </a:gradFill>
          <a:ln/>
        </p:spPr>
        <p:txBody>
          <a:bodyPr/>
          <a:lstStyle/>
          <a:p>
            <a:endParaRPr lang="nl-NL"/>
          </a:p>
        </p:txBody>
      </p:sp>
      <p:sp>
        <p:nvSpPr>
          <p:cNvPr id="4" name="Shape 2"/>
          <p:cNvSpPr/>
          <p:nvPr/>
        </p:nvSpPr>
        <p:spPr>
          <a:xfrm>
            <a:off x="441103" y="451556"/>
            <a:ext cx="188148" cy="167243"/>
          </a:xfrm>
          <a:custGeom>
            <a:avLst/>
            <a:gdLst/>
            <a:ahLst/>
            <a:cxnLst/>
            <a:rect l="l" t="t" r="r" b="b"/>
            <a:pathLst>
              <a:path w="188148" h="167243">
                <a:moveTo>
                  <a:pt x="78134" y="-2613"/>
                </a:moveTo>
                <a:cubicBezTo>
                  <a:pt x="76141" y="-4638"/>
                  <a:pt x="73234" y="-5455"/>
                  <a:pt x="70490" y="-4704"/>
                </a:cubicBezTo>
                <a:cubicBezTo>
                  <a:pt x="67746" y="-3952"/>
                  <a:pt x="65623" y="-1829"/>
                  <a:pt x="64937" y="915"/>
                </a:cubicBezTo>
                <a:lnTo>
                  <a:pt x="59940" y="20579"/>
                </a:lnTo>
                <a:cubicBezTo>
                  <a:pt x="59580" y="22016"/>
                  <a:pt x="58110" y="22865"/>
                  <a:pt x="56706" y="22441"/>
                </a:cubicBezTo>
                <a:lnTo>
                  <a:pt x="37172" y="16953"/>
                </a:lnTo>
                <a:cubicBezTo>
                  <a:pt x="34428" y="16169"/>
                  <a:pt x="31489" y="16953"/>
                  <a:pt x="29496" y="18945"/>
                </a:cubicBezTo>
                <a:cubicBezTo>
                  <a:pt x="27504" y="20938"/>
                  <a:pt x="26720" y="23878"/>
                  <a:pt x="27504" y="26622"/>
                </a:cubicBezTo>
                <a:lnTo>
                  <a:pt x="33024" y="46155"/>
                </a:lnTo>
                <a:cubicBezTo>
                  <a:pt x="33416" y="47560"/>
                  <a:pt x="32567" y="49030"/>
                  <a:pt x="31162" y="49389"/>
                </a:cubicBezTo>
                <a:lnTo>
                  <a:pt x="11465" y="54387"/>
                </a:lnTo>
                <a:cubicBezTo>
                  <a:pt x="8721" y="55073"/>
                  <a:pt x="6566" y="57228"/>
                  <a:pt x="5814" y="59972"/>
                </a:cubicBezTo>
                <a:cubicBezTo>
                  <a:pt x="5063" y="62716"/>
                  <a:pt x="5880" y="65623"/>
                  <a:pt x="7905" y="67616"/>
                </a:cubicBezTo>
                <a:lnTo>
                  <a:pt x="22441" y="81760"/>
                </a:lnTo>
                <a:cubicBezTo>
                  <a:pt x="23486" y="82772"/>
                  <a:pt x="23486" y="84471"/>
                  <a:pt x="22441" y="85516"/>
                </a:cubicBezTo>
                <a:lnTo>
                  <a:pt x="7938" y="99660"/>
                </a:lnTo>
                <a:cubicBezTo>
                  <a:pt x="5912" y="101652"/>
                  <a:pt x="5096" y="104559"/>
                  <a:pt x="5847" y="107303"/>
                </a:cubicBezTo>
                <a:cubicBezTo>
                  <a:pt x="6598" y="110047"/>
                  <a:pt x="8754" y="112170"/>
                  <a:pt x="11498" y="112889"/>
                </a:cubicBezTo>
                <a:lnTo>
                  <a:pt x="31162" y="117887"/>
                </a:lnTo>
                <a:cubicBezTo>
                  <a:pt x="32599" y="118246"/>
                  <a:pt x="33449" y="119716"/>
                  <a:pt x="33024" y="121120"/>
                </a:cubicBezTo>
                <a:lnTo>
                  <a:pt x="27504" y="140621"/>
                </a:lnTo>
                <a:cubicBezTo>
                  <a:pt x="26720" y="143365"/>
                  <a:pt x="27504" y="146305"/>
                  <a:pt x="29496" y="148297"/>
                </a:cubicBezTo>
                <a:cubicBezTo>
                  <a:pt x="31489" y="150290"/>
                  <a:pt x="34428" y="151074"/>
                  <a:pt x="37172" y="150290"/>
                </a:cubicBezTo>
                <a:lnTo>
                  <a:pt x="56706" y="144770"/>
                </a:lnTo>
                <a:cubicBezTo>
                  <a:pt x="58110" y="144378"/>
                  <a:pt x="59580" y="145227"/>
                  <a:pt x="59940" y="146631"/>
                </a:cubicBezTo>
                <a:lnTo>
                  <a:pt x="64937" y="166296"/>
                </a:lnTo>
                <a:cubicBezTo>
                  <a:pt x="65623" y="169039"/>
                  <a:pt x="67779" y="171195"/>
                  <a:pt x="70523" y="171947"/>
                </a:cubicBezTo>
                <a:cubicBezTo>
                  <a:pt x="73267" y="172698"/>
                  <a:pt x="76174" y="171881"/>
                  <a:pt x="78166" y="169856"/>
                </a:cubicBezTo>
                <a:lnTo>
                  <a:pt x="92310" y="155320"/>
                </a:lnTo>
                <a:cubicBezTo>
                  <a:pt x="93323" y="154275"/>
                  <a:pt x="95021" y="154275"/>
                  <a:pt x="96067" y="155320"/>
                </a:cubicBezTo>
                <a:lnTo>
                  <a:pt x="110178" y="169856"/>
                </a:lnTo>
                <a:cubicBezTo>
                  <a:pt x="112170" y="171881"/>
                  <a:pt x="115077" y="172698"/>
                  <a:pt x="117821" y="171947"/>
                </a:cubicBezTo>
                <a:cubicBezTo>
                  <a:pt x="120565" y="171195"/>
                  <a:pt x="122688" y="169039"/>
                  <a:pt x="123407" y="166296"/>
                </a:cubicBezTo>
                <a:lnTo>
                  <a:pt x="128405" y="146664"/>
                </a:lnTo>
                <a:cubicBezTo>
                  <a:pt x="128764" y="145227"/>
                  <a:pt x="130234" y="144378"/>
                  <a:pt x="131638" y="144802"/>
                </a:cubicBezTo>
                <a:lnTo>
                  <a:pt x="151172" y="150323"/>
                </a:lnTo>
                <a:cubicBezTo>
                  <a:pt x="153916" y="151106"/>
                  <a:pt x="156855" y="150323"/>
                  <a:pt x="158848" y="148330"/>
                </a:cubicBezTo>
                <a:cubicBezTo>
                  <a:pt x="160841" y="146337"/>
                  <a:pt x="161624" y="143398"/>
                  <a:pt x="160841" y="140654"/>
                </a:cubicBezTo>
                <a:lnTo>
                  <a:pt x="155320" y="121120"/>
                </a:lnTo>
                <a:cubicBezTo>
                  <a:pt x="154928" y="119716"/>
                  <a:pt x="155778" y="118246"/>
                  <a:pt x="157182" y="117887"/>
                </a:cubicBezTo>
                <a:lnTo>
                  <a:pt x="176846" y="112889"/>
                </a:lnTo>
                <a:cubicBezTo>
                  <a:pt x="179590" y="112203"/>
                  <a:pt x="181746" y="110047"/>
                  <a:pt x="182497" y="107303"/>
                </a:cubicBezTo>
                <a:cubicBezTo>
                  <a:pt x="183248" y="104559"/>
                  <a:pt x="182432" y="101620"/>
                  <a:pt x="180407" y="99660"/>
                </a:cubicBezTo>
                <a:lnTo>
                  <a:pt x="165871" y="85516"/>
                </a:lnTo>
                <a:cubicBezTo>
                  <a:pt x="164826" y="84503"/>
                  <a:pt x="164826" y="82805"/>
                  <a:pt x="165871" y="81760"/>
                </a:cubicBezTo>
                <a:lnTo>
                  <a:pt x="180407" y="67616"/>
                </a:lnTo>
                <a:cubicBezTo>
                  <a:pt x="182432" y="65623"/>
                  <a:pt x="183248" y="62716"/>
                  <a:pt x="182497" y="59972"/>
                </a:cubicBezTo>
                <a:cubicBezTo>
                  <a:pt x="181746" y="57228"/>
                  <a:pt x="179590" y="55105"/>
                  <a:pt x="176846" y="54387"/>
                </a:cubicBezTo>
                <a:lnTo>
                  <a:pt x="157182" y="49389"/>
                </a:lnTo>
                <a:cubicBezTo>
                  <a:pt x="155745" y="49030"/>
                  <a:pt x="154896" y="47560"/>
                  <a:pt x="155320" y="46155"/>
                </a:cubicBezTo>
                <a:lnTo>
                  <a:pt x="160841" y="26622"/>
                </a:lnTo>
                <a:cubicBezTo>
                  <a:pt x="161624" y="23878"/>
                  <a:pt x="160841" y="20938"/>
                  <a:pt x="158848" y="18945"/>
                </a:cubicBezTo>
                <a:cubicBezTo>
                  <a:pt x="156855" y="16953"/>
                  <a:pt x="153916" y="16169"/>
                  <a:pt x="151172" y="16953"/>
                </a:cubicBezTo>
                <a:lnTo>
                  <a:pt x="131638" y="22473"/>
                </a:lnTo>
                <a:cubicBezTo>
                  <a:pt x="130234" y="22865"/>
                  <a:pt x="128764" y="22016"/>
                  <a:pt x="128405" y="20611"/>
                </a:cubicBezTo>
                <a:lnTo>
                  <a:pt x="123407" y="915"/>
                </a:lnTo>
                <a:cubicBezTo>
                  <a:pt x="122721" y="-1829"/>
                  <a:pt x="120565" y="-3985"/>
                  <a:pt x="117821" y="-4736"/>
                </a:cubicBezTo>
                <a:cubicBezTo>
                  <a:pt x="115077" y="-5488"/>
                  <a:pt x="112170" y="-4671"/>
                  <a:pt x="110178" y="-2646"/>
                </a:cubicBezTo>
                <a:lnTo>
                  <a:pt x="96034" y="11923"/>
                </a:lnTo>
                <a:cubicBezTo>
                  <a:pt x="95021" y="12968"/>
                  <a:pt x="93323" y="12968"/>
                  <a:pt x="92278" y="11923"/>
                </a:cubicBezTo>
                <a:lnTo>
                  <a:pt x="78134" y="-2613"/>
                </a:lnTo>
                <a:close/>
              </a:path>
            </a:pathLst>
          </a:custGeom>
          <a:solidFill>
            <a:srgbClr val="FFFFFF"/>
          </a:solidFill>
          <a:ln/>
        </p:spPr>
        <p:txBody>
          <a:bodyPr/>
          <a:lstStyle/>
          <a:p>
            <a:endParaRPr lang="nl-NL"/>
          </a:p>
        </p:txBody>
      </p:sp>
      <p:sp>
        <p:nvSpPr>
          <p:cNvPr id="5" name="Text 3"/>
          <p:cNvSpPr/>
          <p:nvPr/>
        </p:nvSpPr>
        <p:spPr>
          <a:xfrm>
            <a:off x="836214" y="367934"/>
            <a:ext cx="1588807" cy="334486"/>
          </a:xfrm>
          <a:prstGeom prst="rect">
            <a:avLst/>
          </a:prstGeom>
          <a:noFill/>
          <a:ln/>
        </p:spPr>
        <p:txBody>
          <a:bodyPr wrap="square" lIns="0" tIns="0" rIns="0" bIns="0" rtlCol="0" anchor="ctr"/>
          <a:lstStyle/>
          <a:p>
            <a:pPr>
              <a:lnSpc>
                <a:spcPct val="90000"/>
              </a:lnSpc>
            </a:pPr>
            <a:r>
              <a:rPr lang="en-US" sz="2370" b="1">
                <a:solidFill>
                  <a:srgbClr val="1D293D"/>
                </a:solidFill>
                <a:latin typeface="Noto Sans SC" pitchFamily="34" charset="0"/>
                <a:ea typeface="Noto Sans SC" pitchFamily="34" charset="-122"/>
                <a:cs typeface="Noto Sans SC" pitchFamily="34" charset="-120"/>
              </a:rPr>
              <a:t>ISO 27005</a:t>
            </a:r>
            <a:endParaRPr lang="en-US" sz="1600"/>
          </a:p>
        </p:txBody>
      </p:sp>
      <p:sp>
        <p:nvSpPr>
          <p:cNvPr id="6" name="Text 4"/>
          <p:cNvSpPr/>
          <p:nvPr/>
        </p:nvSpPr>
        <p:spPr>
          <a:xfrm>
            <a:off x="334486" y="802765"/>
            <a:ext cx="11606650" cy="234140"/>
          </a:xfrm>
          <a:prstGeom prst="rect">
            <a:avLst/>
          </a:prstGeom>
          <a:noFill/>
          <a:ln/>
        </p:spPr>
        <p:txBody>
          <a:bodyPr wrap="square" lIns="0" tIns="0" rIns="0" bIns="0" rtlCol="0" anchor="ctr"/>
          <a:lstStyle/>
          <a:p>
            <a:pPr>
              <a:lnSpc>
                <a:spcPct val="120000"/>
              </a:lnSpc>
            </a:pPr>
            <a:r>
              <a:rPr lang="en-US" sz="1317" b="1">
                <a:solidFill>
                  <a:srgbClr val="155DFC"/>
                </a:solidFill>
                <a:latin typeface="Noto Sans SC" pitchFamily="34" charset="0"/>
                <a:ea typeface="Noto Sans SC" pitchFamily="34" charset="-122"/>
                <a:cs typeface="Noto Sans SC" pitchFamily="34" charset="-120"/>
              </a:rPr>
              <a:t>Information Security Risk Management</a:t>
            </a:r>
            <a:endParaRPr lang="en-US" sz="1600"/>
          </a:p>
        </p:txBody>
      </p:sp>
      <p:sp>
        <p:nvSpPr>
          <p:cNvPr id="7" name="Shape 5"/>
          <p:cNvSpPr/>
          <p:nvPr/>
        </p:nvSpPr>
        <p:spPr>
          <a:xfrm>
            <a:off x="351210" y="1170700"/>
            <a:ext cx="5661169" cy="1956741"/>
          </a:xfrm>
          <a:custGeom>
            <a:avLst/>
            <a:gdLst/>
            <a:ahLst/>
            <a:cxnLst/>
            <a:rect l="l" t="t" r="r" b="b"/>
            <a:pathLst>
              <a:path w="5661169" h="1956741">
                <a:moveTo>
                  <a:pt x="33449" y="0"/>
                </a:moveTo>
                <a:lnTo>
                  <a:pt x="5560827" y="0"/>
                </a:lnTo>
                <a:cubicBezTo>
                  <a:pt x="5616244" y="0"/>
                  <a:pt x="5661169" y="44924"/>
                  <a:pt x="5661169" y="100342"/>
                </a:cubicBezTo>
                <a:lnTo>
                  <a:pt x="5661169" y="1856399"/>
                </a:lnTo>
                <a:cubicBezTo>
                  <a:pt x="5661169" y="1911816"/>
                  <a:pt x="5616244" y="1956741"/>
                  <a:pt x="5560827" y="1956741"/>
                </a:cubicBezTo>
                <a:lnTo>
                  <a:pt x="33449" y="1956741"/>
                </a:lnTo>
                <a:cubicBezTo>
                  <a:pt x="14975" y="1956741"/>
                  <a:pt x="0" y="1941765"/>
                  <a:pt x="0" y="1923292"/>
                </a:cubicBezTo>
                <a:lnTo>
                  <a:pt x="0" y="33449"/>
                </a:lnTo>
                <a:cubicBezTo>
                  <a:pt x="0" y="14975"/>
                  <a:pt x="14975" y="0"/>
                  <a:pt x="33449" y="0"/>
                </a:cubicBezTo>
                <a:close/>
              </a:path>
            </a:pathLst>
          </a:custGeom>
          <a:solidFill>
            <a:srgbClr val="FFFFFF"/>
          </a:solidFill>
          <a:ln/>
          <a:effectLst>
            <a:outerShdw blurRad="50173" dist="33449" dir="5400000" algn="bl" rotWithShape="0">
              <a:srgbClr val="000000">
                <a:alpha val="10196"/>
              </a:srgbClr>
            </a:outerShdw>
          </a:effectLst>
        </p:spPr>
        <p:txBody>
          <a:bodyPr/>
          <a:lstStyle/>
          <a:p>
            <a:endParaRPr lang="nl-NL"/>
          </a:p>
        </p:txBody>
      </p:sp>
      <p:sp>
        <p:nvSpPr>
          <p:cNvPr id="8" name="Shape 6"/>
          <p:cNvSpPr/>
          <p:nvPr/>
        </p:nvSpPr>
        <p:spPr>
          <a:xfrm>
            <a:off x="351210" y="1170700"/>
            <a:ext cx="33449" cy="1956741"/>
          </a:xfrm>
          <a:custGeom>
            <a:avLst/>
            <a:gdLst/>
            <a:ahLst/>
            <a:cxnLst/>
            <a:rect l="l" t="t" r="r" b="b"/>
            <a:pathLst>
              <a:path w="33449" h="1956741">
                <a:moveTo>
                  <a:pt x="33449" y="0"/>
                </a:moveTo>
                <a:lnTo>
                  <a:pt x="33449" y="0"/>
                </a:lnTo>
                <a:lnTo>
                  <a:pt x="33449" y="1956741"/>
                </a:lnTo>
                <a:lnTo>
                  <a:pt x="33449" y="1956741"/>
                </a:lnTo>
                <a:cubicBezTo>
                  <a:pt x="14975" y="1956741"/>
                  <a:pt x="0" y="1941765"/>
                  <a:pt x="0" y="1923292"/>
                </a:cubicBezTo>
                <a:lnTo>
                  <a:pt x="0" y="33449"/>
                </a:lnTo>
                <a:cubicBezTo>
                  <a:pt x="0" y="14975"/>
                  <a:pt x="14975" y="0"/>
                  <a:pt x="33449" y="0"/>
                </a:cubicBezTo>
                <a:close/>
              </a:path>
            </a:pathLst>
          </a:custGeom>
          <a:solidFill>
            <a:srgbClr val="155DFC"/>
          </a:solidFill>
          <a:ln/>
        </p:spPr>
        <p:txBody>
          <a:bodyPr/>
          <a:lstStyle/>
          <a:p>
            <a:endParaRPr lang="nl-NL"/>
          </a:p>
        </p:txBody>
      </p:sp>
      <p:sp>
        <p:nvSpPr>
          <p:cNvPr id="9" name="Shape 7"/>
          <p:cNvSpPr/>
          <p:nvPr/>
        </p:nvSpPr>
        <p:spPr>
          <a:xfrm>
            <a:off x="556082" y="1371391"/>
            <a:ext cx="167243" cy="167243"/>
          </a:xfrm>
          <a:custGeom>
            <a:avLst/>
            <a:gdLst/>
            <a:ahLst/>
            <a:cxnLst/>
            <a:rect l="l" t="t" r="r" b="b"/>
            <a:pathLst>
              <a:path w="167243" h="167243">
                <a:moveTo>
                  <a:pt x="83621" y="167243"/>
                </a:moveTo>
                <a:cubicBezTo>
                  <a:pt x="129773" y="167243"/>
                  <a:pt x="167243" y="129773"/>
                  <a:pt x="167243" y="83621"/>
                </a:cubicBezTo>
                <a:cubicBezTo>
                  <a:pt x="167243" y="37469"/>
                  <a:pt x="129773" y="0"/>
                  <a:pt x="83621" y="0"/>
                </a:cubicBezTo>
                <a:cubicBezTo>
                  <a:pt x="37469" y="0"/>
                  <a:pt x="0" y="37469"/>
                  <a:pt x="0" y="83621"/>
                </a:cubicBezTo>
                <a:cubicBezTo>
                  <a:pt x="0" y="129773"/>
                  <a:pt x="37469" y="167243"/>
                  <a:pt x="83621" y="167243"/>
                </a:cubicBezTo>
                <a:close/>
                <a:moveTo>
                  <a:pt x="73169" y="52263"/>
                </a:moveTo>
                <a:cubicBezTo>
                  <a:pt x="73169" y="46494"/>
                  <a:pt x="77852" y="41811"/>
                  <a:pt x="83621" y="41811"/>
                </a:cubicBezTo>
                <a:cubicBezTo>
                  <a:pt x="89390" y="41811"/>
                  <a:pt x="94074" y="46494"/>
                  <a:pt x="94074" y="52263"/>
                </a:cubicBezTo>
                <a:cubicBezTo>
                  <a:pt x="94074" y="58032"/>
                  <a:pt x="89390" y="62716"/>
                  <a:pt x="83621" y="62716"/>
                </a:cubicBezTo>
                <a:cubicBezTo>
                  <a:pt x="77852" y="62716"/>
                  <a:pt x="73169" y="58032"/>
                  <a:pt x="73169" y="52263"/>
                </a:cubicBezTo>
                <a:close/>
                <a:moveTo>
                  <a:pt x="70556" y="73169"/>
                </a:moveTo>
                <a:lnTo>
                  <a:pt x="86235" y="73169"/>
                </a:lnTo>
                <a:cubicBezTo>
                  <a:pt x="90579" y="73169"/>
                  <a:pt x="94074" y="76664"/>
                  <a:pt x="94074" y="81008"/>
                </a:cubicBezTo>
                <a:lnTo>
                  <a:pt x="94074" y="109753"/>
                </a:lnTo>
                <a:lnTo>
                  <a:pt x="96687" y="109753"/>
                </a:lnTo>
                <a:cubicBezTo>
                  <a:pt x="101032" y="109753"/>
                  <a:pt x="104527" y="113248"/>
                  <a:pt x="104527" y="117593"/>
                </a:cubicBezTo>
                <a:cubicBezTo>
                  <a:pt x="104527" y="121937"/>
                  <a:pt x="101032" y="125432"/>
                  <a:pt x="96687" y="125432"/>
                </a:cubicBezTo>
                <a:lnTo>
                  <a:pt x="70556" y="125432"/>
                </a:lnTo>
                <a:cubicBezTo>
                  <a:pt x="66211" y="125432"/>
                  <a:pt x="62716" y="121937"/>
                  <a:pt x="62716" y="117593"/>
                </a:cubicBezTo>
                <a:cubicBezTo>
                  <a:pt x="62716" y="113248"/>
                  <a:pt x="66211" y="109753"/>
                  <a:pt x="70556" y="109753"/>
                </a:cubicBezTo>
                <a:lnTo>
                  <a:pt x="78395" y="109753"/>
                </a:lnTo>
                <a:lnTo>
                  <a:pt x="78395" y="88848"/>
                </a:lnTo>
                <a:lnTo>
                  <a:pt x="70556" y="88848"/>
                </a:lnTo>
                <a:cubicBezTo>
                  <a:pt x="66211" y="88848"/>
                  <a:pt x="62716" y="85353"/>
                  <a:pt x="62716" y="81008"/>
                </a:cubicBezTo>
                <a:cubicBezTo>
                  <a:pt x="62716" y="76664"/>
                  <a:pt x="66211" y="73169"/>
                  <a:pt x="70556" y="73169"/>
                </a:cubicBezTo>
                <a:close/>
              </a:path>
            </a:pathLst>
          </a:custGeom>
          <a:solidFill>
            <a:srgbClr val="155DFC"/>
          </a:solidFill>
          <a:ln/>
        </p:spPr>
        <p:txBody>
          <a:bodyPr/>
          <a:lstStyle/>
          <a:p>
            <a:endParaRPr lang="nl-NL"/>
          </a:p>
        </p:txBody>
      </p:sp>
      <p:sp>
        <p:nvSpPr>
          <p:cNvPr id="10" name="Text 8"/>
          <p:cNvSpPr/>
          <p:nvPr/>
        </p:nvSpPr>
        <p:spPr>
          <a:xfrm>
            <a:off x="744230" y="1337942"/>
            <a:ext cx="5184527" cy="234140"/>
          </a:xfrm>
          <a:prstGeom prst="rect">
            <a:avLst/>
          </a:prstGeom>
          <a:noFill/>
          <a:ln/>
        </p:spPr>
        <p:txBody>
          <a:bodyPr wrap="square" lIns="0" tIns="0" rIns="0" bIns="0" rtlCol="0" anchor="ctr"/>
          <a:lstStyle/>
          <a:p>
            <a:pPr>
              <a:lnSpc>
                <a:spcPct val="120000"/>
              </a:lnSpc>
            </a:pPr>
            <a:r>
              <a:rPr lang="en-US" sz="1317" b="1">
                <a:solidFill>
                  <a:srgbClr val="1D293D"/>
                </a:solidFill>
                <a:latin typeface="Noto Sans SC" pitchFamily="34" charset="0"/>
                <a:ea typeface="Noto Sans SC" pitchFamily="34" charset="-122"/>
                <a:cs typeface="Noto Sans SC" pitchFamily="34" charset="-120"/>
              </a:rPr>
              <a:t>Wat is ISO 27005?</a:t>
            </a:r>
            <a:endParaRPr lang="en-US" sz="1600"/>
          </a:p>
        </p:txBody>
      </p:sp>
      <p:sp>
        <p:nvSpPr>
          <p:cNvPr id="11" name="Text 9"/>
          <p:cNvSpPr/>
          <p:nvPr/>
        </p:nvSpPr>
        <p:spPr>
          <a:xfrm>
            <a:off x="535177" y="1672428"/>
            <a:ext cx="5376856" cy="652247"/>
          </a:xfrm>
          <a:prstGeom prst="rect">
            <a:avLst/>
          </a:prstGeom>
          <a:noFill/>
          <a:ln/>
        </p:spPr>
        <p:txBody>
          <a:bodyPr wrap="square" lIns="0" tIns="0" rIns="0" bIns="0" rtlCol="0" anchor="ctr"/>
          <a:lstStyle/>
          <a:p>
            <a:pPr>
              <a:lnSpc>
                <a:spcPct val="140000"/>
              </a:lnSpc>
            </a:pPr>
            <a:r>
              <a:rPr lang="en-US" sz="1054">
                <a:solidFill>
                  <a:srgbClr val="314158"/>
                </a:solidFill>
                <a:latin typeface="MiSans" pitchFamily="34" charset="0"/>
                <a:ea typeface="MiSans" pitchFamily="34" charset="-122"/>
                <a:cs typeface="MiSans" pitchFamily="34" charset="-120"/>
              </a:rPr>
              <a:t>ISO 27005 is een internationale standaard die richtlijnen biedt voor het creëren, implementeren, onderhouden en verbeteren van risicomanagement voor informatiebeveiliging binnen een Information Security Management System (ISMS).</a:t>
            </a:r>
            <a:endParaRPr lang="en-US" sz="1600"/>
          </a:p>
        </p:txBody>
      </p:sp>
      <p:sp>
        <p:nvSpPr>
          <p:cNvPr id="12" name="Shape 10"/>
          <p:cNvSpPr/>
          <p:nvPr/>
        </p:nvSpPr>
        <p:spPr>
          <a:xfrm>
            <a:off x="551901" y="2425021"/>
            <a:ext cx="5293235" cy="535177"/>
          </a:xfrm>
          <a:custGeom>
            <a:avLst/>
            <a:gdLst/>
            <a:ahLst/>
            <a:cxnLst/>
            <a:rect l="l" t="t" r="r" b="b"/>
            <a:pathLst>
              <a:path w="5293235" h="535177">
                <a:moveTo>
                  <a:pt x="33449" y="0"/>
                </a:moveTo>
                <a:lnTo>
                  <a:pt x="5226337" y="0"/>
                </a:lnTo>
                <a:cubicBezTo>
                  <a:pt x="5263284" y="0"/>
                  <a:pt x="5293235" y="29951"/>
                  <a:pt x="5293235" y="66897"/>
                </a:cubicBezTo>
                <a:lnTo>
                  <a:pt x="5293235" y="468280"/>
                </a:lnTo>
                <a:cubicBezTo>
                  <a:pt x="5293235" y="505201"/>
                  <a:pt x="5263259" y="535177"/>
                  <a:pt x="5226337" y="535177"/>
                </a:cubicBezTo>
                <a:lnTo>
                  <a:pt x="33449" y="535177"/>
                </a:lnTo>
                <a:cubicBezTo>
                  <a:pt x="14975" y="535177"/>
                  <a:pt x="0" y="520202"/>
                  <a:pt x="0" y="501728"/>
                </a:cubicBezTo>
                <a:lnTo>
                  <a:pt x="0" y="33449"/>
                </a:lnTo>
                <a:cubicBezTo>
                  <a:pt x="0" y="14975"/>
                  <a:pt x="14975" y="0"/>
                  <a:pt x="33449" y="0"/>
                </a:cubicBezTo>
                <a:close/>
              </a:path>
            </a:pathLst>
          </a:custGeom>
          <a:solidFill>
            <a:srgbClr val="EFF6FF"/>
          </a:solidFill>
          <a:ln/>
        </p:spPr>
        <p:txBody>
          <a:bodyPr/>
          <a:lstStyle/>
          <a:p>
            <a:endParaRPr lang="nl-NL"/>
          </a:p>
        </p:txBody>
      </p:sp>
      <p:sp>
        <p:nvSpPr>
          <p:cNvPr id="13" name="Shape 11"/>
          <p:cNvSpPr/>
          <p:nvPr/>
        </p:nvSpPr>
        <p:spPr>
          <a:xfrm>
            <a:off x="551901" y="2425021"/>
            <a:ext cx="33449" cy="535177"/>
          </a:xfrm>
          <a:custGeom>
            <a:avLst/>
            <a:gdLst/>
            <a:ahLst/>
            <a:cxnLst/>
            <a:rect l="l" t="t" r="r" b="b"/>
            <a:pathLst>
              <a:path w="33449" h="535177">
                <a:moveTo>
                  <a:pt x="33449" y="0"/>
                </a:moveTo>
                <a:lnTo>
                  <a:pt x="33449" y="0"/>
                </a:lnTo>
                <a:lnTo>
                  <a:pt x="33449" y="535177"/>
                </a:lnTo>
                <a:lnTo>
                  <a:pt x="33449" y="535177"/>
                </a:lnTo>
                <a:cubicBezTo>
                  <a:pt x="14975" y="535177"/>
                  <a:pt x="0" y="520202"/>
                  <a:pt x="0" y="501728"/>
                </a:cubicBezTo>
                <a:lnTo>
                  <a:pt x="0" y="33449"/>
                </a:lnTo>
                <a:cubicBezTo>
                  <a:pt x="0" y="14975"/>
                  <a:pt x="14975" y="0"/>
                  <a:pt x="33449" y="0"/>
                </a:cubicBezTo>
                <a:close/>
              </a:path>
            </a:pathLst>
          </a:custGeom>
          <a:solidFill>
            <a:srgbClr val="51A2FF"/>
          </a:solidFill>
          <a:ln/>
        </p:spPr>
        <p:txBody>
          <a:bodyPr/>
          <a:lstStyle/>
          <a:p>
            <a:endParaRPr lang="nl-NL"/>
          </a:p>
        </p:txBody>
      </p:sp>
      <p:sp>
        <p:nvSpPr>
          <p:cNvPr id="14" name="Text 12"/>
          <p:cNvSpPr/>
          <p:nvPr/>
        </p:nvSpPr>
        <p:spPr>
          <a:xfrm>
            <a:off x="668971" y="2525366"/>
            <a:ext cx="5134354" cy="334486"/>
          </a:xfrm>
          <a:prstGeom prst="rect">
            <a:avLst/>
          </a:prstGeom>
          <a:noFill/>
          <a:ln/>
        </p:spPr>
        <p:txBody>
          <a:bodyPr wrap="square" lIns="0" tIns="0" rIns="0" bIns="0" rtlCol="0" anchor="ctr"/>
          <a:lstStyle/>
          <a:p>
            <a:pPr>
              <a:lnSpc>
                <a:spcPct val="120000"/>
              </a:lnSpc>
            </a:pPr>
            <a:r>
              <a:rPr lang="en-US" sz="922" b="1">
                <a:solidFill>
                  <a:srgbClr val="314158"/>
                </a:solidFill>
                <a:latin typeface="MiSans" pitchFamily="34" charset="0"/>
                <a:ea typeface="MiSans" pitchFamily="34" charset="-122"/>
                <a:cs typeface="MiSans" pitchFamily="34" charset="-120"/>
              </a:rPr>
              <a:t>Belangrijk:</a:t>
            </a:r>
            <a:r>
              <a:rPr lang="en-US" sz="922">
                <a:solidFill>
                  <a:srgbClr val="314158"/>
                </a:solidFill>
                <a:latin typeface="MiSans" pitchFamily="34" charset="0"/>
                <a:ea typeface="MiSans" pitchFamily="34" charset="-122"/>
                <a:cs typeface="MiSans" pitchFamily="34" charset="-120"/>
              </a:rPr>
              <a:t> ISO 27005 is een </a:t>
            </a:r>
            <a:r>
              <a:rPr lang="en-US" sz="922" b="1">
                <a:solidFill>
                  <a:srgbClr val="314158"/>
                </a:solidFill>
                <a:latin typeface="MiSans" pitchFamily="34" charset="0"/>
                <a:ea typeface="MiSans" pitchFamily="34" charset="-122"/>
                <a:cs typeface="MiSans" pitchFamily="34" charset="-120"/>
              </a:rPr>
              <a:t>ondersteunende standaard</a:t>
            </a:r>
            <a:r>
              <a:rPr lang="en-US" sz="922">
                <a:solidFill>
                  <a:srgbClr val="314158"/>
                </a:solidFill>
                <a:latin typeface="MiSans" pitchFamily="34" charset="0"/>
                <a:ea typeface="MiSans" pitchFamily="34" charset="-122"/>
                <a:cs typeface="MiSans" pitchFamily="34" charset="-120"/>
              </a:rPr>
              <a:t> voor ISO 27001. Het geeft geen certificering, maar biedt een framework.</a:t>
            </a:r>
            <a:endParaRPr lang="en-US" sz="1600"/>
          </a:p>
        </p:txBody>
      </p:sp>
      <p:sp>
        <p:nvSpPr>
          <p:cNvPr id="15" name="Shape 13"/>
          <p:cNvSpPr/>
          <p:nvPr/>
        </p:nvSpPr>
        <p:spPr>
          <a:xfrm>
            <a:off x="351210" y="3261235"/>
            <a:ext cx="5661169" cy="1672428"/>
          </a:xfrm>
          <a:custGeom>
            <a:avLst/>
            <a:gdLst/>
            <a:ahLst/>
            <a:cxnLst/>
            <a:rect l="l" t="t" r="r" b="b"/>
            <a:pathLst>
              <a:path w="5661169" h="1672428">
                <a:moveTo>
                  <a:pt x="33449" y="0"/>
                </a:moveTo>
                <a:lnTo>
                  <a:pt x="5560823" y="0"/>
                </a:lnTo>
                <a:cubicBezTo>
                  <a:pt x="5616242" y="0"/>
                  <a:pt x="5661169" y="44926"/>
                  <a:pt x="5661169" y="100346"/>
                </a:cubicBezTo>
                <a:lnTo>
                  <a:pt x="5661169" y="1572082"/>
                </a:lnTo>
                <a:cubicBezTo>
                  <a:pt x="5661169" y="1627502"/>
                  <a:pt x="5616242" y="1672428"/>
                  <a:pt x="5560823" y="1672428"/>
                </a:cubicBezTo>
                <a:lnTo>
                  <a:pt x="33449" y="1672428"/>
                </a:lnTo>
                <a:cubicBezTo>
                  <a:pt x="14975" y="1672428"/>
                  <a:pt x="0" y="1657453"/>
                  <a:pt x="0" y="1638979"/>
                </a:cubicBezTo>
                <a:lnTo>
                  <a:pt x="0" y="33449"/>
                </a:lnTo>
                <a:cubicBezTo>
                  <a:pt x="0" y="14988"/>
                  <a:pt x="14988" y="0"/>
                  <a:pt x="33449" y="0"/>
                </a:cubicBezTo>
                <a:close/>
              </a:path>
            </a:pathLst>
          </a:custGeom>
          <a:solidFill>
            <a:srgbClr val="FFFFFF"/>
          </a:solidFill>
          <a:ln/>
          <a:effectLst>
            <a:outerShdw blurRad="50173" dist="33449" dir="5400000" algn="bl" rotWithShape="0">
              <a:srgbClr val="000000">
                <a:alpha val="10196"/>
              </a:srgbClr>
            </a:outerShdw>
          </a:effectLst>
        </p:spPr>
        <p:txBody>
          <a:bodyPr/>
          <a:lstStyle/>
          <a:p>
            <a:endParaRPr lang="nl-NL"/>
          </a:p>
        </p:txBody>
      </p:sp>
      <p:sp>
        <p:nvSpPr>
          <p:cNvPr id="16" name="Shape 14"/>
          <p:cNvSpPr/>
          <p:nvPr/>
        </p:nvSpPr>
        <p:spPr>
          <a:xfrm>
            <a:off x="351210" y="3261235"/>
            <a:ext cx="33449" cy="1672428"/>
          </a:xfrm>
          <a:custGeom>
            <a:avLst/>
            <a:gdLst/>
            <a:ahLst/>
            <a:cxnLst/>
            <a:rect l="l" t="t" r="r" b="b"/>
            <a:pathLst>
              <a:path w="33449" h="1672428">
                <a:moveTo>
                  <a:pt x="33449" y="0"/>
                </a:moveTo>
                <a:lnTo>
                  <a:pt x="33449" y="0"/>
                </a:lnTo>
                <a:lnTo>
                  <a:pt x="33449" y="1672428"/>
                </a:lnTo>
                <a:lnTo>
                  <a:pt x="33449" y="1672428"/>
                </a:lnTo>
                <a:cubicBezTo>
                  <a:pt x="14975" y="1672428"/>
                  <a:pt x="0" y="1657453"/>
                  <a:pt x="0" y="1638979"/>
                </a:cubicBezTo>
                <a:lnTo>
                  <a:pt x="0" y="33449"/>
                </a:lnTo>
                <a:cubicBezTo>
                  <a:pt x="0" y="14975"/>
                  <a:pt x="14975" y="0"/>
                  <a:pt x="33449" y="0"/>
                </a:cubicBezTo>
                <a:close/>
              </a:path>
            </a:pathLst>
          </a:custGeom>
          <a:solidFill>
            <a:srgbClr val="2B7FFF"/>
          </a:solidFill>
          <a:ln/>
        </p:spPr>
        <p:txBody>
          <a:bodyPr/>
          <a:lstStyle/>
          <a:p>
            <a:endParaRPr lang="nl-NL"/>
          </a:p>
        </p:txBody>
      </p:sp>
      <p:sp>
        <p:nvSpPr>
          <p:cNvPr id="17" name="Shape 15"/>
          <p:cNvSpPr/>
          <p:nvPr/>
        </p:nvSpPr>
        <p:spPr>
          <a:xfrm>
            <a:off x="545630" y="3461926"/>
            <a:ext cx="188148" cy="167243"/>
          </a:xfrm>
          <a:custGeom>
            <a:avLst/>
            <a:gdLst/>
            <a:ahLst/>
            <a:cxnLst/>
            <a:rect l="l" t="t" r="r" b="b"/>
            <a:pathLst>
              <a:path w="188148" h="167243">
                <a:moveTo>
                  <a:pt x="101097" y="-6174"/>
                </a:moveTo>
                <a:cubicBezTo>
                  <a:pt x="99758" y="-8787"/>
                  <a:pt x="97047" y="-10453"/>
                  <a:pt x="94107" y="-10453"/>
                </a:cubicBezTo>
                <a:cubicBezTo>
                  <a:pt x="91167" y="-10453"/>
                  <a:pt x="88456" y="-8787"/>
                  <a:pt x="87117" y="-6174"/>
                </a:cubicBezTo>
                <a:lnTo>
                  <a:pt x="63075" y="40929"/>
                </a:lnTo>
                <a:lnTo>
                  <a:pt x="10845" y="49226"/>
                </a:lnTo>
                <a:cubicBezTo>
                  <a:pt x="7938" y="49683"/>
                  <a:pt x="5520" y="51741"/>
                  <a:pt x="4606" y="54550"/>
                </a:cubicBezTo>
                <a:cubicBezTo>
                  <a:pt x="3691" y="57359"/>
                  <a:pt x="4442" y="60430"/>
                  <a:pt x="6500" y="62520"/>
                </a:cubicBezTo>
                <a:lnTo>
                  <a:pt x="43869" y="99921"/>
                </a:lnTo>
                <a:lnTo>
                  <a:pt x="35637" y="152152"/>
                </a:lnTo>
                <a:cubicBezTo>
                  <a:pt x="35180" y="155059"/>
                  <a:pt x="36388" y="157999"/>
                  <a:pt x="38773" y="159730"/>
                </a:cubicBezTo>
                <a:cubicBezTo>
                  <a:pt x="41157" y="161461"/>
                  <a:pt x="44293" y="161722"/>
                  <a:pt x="46939" y="160383"/>
                </a:cubicBezTo>
                <a:lnTo>
                  <a:pt x="94107" y="136407"/>
                </a:lnTo>
                <a:lnTo>
                  <a:pt x="141242" y="160383"/>
                </a:lnTo>
                <a:cubicBezTo>
                  <a:pt x="143855" y="161722"/>
                  <a:pt x="147023" y="161461"/>
                  <a:pt x="149408" y="159730"/>
                </a:cubicBezTo>
                <a:cubicBezTo>
                  <a:pt x="151792" y="157999"/>
                  <a:pt x="153001" y="155092"/>
                  <a:pt x="152544" y="152152"/>
                </a:cubicBezTo>
                <a:lnTo>
                  <a:pt x="144280" y="99921"/>
                </a:lnTo>
                <a:lnTo>
                  <a:pt x="181648" y="62520"/>
                </a:lnTo>
                <a:cubicBezTo>
                  <a:pt x="183738" y="60430"/>
                  <a:pt x="184457" y="57359"/>
                  <a:pt x="183542" y="54550"/>
                </a:cubicBezTo>
                <a:cubicBezTo>
                  <a:pt x="182628" y="51741"/>
                  <a:pt x="180243" y="49683"/>
                  <a:pt x="177303" y="49226"/>
                </a:cubicBezTo>
                <a:lnTo>
                  <a:pt x="125105" y="40929"/>
                </a:lnTo>
                <a:lnTo>
                  <a:pt x="101097" y="-6174"/>
                </a:lnTo>
                <a:close/>
              </a:path>
            </a:pathLst>
          </a:custGeom>
          <a:solidFill>
            <a:srgbClr val="2B7FFF"/>
          </a:solidFill>
          <a:ln/>
        </p:spPr>
        <p:txBody>
          <a:bodyPr/>
          <a:lstStyle/>
          <a:p>
            <a:endParaRPr lang="nl-NL"/>
          </a:p>
        </p:txBody>
      </p:sp>
      <p:sp>
        <p:nvSpPr>
          <p:cNvPr id="18" name="Text 16"/>
          <p:cNvSpPr/>
          <p:nvPr/>
        </p:nvSpPr>
        <p:spPr>
          <a:xfrm>
            <a:off x="744230" y="3428477"/>
            <a:ext cx="5184527" cy="234140"/>
          </a:xfrm>
          <a:prstGeom prst="rect">
            <a:avLst/>
          </a:prstGeom>
          <a:noFill/>
          <a:ln/>
        </p:spPr>
        <p:txBody>
          <a:bodyPr wrap="square" lIns="0" tIns="0" rIns="0" bIns="0" rtlCol="0" anchor="ctr"/>
          <a:lstStyle/>
          <a:p>
            <a:pPr>
              <a:lnSpc>
                <a:spcPct val="120000"/>
              </a:lnSpc>
            </a:pPr>
            <a:r>
              <a:rPr lang="en-US" sz="1317" b="1">
                <a:solidFill>
                  <a:srgbClr val="1D293D"/>
                </a:solidFill>
                <a:latin typeface="Noto Sans SC" pitchFamily="34" charset="0"/>
                <a:ea typeface="Noto Sans SC" pitchFamily="34" charset="-122"/>
                <a:cs typeface="Noto Sans SC" pitchFamily="34" charset="-120"/>
              </a:rPr>
              <a:t>Sterke Punten</a:t>
            </a:r>
            <a:endParaRPr lang="en-US" sz="1600"/>
          </a:p>
        </p:txBody>
      </p:sp>
      <p:sp>
        <p:nvSpPr>
          <p:cNvPr id="19" name="Shape 17"/>
          <p:cNvSpPr/>
          <p:nvPr/>
        </p:nvSpPr>
        <p:spPr>
          <a:xfrm>
            <a:off x="560263" y="3796412"/>
            <a:ext cx="117070" cy="133794"/>
          </a:xfrm>
          <a:custGeom>
            <a:avLst/>
            <a:gdLst/>
            <a:ahLst/>
            <a:cxnLst/>
            <a:rect l="l" t="t" r="r" b="b"/>
            <a:pathLst>
              <a:path w="117070" h="133794">
                <a:moveTo>
                  <a:pt x="113621" y="18318"/>
                </a:moveTo>
                <a:cubicBezTo>
                  <a:pt x="117357" y="21036"/>
                  <a:pt x="118194" y="26262"/>
                  <a:pt x="115476" y="29999"/>
                </a:cubicBezTo>
                <a:lnTo>
                  <a:pt x="48579" y="121983"/>
                </a:lnTo>
                <a:cubicBezTo>
                  <a:pt x="47142" y="123969"/>
                  <a:pt x="44920" y="125197"/>
                  <a:pt x="42464" y="125406"/>
                </a:cubicBezTo>
                <a:cubicBezTo>
                  <a:pt x="40008" y="125615"/>
                  <a:pt x="37630" y="124700"/>
                  <a:pt x="35905" y="122976"/>
                </a:cubicBezTo>
                <a:lnTo>
                  <a:pt x="2456" y="89527"/>
                </a:lnTo>
                <a:cubicBezTo>
                  <a:pt x="-810" y="86261"/>
                  <a:pt x="-810" y="80956"/>
                  <a:pt x="2456" y="77690"/>
                </a:cubicBezTo>
                <a:cubicBezTo>
                  <a:pt x="5723" y="74423"/>
                  <a:pt x="11028" y="74423"/>
                  <a:pt x="14294" y="77690"/>
                </a:cubicBezTo>
                <a:lnTo>
                  <a:pt x="40818" y="104213"/>
                </a:lnTo>
                <a:lnTo>
                  <a:pt x="101966" y="20148"/>
                </a:lnTo>
                <a:cubicBezTo>
                  <a:pt x="104684" y="16411"/>
                  <a:pt x="109910" y="15574"/>
                  <a:pt x="113647" y="18292"/>
                </a:cubicBezTo>
                <a:close/>
              </a:path>
            </a:pathLst>
          </a:custGeom>
          <a:solidFill>
            <a:srgbClr val="00C950"/>
          </a:solidFill>
          <a:ln/>
        </p:spPr>
        <p:txBody>
          <a:bodyPr/>
          <a:lstStyle/>
          <a:p>
            <a:endParaRPr lang="nl-NL"/>
          </a:p>
        </p:txBody>
      </p:sp>
      <p:sp>
        <p:nvSpPr>
          <p:cNvPr id="20" name="Text 18"/>
          <p:cNvSpPr/>
          <p:nvPr/>
        </p:nvSpPr>
        <p:spPr>
          <a:xfrm>
            <a:off x="769317" y="3762963"/>
            <a:ext cx="2993646" cy="200691"/>
          </a:xfrm>
          <a:prstGeom prst="rect">
            <a:avLst/>
          </a:prstGeom>
          <a:noFill/>
          <a:ln/>
        </p:spPr>
        <p:txBody>
          <a:bodyPr wrap="square" lIns="0" tIns="0" rIns="0" bIns="0" rtlCol="0" anchor="ctr"/>
          <a:lstStyle/>
          <a:p>
            <a:pPr>
              <a:lnSpc>
                <a:spcPct val="130000"/>
              </a:lnSpc>
            </a:pPr>
            <a:r>
              <a:rPr lang="en-US" sz="1054" b="1">
                <a:solidFill>
                  <a:srgbClr val="314158"/>
                </a:solidFill>
                <a:latin typeface="MiSans" pitchFamily="34" charset="0"/>
                <a:ea typeface="MiSans" pitchFamily="34" charset="-122"/>
                <a:cs typeface="MiSans" pitchFamily="34" charset="-120"/>
              </a:rPr>
              <a:t>Flexibel:</a:t>
            </a:r>
            <a:r>
              <a:rPr lang="en-US" sz="1054">
                <a:solidFill>
                  <a:srgbClr val="314158"/>
                </a:solidFill>
                <a:latin typeface="MiSans" pitchFamily="34" charset="0"/>
                <a:ea typeface="MiSans" pitchFamily="34" charset="-122"/>
                <a:cs typeface="MiSans" pitchFamily="34" charset="-120"/>
              </a:rPr>
              <a:t> Past zich aan aan organisatiebehoeften</a:t>
            </a:r>
            <a:endParaRPr lang="en-US" sz="1600"/>
          </a:p>
        </p:txBody>
      </p:sp>
      <p:sp>
        <p:nvSpPr>
          <p:cNvPr id="21" name="Shape 19"/>
          <p:cNvSpPr/>
          <p:nvPr/>
        </p:nvSpPr>
        <p:spPr>
          <a:xfrm>
            <a:off x="560263" y="4064000"/>
            <a:ext cx="117070" cy="133794"/>
          </a:xfrm>
          <a:custGeom>
            <a:avLst/>
            <a:gdLst/>
            <a:ahLst/>
            <a:cxnLst/>
            <a:rect l="l" t="t" r="r" b="b"/>
            <a:pathLst>
              <a:path w="117070" h="133794">
                <a:moveTo>
                  <a:pt x="113621" y="18318"/>
                </a:moveTo>
                <a:cubicBezTo>
                  <a:pt x="117357" y="21036"/>
                  <a:pt x="118194" y="26262"/>
                  <a:pt x="115476" y="29999"/>
                </a:cubicBezTo>
                <a:lnTo>
                  <a:pt x="48579" y="121983"/>
                </a:lnTo>
                <a:cubicBezTo>
                  <a:pt x="47142" y="123969"/>
                  <a:pt x="44920" y="125197"/>
                  <a:pt x="42464" y="125406"/>
                </a:cubicBezTo>
                <a:cubicBezTo>
                  <a:pt x="40008" y="125615"/>
                  <a:pt x="37630" y="124700"/>
                  <a:pt x="35905" y="122976"/>
                </a:cubicBezTo>
                <a:lnTo>
                  <a:pt x="2456" y="89527"/>
                </a:lnTo>
                <a:cubicBezTo>
                  <a:pt x="-810" y="86261"/>
                  <a:pt x="-810" y="80956"/>
                  <a:pt x="2456" y="77690"/>
                </a:cubicBezTo>
                <a:cubicBezTo>
                  <a:pt x="5723" y="74423"/>
                  <a:pt x="11028" y="74423"/>
                  <a:pt x="14294" y="77690"/>
                </a:cubicBezTo>
                <a:lnTo>
                  <a:pt x="40818" y="104213"/>
                </a:lnTo>
                <a:lnTo>
                  <a:pt x="101966" y="20148"/>
                </a:lnTo>
                <a:cubicBezTo>
                  <a:pt x="104684" y="16411"/>
                  <a:pt x="109910" y="15574"/>
                  <a:pt x="113647" y="18292"/>
                </a:cubicBezTo>
                <a:close/>
              </a:path>
            </a:pathLst>
          </a:custGeom>
          <a:solidFill>
            <a:srgbClr val="00C950"/>
          </a:solidFill>
          <a:ln/>
        </p:spPr>
        <p:txBody>
          <a:bodyPr/>
          <a:lstStyle/>
          <a:p>
            <a:endParaRPr lang="nl-NL"/>
          </a:p>
        </p:txBody>
      </p:sp>
      <p:sp>
        <p:nvSpPr>
          <p:cNvPr id="22" name="Text 20"/>
          <p:cNvSpPr/>
          <p:nvPr/>
        </p:nvSpPr>
        <p:spPr>
          <a:xfrm>
            <a:off x="769317" y="4030551"/>
            <a:ext cx="3085630" cy="200691"/>
          </a:xfrm>
          <a:prstGeom prst="rect">
            <a:avLst/>
          </a:prstGeom>
          <a:noFill/>
          <a:ln/>
        </p:spPr>
        <p:txBody>
          <a:bodyPr wrap="square" lIns="0" tIns="0" rIns="0" bIns="0" rtlCol="0" anchor="ctr"/>
          <a:lstStyle/>
          <a:p>
            <a:pPr>
              <a:lnSpc>
                <a:spcPct val="130000"/>
              </a:lnSpc>
            </a:pPr>
            <a:r>
              <a:rPr lang="en-US" sz="1054" b="1">
                <a:solidFill>
                  <a:srgbClr val="314158"/>
                </a:solidFill>
                <a:latin typeface="MiSans" pitchFamily="34" charset="0"/>
                <a:ea typeface="MiSans" pitchFamily="34" charset="-122"/>
                <a:cs typeface="MiSans" pitchFamily="34" charset="-120"/>
              </a:rPr>
              <a:t>Herhaalbaar proces:</a:t>
            </a:r>
            <a:r>
              <a:rPr lang="en-US" sz="1054">
                <a:solidFill>
                  <a:srgbClr val="314158"/>
                </a:solidFill>
                <a:latin typeface="MiSans" pitchFamily="34" charset="0"/>
                <a:ea typeface="MiSans" pitchFamily="34" charset="-122"/>
                <a:cs typeface="MiSans" pitchFamily="34" charset="-120"/>
              </a:rPr>
              <a:t> Duidelijke 5-stappen aanpak</a:t>
            </a:r>
            <a:endParaRPr lang="en-US" sz="1600"/>
          </a:p>
        </p:txBody>
      </p:sp>
      <p:sp>
        <p:nvSpPr>
          <p:cNvPr id="23" name="Shape 21"/>
          <p:cNvSpPr/>
          <p:nvPr/>
        </p:nvSpPr>
        <p:spPr>
          <a:xfrm>
            <a:off x="560263" y="4331588"/>
            <a:ext cx="117070" cy="133794"/>
          </a:xfrm>
          <a:custGeom>
            <a:avLst/>
            <a:gdLst/>
            <a:ahLst/>
            <a:cxnLst/>
            <a:rect l="l" t="t" r="r" b="b"/>
            <a:pathLst>
              <a:path w="117070" h="133794">
                <a:moveTo>
                  <a:pt x="113621" y="18318"/>
                </a:moveTo>
                <a:cubicBezTo>
                  <a:pt x="117357" y="21036"/>
                  <a:pt x="118194" y="26262"/>
                  <a:pt x="115476" y="29999"/>
                </a:cubicBezTo>
                <a:lnTo>
                  <a:pt x="48579" y="121983"/>
                </a:lnTo>
                <a:cubicBezTo>
                  <a:pt x="47142" y="123969"/>
                  <a:pt x="44920" y="125197"/>
                  <a:pt x="42464" y="125406"/>
                </a:cubicBezTo>
                <a:cubicBezTo>
                  <a:pt x="40008" y="125615"/>
                  <a:pt x="37630" y="124700"/>
                  <a:pt x="35905" y="122976"/>
                </a:cubicBezTo>
                <a:lnTo>
                  <a:pt x="2456" y="89527"/>
                </a:lnTo>
                <a:cubicBezTo>
                  <a:pt x="-810" y="86261"/>
                  <a:pt x="-810" y="80956"/>
                  <a:pt x="2456" y="77690"/>
                </a:cubicBezTo>
                <a:cubicBezTo>
                  <a:pt x="5723" y="74423"/>
                  <a:pt x="11028" y="74423"/>
                  <a:pt x="14294" y="77690"/>
                </a:cubicBezTo>
                <a:lnTo>
                  <a:pt x="40818" y="104213"/>
                </a:lnTo>
                <a:lnTo>
                  <a:pt x="101966" y="20148"/>
                </a:lnTo>
                <a:cubicBezTo>
                  <a:pt x="104684" y="16411"/>
                  <a:pt x="109910" y="15574"/>
                  <a:pt x="113647" y="18292"/>
                </a:cubicBezTo>
                <a:close/>
              </a:path>
            </a:pathLst>
          </a:custGeom>
          <a:solidFill>
            <a:srgbClr val="00C950"/>
          </a:solidFill>
          <a:ln/>
        </p:spPr>
        <p:txBody>
          <a:bodyPr/>
          <a:lstStyle/>
          <a:p>
            <a:endParaRPr lang="nl-NL"/>
          </a:p>
        </p:txBody>
      </p:sp>
      <p:sp>
        <p:nvSpPr>
          <p:cNvPr id="24" name="Text 22"/>
          <p:cNvSpPr/>
          <p:nvPr/>
        </p:nvSpPr>
        <p:spPr>
          <a:xfrm>
            <a:off x="769317" y="4298140"/>
            <a:ext cx="2876576" cy="200691"/>
          </a:xfrm>
          <a:prstGeom prst="rect">
            <a:avLst/>
          </a:prstGeom>
          <a:noFill/>
          <a:ln/>
        </p:spPr>
        <p:txBody>
          <a:bodyPr wrap="square" lIns="0" tIns="0" rIns="0" bIns="0" rtlCol="0" anchor="ctr"/>
          <a:lstStyle/>
          <a:p>
            <a:pPr>
              <a:lnSpc>
                <a:spcPct val="130000"/>
              </a:lnSpc>
            </a:pPr>
            <a:r>
              <a:rPr lang="en-US" sz="1054" b="1">
                <a:solidFill>
                  <a:srgbClr val="314158"/>
                </a:solidFill>
                <a:latin typeface="MiSans" pitchFamily="34" charset="0"/>
                <a:ea typeface="MiSans" pitchFamily="34" charset="-122"/>
                <a:cs typeface="MiSans" pitchFamily="34" charset="-120"/>
              </a:rPr>
              <a:t>Internationaal erkend:</a:t>
            </a:r>
            <a:r>
              <a:rPr lang="en-US" sz="1054">
                <a:solidFill>
                  <a:srgbClr val="314158"/>
                </a:solidFill>
                <a:latin typeface="MiSans" pitchFamily="34" charset="0"/>
                <a:ea typeface="MiSans" pitchFamily="34" charset="-122"/>
                <a:cs typeface="MiSans" pitchFamily="34" charset="-120"/>
              </a:rPr>
              <a:t> Wereldwijde acceptatie</a:t>
            </a:r>
            <a:endParaRPr lang="en-US" sz="1600"/>
          </a:p>
        </p:txBody>
      </p:sp>
      <p:sp>
        <p:nvSpPr>
          <p:cNvPr id="25" name="Shape 23"/>
          <p:cNvSpPr/>
          <p:nvPr/>
        </p:nvSpPr>
        <p:spPr>
          <a:xfrm>
            <a:off x="560263" y="4599177"/>
            <a:ext cx="117070" cy="133794"/>
          </a:xfrm>
          <a:custGeom>
            <a:avLst/>
            <a:gdLst/>
            <a:ahLst/>
            <a:cxnLst/>
            <a:rect l="l" t="t" r="r" b="b"/>
            <a:pathLst>
              <a:path w="117070" h="133794">
                <a:moveTo>
                  <a:pt x="113621" y="18318"/>
                </a:moveTo>
                <a:cubicBezTo>
                  <a:pt x="117357" y="21036"/>
                  <a:pt x="118194" y="26262"/>
                  <a:pt x="115476" y="29999"/>
                </a:cubicBezTo>
                <a:lnTo>
                  <a:pt x="48579" y="121983"/>
                </a:lnTo>
                <a:cubicBezTo>
                  <a:pt x="47142" y="123969"/>
                  <a:pt x="44920" y="125197"/>
                  <a:pt x="42464" y="125406"/>
                </a:cubicBezTo>
                <a:cubicBezTo>
                  <a:pt x="40008" y="125615"/>
                  <a:pt x="37630" y="124700"/>
                  <a:pt x="35905" y="122976"/>
                </a:cubicBezTo>
                <a:lnTo>
                  <a:pt x="2456" y="89527"/>
                </a:lnTo>
                <a:cubicBezTo>
                  <a:pt x="-810" y="86261"/>
                  <a:pt x="-810" y="80956"/>
                  <a:pt x="2456" y="77690"/>
                </a:cubicBezTo>
                <a:cubicBezTo>
                  <a:pt x="5723" y="74423"/>
                  <a:pt x="11028" y="74423"/>
                  <a:pt x="14294" y="77690"/>
                </a:cubicBezTo>
                <a:lnTo>
                  <a:pt x="40818" y="104213"/>
                </a:lnTo>
                <a:lnTo>
                  <a:pt x="101966" y="20148"/>
                </a:lnTo>
                <a:cubicBezTo>
                  <a:pt x="104684" y="16411"/>
                  <a:pt x="109910" y="15574"/>
                  <a:pt x="113647" y="18292"/>
                </a:cubicBezTo>
                <a:close/>
              </a:path>
            </a:pathLst>
          </a:custGeom>
          <a:solidFill>
            <a:srgbClr val="00C950"/>
          </a:solidFill>
          <a:ln/>
        </p:spPr>
        <p:txBody>
          <a:bodyPr/>
          <a:lstStyle/>
          <a:p>
            <a:endParaRPr lang="nl-NL"/>
          </a:p>
        </p:txBody>
      </p:sp>
      <p:sp>
        <p:nvSpPr>
          <p:cNvPr id="26" name="Text 24"/>
          <p:cNvSpPr/>
          <p:nvPr/>
        </p:nvSpPr>
        <p:spPr>
          <a:xfrm>
            <a:off x="769317" y="4565728"/>
            <a:ext cx="2818041" cy="200691"/>
          </a:xfrm>
          <a:prstGeom prst="rect">
            <a:avLst/>
          </a:prstGeom>
          <a:noFill/>
          <a:ln/>
        </p:spPr>
        <p:txBody>
          <a:bodyPr wrap="square" lIns="0" tIns="0" rIns="0" bIns="0" rtlCol="0" anchor="ctr"/>
          <a:lstStyle/>
          <a:p>
            <a:pPr>
              <a:lnSpc>
                <a:spcPct val="130000"/>
              </a:lnSpc>
            </a:pPr>
            <a:r>
              <a:rPr lang="en-US" sz="1054" b="1">
                <a:solidFill>
                  <a:srgbClr val="314158"/>
                </a:solidFill>
                <a:latin typeface="MiSans" pitchFamily="34" charset="0"/>
                <a:ea typeface="MiSans" pitchFamily="34" charset="-122"/>
                <a:cs typeface="MiSans" pitchFamily="34" charset="-120"/>
              </a:rPr>
              <a:t>Integreert met ISO 27001:</a:t>
            </a:r>
            <a:r>
              <a:rPr lang="en-US" sz="1054">
                <a:solidFill>
                  <a:srgbClr val="314158"/>
                </a:solidFill>
                <a:latin typeface="MiSans" pitchFamily="34" charset="0"/>
                <a:ea typeface="MiSans" pitchFamily="34" charset="-122"/>
                <a:cs typeface="MiSans" pitchFamily="34" charset="-120"/>
              </a:rPr>
              <a:t> Sluit naadloos aan</a:t>
            </a:r>
            <a:endParaRPr lang="en-US" sz="1600"/>
          </a:p>
        </p:txBody>
      </p:sp>
      <p:sp>
        <p:nvSpPr>
          <p:cNvPr id="27" name="Shape 25"/>
          <p:cNvSpPr/>
          <p:nvPr/>
        </p:nvSpPr>
        <p:spPr>
          <a:xfrm>
            <a:off x="6178576" y="1170700"/>
            <a:ext cx="5677893" cy="3813136"/>
          </a:xfrm>
          <a:custGeom>
            <a:avLst/>
            <a:gdLst/>
            <a:ahLst/>
            <a:cxnLst/>
            <a:rect l="l" t="t" r="r" b="b"/>
            <a:pathLst>
              <a:path w="5677893" h="3813136">
                <a:moveTo>
                  <a:pt x="100362" y="0"/>
                </a:moveTo>
                <a:lnTo>
                  <a:pt x="5577531" y="0"/>
                </a:lnTo>
                <a:cubicBezTo>
                  <a:pt x="5632960" y="0"/>
                  <a:pt x="5677893" y="44933"/>
                  <a:pt x="5677893" y="100362"/>
                </a:cubicBezTo>
                <a:lnTo>
                  <a:pt x="5677893" y="3712774"/>
                </a:lnTo>
                <a:cubicBezTo>
                  <a:pt x="5677893" y="3768202"/>
                  <a:pt x="5632960" y="3813136"/>
                  <a:pt x="5577531" y="3813136"/>
                </a:cubicBezTo>
                <a:lnTo>
                  <a:pt x="100362" y="3813136"/>
                </a:lnTo>
                <a:cubicBezTo>
                  <a:pt x="44933" y="3813136"/>
                  <a:pt x="0" y="3768202"/>
                  <a:pt x="0" y="3712774"/>
                </a:cubicBezTo>
                <a:lnTo>
                  <a:pt x="0" y="100362"/>
                </a:lnTo>
                <a:cubicBezTo>
                  <a:pt x="0" y="44933"/>
                  <a:pt x="44933" y="0"/>
                  <a:pt x="100362" y="0"/>
                </a:cubicBezTo>
                <a:close/>
              </a:path>
            </a:pathLst>
          </a:custGeom>
          <a:gradFill flip="none" rotWithShape="1">
            <a:gsLst>
              <a:gs pos="0">
                <a:srgbClr val="155DFC"/>
              </a:gs>
              <a:gs pos="100000">
                <a:srgbClr val="1447E6"/>
              </a:gs>
            </a:gsLst>
            <a:lin ang="2700000" scaled="1"/>
          </a:gradFill>
          <a:ln/>
        </p:spPr>
        <p:txBody>
          <a:bodyPr/>
          <a:lstStyle/>
          <a:p>
            <a:endParaRPr lang="nl-NL"/>
          </a:p>
        </p:txBody>
      </p:sp>
      <p:sp>
        <p:nvSpPr>
          <p:cNvPr id="28" name="Shape 26"/>
          <p:cNvSpPr/>
          <p:nvPr/>
        </p:nvSpPr>
        <p:spPr>
          <a:xfrm>
            <a:off x="6366724" y="1371391"/>
            <a:ext cx="167243" cy="167243"/>
          </a:xfrm>
          <a:custGeom>
            <a:avLst/>
            <a:gdLst/>
            <a:ahLst/>
            <a:cxnLst/>
            <a:rect l="l" t="t" r="r" b="b"/>
            <a:pathLst>
              <a:path w="167243" h="167243">
                <a:moveTo>
                  <a:pt x="0" y="23519"/>
                </a:moveTo>
                <a:cubicBezTo>
                  <a:pt x="0" y="19207"/>
                  <a:pt x="3495" y="15679"/>
                  <a:pt x="7840" y="15679"/>
                </a:cubicBezTo>
                <a:lnTo>
                  <a:pt x="23519" y="15679"/>
                </a:lnTo>
                <a:cubicBezTo>
                  <a:pt x="27863" y="15679"/>
                  <a:pt x="31358" y="19174"/>
                  <a:pt x="31358" y="23519"/>
                </a:cubicBezTo>
                <a:lnTo>
                  <a:pt x="31358" y="57490"/>
                </a:lnTo>
                <a:lnTo>
                  <a:pt x="39198" y="57490"/>
                </a:lnTo>
                <a:cubicBezTo>
                  <a:pt x="43542" y="57490"/>
                  <a:pt x="47037" y="60985"/>
                  <a:pt x="47037" y="65329"/>
                </a:cubicBezTo>
                <a:cubicBezTo>
                  <a:pt x="47037" y="69674"/>
                  <a:pt x="43542" y="73169"/>
                  <a:pt x="39198" y="73169"/>
                </a:cubicBezTo>
                <a:lnTo>
                  <a:pt x="7840" y="73169"/>
                </a:lnTo>
                <a:cubicBezTo>
                  <a:pt x="3495" y="73169"/>
                  <a:pt x="0" y="69674"/>
                  <a:pt x="0" y="65329"/>
                </a:cubicBezTo>
                <a:cubicBezTo>
                  <a:pt x="0" y="60985"/>
                  <a:pt x="3495" y="57490"/>
                  <a:pt x="7840" y="57490"/>
                </a:cubicBezTo>
                <a:lnTo>
                  <a:pt x="15679" y="57490"/>
                </a:lnTo>
                <a:lnTo>
                  <a:pt x="15679" y="31358"/>
                </a:lnTo>
                <a:lnTo>
                  <a:pt x="7840" y="31358"/>
                </a:lnTo>
                <a:cubicBezTo>
                  <a:pt x="3495" y="31358"/>
                  <a:pt x="0" y="27863"/>
                  <a:pt x="0" y="23519"/>
                </a:cubicBezTo>
                <a:close/>
                <a:moveTo>
                  <a:pt x="9930" y="98386"/>
                </a:moveTo>
                <a:cubicBezTo>
                  <a:pt x="13654" y="95577"/>
                  <a:pt x="18194" y="94074"/>
                  <a:pt x="22865" y="94074"/>
                </a:cubicBezTo>
                <a:lnTo>
                  <a:pt x="24466" y="94074"/>
                </a:lnTo>
                <a:cubicBezTo>
                  <a:pt x="35474" y="94074"/>
                  <a:pt x="44424" y="103024"/>
                  <a:pt x="44424" y="114032"/>
                </a:cubicBezTo>
                <a:cubicBezTo>
                  <a:pt x="44424" y="120434"/>
                  <a:pt x="41353" y="126412"/>
                  <a:pt x="36192" y="130168"/>
                </a:cubicBezTo>
                <a:lnTo>
                  <a:pt x="28353" y="135885"/>
                </a:lnTo>
                <a:lnTo>
                  <a:pt x="39198" y="135885"/>
                </a:lnTo>
                <a:cubicBezTo>
                  <a:pt x="43542" y="135885"/>
                  <a:pt x="47037" y="139380"/>
                  <a:pt x="47037" y="143724"/>
                </a:cubicBezTo>
                <a:cubicBezTo>
                  <a:pt x="47037" y="148069"/>
                  <a:pt x="43542" y="151564"/>
                  <a:pt x="39198" y="151564"/>
                </a:cubicBezTo>
                <a:lnTo>
                  <a:pt x="9571" y="151564"/>
                </a:lnTo>
                <a:cubicBezTo>
                  <a:pt x="4279" y="151564"/>
                  <a:pt x="0" y="147285"/>
                  <a:pt x="0" y="141993"/>
                </a:cubicBezTo>
                <a:cubicBezTo>
                  <a:pt x="0" y="138923"/>
                  <a:pt x="1470" y="136048"/>
                  <a:pt x="3952" y="134252"/>
                </a:cubicBezTo>
                <a:lnTo>
                  <a:pt x="26981" y="117495"/>
                </a:lnTo>
                <a:cubicBezTo>
                  <a:pt x="28092" y="116678"/>
                  <a:pt x="28745" y="115404"/>
                  <a:pt x="28745" y="114032"/>
                </a:cubicBezTo>
                <a:cubicBezTo>
                  <a:pt x="28745" y="111680"/>
                  <a:pt x="26818" y="109753"/>
                  <a:pt x="24466" y="109753"/>
                </a:cubicBezTo>
                <a:lnTo>
                  <a:pt x="22865" y="109753"/>
                </a:lnTo>
                <a:cubicBezTo>
                  <a:pt x="21591" y="109753"/>
                  <a:pt x="20350" y="110178"/>
                  <a:pt x="19337" y="110929"/>
                </a:cubicBezTo>
                <a:lnTo>
                  <a:pt x="12543" y="116025"/>
                </a:lnTo>
                <a:cubicBezTo>
                  <a:pt x="9081" y="118638"/>
                  <a:pt x="4181" y="117919"/>
                  <a:pt x="1568" y="114457"/>
                </a:cubicBezTo>
                <a:cubicBezTo>
                  <a:pt x="-1045" y="110994"/>
                  <a:pt x="-327" y="106095"/>
                  <a:pt x="3136" y="103481"/>
                </a:cubicBezTo>
                <a:lnTo>
                  <a:pt x="9930" y="98386"/>
                </a:lnTo>
                <a:close/>
                <a:moveTo>
                  <a:pt x="73169" y="20905"/>
                </a:moveTo>
                <a:lnTo>
                  <a:pt x="156790" y="20905"/>
                </a:lnTo>
                <a:cubicBezTo>
                  <a:pt x="162572" y="20905"/>
                  <a:pt x="167243" y="25576"/>
                  <a:pt x="167243" y="31358"/>
                </a:cubicBezTo>
                <a:cubicBezTo>
                  <a:pt x="167243" y="37140"/>
                  <a:pt x="162572" y="41811"/>
                  <a:pt x="156790" y="41811"/>
                </a:cubicBezTo>
                <a:lnTo>
                  <a:pt x="73169" y="41811"/>
                </a:lnTo>
                <a:cubicBezTo>
                  <a:pt x="67387" y="41811"/>
                  <a:pt x="62716" y="37140"/>
                  <a:pt x="62716" y="31358"/>
                </a:cubicBezTo>
                <a:cubicBezTo>
                  <a:pt x="62716" y="25576"/>
                  <a:pt x="67387" y="20905"/>
                  <a:pt x="73169" y="20905"/>
                </a:cubicBezTo>
                <a:close/>
                <a:moveTo>
                  <a:pt x="73169" y="73169"/>
                </a:moveTo>
                <a:lnTo>
                  <a:pt x="156790" y="73169"/>
                </a:lnTo>
                <a:cubicBezTo>
                  <a:pt x="162572" y="73169"/>
                  <a:pt x="167243" y="77840"/>
                  <a:pt x="167243" y="83621"/>
                </a:cubicBezTo>
                <a:cubicBezTo>
                  <a:pt x="167243" y="89403"/>
                  <a:pt x="162572" y="94074"/>
                  <a:pt x="156790" y="94074"/>
                </a:cubicBezTo>
                <a:lnTo>
                  <a:pt x="73169" y="94074"/>
                </a:lnTo>
                <a:cubicBezTo>
                  <a:pt x="67387" y="94074"/>
                  <a:pt x="62716" y="89403"/>
                  <a:pt x="62716" y="83621"/>
                </a:cubicBezTo>
                <a:cubicBezTo>
                  <a:pt x="62716" y="77840"/>
                  <a:pt x="67387" y="73169"/>
                  <a:pt x="73169" y="73169"/>
                </a:cubicBezTo>
                <a:close/>
                <a:moveTo>
                  <a:pt x="73169" y="125432"/>
                </a:moveTo>
                <a:lnTo>
                  <a:pt x="156790" y="125432"/>
                </a:lnTo>
                <a:cubicBezTo>
                  <a:pt x="162572" y="125432"/>
                  <a:pt x="167243" y="130103"/>
                  <a:pt x="167243" y="135885"/>
                </a:cubicBezTo>
                <a:cubicBezTo>
                  <a:pt x="167243" y="141666"/>
                  <a:pt x="162572" y="146337"/>
                  <a:pt x="156790" y="146337"/>
                </a:cubicBezTo>
                <a:lnTo>
                  <a:pt x="73169" y="146337"/>
                </a:lnTo>
                <a:cubicBezTo>
                  <a:pt x="67387" y="146337"/>
                  <a:pt x="62716" y="141666"/>
                  <a:pt x="62716" y="135885"/>
                </a:cubicBezTo>
                <a:cubicBezTo>
                  <a:pt x="62716" y="130103"/>
                  <a:pt x="67387" y="125432"/>
                  <a:pt x="73169" y="125432"/>
                </a:cubicBezTo>
                <a:close/>
              </a:path>
            </a:pathLst>
          </a:custGeom>
          <a:solidFill>
            <a:srgbClr val="FFFFFF"/>
          </a:solidFill>
          <a:ln/>
        </p:spPr>
        <p:txBody>
          <a:bodyPr/>
          <a:lstStyle/>
          <a:p>
            <a:endParaRPr lang="nl-NL"/>
          </a:p>
        </p:txBody>
      </p:sp>
      <p:sp>
        <p:nvSpPr>
          <p:cNvPr id="29" name="Text 27"/>
          <p:cNvSpPr/>
          <p:nvPr/>
        </p:nvSpPr>
        <p:spPr>
          <a:xfrm>
            <a:off x="6554872" y="1337942"/>
            <a:ext cx="5217975" cy="234140"/>
          </a:xfrm>
          <a:prstGeom prst="rect">
            <a:avLst/>
          </a:prstGeom>
          <a:noFill/>
          <a:ln/>
        </p:spPr>
        <p:txBody>
          <a:bodyPr wrap="square" lIns="0" tIns="0" rIns="0" bIns="0" rtlCol="0" anchor="ctr"/>
          <a:lstStyle/>
          <a:p>
            <a:pPr>
              <a:lnSpc>
                <a:spcPct val="120000"/>
              </a:lnSpc>
            </a:pPr>
            <a:r>
              <a:rPr lang="en-US" sz="1317" b="1">
                <a:solidFill>
                  <a:srgbClr val="FFFFFF"/>
                </a:solidFill>
                <a:latin typeface="Noto Sans SC" pitchFamily="34" charset="0"/>
                <a:ea typeface="Noto Sans SC" pitchFamily="34" charset="-122"/>
                <a:cs typeface="Noto Sans SC" pitchFamily="34" charset="-120"/>
              </a:rPr>
              <a:t>De 5 Stappen van ISO 27005</a:t>
            </a:r>
            <a:endParaRPr lang="en-US" sz="1600"/>
          </a:p>
        </p:txBody>
      </p:sp>
      <p:sp>
        <p:nvSpPr>
          <p:cNvPr id="30" name="Shape 28"/>
          <p:cNvSpPr/>
          <p:nvPr/>
        </p:nvSpPr>
        <p:spPr>
          <a:xfrm>
            <a:off x="6345819" y="1705877"/>
            <a:ext cx="5343407" cy="568626"/>
          </a:xfrm>
          <a:custGeom>
            <a:avLst/>
            <a:gdLst/>
            <a:ahLst/>
            <a:cxnLst/>
            <a:rect l="l" t="t" r="r" b="b"/>
            <a:pathLst>
              <a:path w="5343407" h="568626">
                <a:moveTo>
                  <a:pt x="66899" y="0"/>
                </a:moveTo>
                <a:lnTo>
                  <a:pt x="5276509" y="0"/>
                </a:lnTo>
                <a:cubicBezTo>
                  <a:pt x="5313456" y="0"/>
                  <a:pt x="5343407" y="29952"/>
                  <a:pt x="5343407" y="66899"/>
                </a:cubicBezTo>
                <a:lnTo>
                  <a:pt x="5343407" y="501727"/>
                </a:lnTo>
                <a:cubicBezTo>
                  <a:pt x="5343407" y="538674"/>
                  <a:pt x="5313456" y="568626"/>
                  <a:pt x="5276509" y="568626"/>
                </a:cubicBezTo>
                <a:lnTo>
                  <a:pt x="66899" y="568626"/>
                </a:lnTo>
                <a:cubicBezTo>
                  <a:pt x="29952" y="568626"/>
                  <a:pt x="0" y="538674"/>
                  <a:pt x="0" y="501727"/>
                </a:cubicBezTo>
                <a:lnTo>
                  <a:pt x="0" y="66899"/>
                </a:lnTo>
                <a:cubicBezTo>
                  <a:pt x="0" y="29976"/>
                  <a:pt x="29976" y="0"/>
                  <a:pt x="66899" y="0"/>
                </a:cubicBezTo>
                <a:close/>
              </a:path>
            </a:pathLst>
          </a:custGeom>
          <a:solidFill>
            <a:srgbClr val="FFFFFF">
              <a:alpha val="10196"/>
            </a:srgbClr>
          </a:solidFill>
          <a:ln/>
        </p:spPr>
        <p:txBody>
          <a:bodyPr/>
          <a:lstStyle/>
          <a:p>
            <a:endParaRPr lang="nl-NL"/>
          </a:p>
        </p:txBody>
      </p:sp>
      <p:sp>
        <p:nvSpPr>
          <p:cNvPr id="31" name="Shape 29"/>
          <p:cNvSpPr/>
          <p:nvPr/>
        </p:nvSpPr>
        <p:spPr>
          <a:xfrm>
            <a:off x="6446165" y="1856395"/>
            <a:ext cx="267588" cy="267588"/>
          </a:xfrm>
          <a:custGeom>
            <a:avLst/>
            <a:gdLst/>
            <a:ahLst/>
            <a:cxnLst/>
            <a:rect l="l" t="t" r="r" b="b"/>
            <a:pathLst>
              <a:path w="267588" h="267588">
                <a:moveTo>
                  <a:pt x="133794" y="0"/>
                </a:moveTo>
                <a:lnTo>
                  <a:pt x="133794" y="0"/>
                </a:lnTo>
                <a:cubicBezTo>
                  <a:pt x="207687" y="0"/>
                  <a:pt x="267588" y="59902"/>
                  <a:pt x="267588" y="133794"/>
                </a:cubicBezTo>
                <a:lnTo>
                  <a:pt x="267588" y="133794"/>
                </a:lnTo>
                <a:cubicBezTo>
                  <a:pt x="267588" y="207687"/>
                  <a:pt x="207687" y="267588"/>
                  <a:pt x="133794" y="267588"/>
                </a:cubicBezTo>
                <a:lnTo>
                  <a:pt x="133794" y="267588"/>
                </a:lnTo>
                <a:cubicBezTo>
                  <a:pt x="59902" y="267588"/>
                  <a:pt x="0" y="207687"/>
                  <a:pt x="0" y="133794"/>
                </a:cubicBezTo>
                <a:lnTo>
                  <a:pt x="0" y="133794"/>
                </a:lnTo>
                <a:cubicBezTo>
                  <a:pt x="0" y="59902"/>
                  <a:pt x="59902" y="0"/>
                  <a:pt x="133794" y="0"/>
                </a:cubicBezTo>
                <a:close/>
              </a:path>
            </a:pathLst>
          </a:custGeom>
          <a:solidFill>
            <a:srgbClr val="FFFFFF">
              <a:alpha val="20000"/>
            </a:srgbClr>
          </a:solidFill>
          <a:ln/>
        </p:spPr>
        <p:txBody>
          <a:bodyPr/>
          <a:lstStyle/>
          <a:p>
            <a:endParaRPr lang="nl-NL"/>
          </a:p>
        </p:txBody>
      </p:sp>
      <p:sp>
        <p:nvSpPr>
          <p:cNvPr id="32" name="Text 30"/>
          <p:cNvSpPr/>
          <p:nvPr/>
        </p:nvSpPr>
        <p:spPr>
          <a:xfrm>
            <a:off x="6412716" y="1856395"/>
            <a:ext cx="334486" cy="267588"/>
          </a:xfrm>
          <a:prstGeom prst="rect">
            <a:avLst/>
          </a:prstGeom>
          <a:noFill/>
          <a:ln/>
        </p:spPr>
        <p:txBody>
          <a:bodyPr wrap="square" lIns="0" tIns="0" rIns="0" bIns="0" rtlCol="0" anchor="ctr"/>
          <a:lstStyle/>
          <a:p>
            <a:pPr algn="ctr">
              <a:lnSpc>
                <a:spcPct val="130000"/>
              </a:lnSpc>
            </a:pPr>
            <a:r>
              <a:rPr lang="en-US" sz="1054" b="1">
                <a:solidFill>
                  <a:srgbClr val="FFFFFF"/>
                </a:solidFill>
                <a:latin typeface="MiSans" pitchFamily="34" charset="0"/>
                <a:ea typeface="MiSans" pitchFamily="34" charset="-122"/>
                <a:cs typeface="MiSans" pitchFamily="34" charset="-120"/>
              </a:rPr>
              <a:t>1</a:t>
            </a:r>
            <a:endParaRPr lang="en-US" sz="1600"/>
          </a:p>
        </p:txBody>
      </p:sp>
      <p:sp>
        <p:nvSpPr>
          <p:cNvPr id="33" name="Text 31"/>
          <p:cNvSpPr/>
          <p:nvPr/>
        </p:nvSpPr>
        <p:spPr>
          <a:xfrm>
            <a:off x="6802893" y="1750193"/>
            <a:ext cx="2190881" cy="200691"/>
          </a:xfrm>
          <a:prstGeom prst="rect">
            <a:avLst/>
          </a:prstGeom>
          <a:noFill/>
          <a:ln/>
        </p:spPr>
        <p:txBody>
          <a:bodyPr wrap="square" lIns="0" tIns="0" rIns="0" bIns="0" rtlCol="0" anchor="ctr"/>
          <a:lstStyle/>
          <a:p>
            <a:pPr>
              <a:lnSpc>
                <a:spcPct val="130000"/>
              </a:lnSpc>
            </a:pPr>
            <a:r>
              <a:rPr lang="en-US" sz="1054" b="1">
                <a:solidFill>
                  <a:srgbClr val="FFFFFF"/>
                </a:solidFill>
                <a:latin typeface="MiSans" pitchFamily="34" charset="0"/>
                <a:ea typeface="MiSans" pitchFamily="34" charset="-122"/>
                <a:cs typeface="MiSans" pitchFamily="34" charset="-120"/>
              </a:rPr>
              <a:t>Context Establishment</a:t>
            </a:r>
            <a:endParaRPr lang="en-US" sz="1600"/>
          </a:p>
        </p:txBody>
      </p:sp>
      <p:sp>
        <p:nvSpPr>
          <p:cNvPr id="34" name="Text 32"/>
          <p:cNvSpPr/>
          <p:nvPr/>
        </p:nvSpPr>
        <p:spPr>
          <a:xfrm>
            <a:off x="6814099" y="2006914"/>
            <a:ext cx="2182519" cy="167243"/>
          </a:xfrm>
          <a:prstGeom prst="rect">
            <a:avLst/>
          </a:prstGeom>
          <a:noFill/>
          <a:ln/>
        </p:spPr>
        <p:txBody>
          <a:bodyPr wrap="square" lIns="0" tIns="0" rIns="0" bIns="0" rtlCol="0" anchor="ctr"/>
          <a:lstStyle/>
          <a:p>
            <a:pPr>
              <a:lnSpc>
                <a:spcPct val="120000"/>
              </a:lnSpc>
            </a:pPr>
            <a:r>
              <a:rPr lang="en-US" sz="900" dirty="0" err="1">
                <a:solidFill>
                  <a:srgbClr val="DBEAFE"/>
                </a:solidFill>
                <a:latin typeface="MiSans"/>
                <a:ea typeface="MiSans"/>
                <a:cs typeface="MiSans"/>
              </a:rPr>
              <a:t>Bepaal</a:t>
            </a:r>
            <a:r>
              <a:rPr lang="en-US" sz="900" dirty="0">
                <a:solidFill>
                  <a:srgbClr val="DBEAFE"/>
                </a:solidFill>
                <a:latin typeface="MiSans"/>
                <a:ea typeface="MiSans"/>
                <a:cs typeface="MiSans"/>
              </a:rPr>
              <a:t> scope, criteria </a:t>
            </a:r>
            <a:r>
              <a:rPr lang="en-US" sz="900" dirty="0" err="1">
                <a:solidFill>
                  <a:srgbClr val="DBEAFE"/>
                </a:solidFill>
                <a:latin typeface="MiSans"/>
                <a:ea typeface="MiSans"/>
                <a:cs typeface="MiSans"/>
              </a:rPr>
              <a:t>en</a:t>
            </a:r>
            <a:r>
              <a:rPr lang="en-US" sz="900" dirty="0">
                <a:solidFill>
                  <a:srgbClr val="DBEAFE"/>
                </a:solidFill>
                <a:latin typeface="MiSans"/>
                <a:ea typeface="MiSans"/>
                <a:cs typeface="MiSans"/>
              </a:rPr>
              <a:t> </a:t>
            </a:r>
            <a:r>
              <a:rPr lang="en-US" sz="900" dirty="0" err="1">
                <a:solidFill>
                  <a:srgbClr val="DBEAFE"/>
                </a:solidFill>
                <a:latin typeface="MiSans"/>
                <a:ea typeface="MiSans"/>
                <a:cs typeface="MiSans"/>
              </a:rPr>
              <a:t>risicoacceptatie</a:t>
            </a:r>
            <a:endParaRPr lang="en-US" sz="900" dirty="0" err="1">
              <a:latin typeface="MiSans"/>
              <a:ea typeface="MiSans"/>
              <a:cs typeface="MiSans"/>
            </a:endParaRPr>
          </a:p>
        </p:txBody>
      </p:sp>
      <p:sp>
        <p:nvSpPr>
          <p:cNvPr id="35" name="Shape 33"/>
          <p:cNvSpPr/>
          <p:nvPr/>
        </p:nvSpPr>
        <p:spPr>
          <a:xfrm>
            <a:off x="6345819" y="2341399"/>
            <a:ext cx="5343407" cy="568626"/>
          </a:xfrm>
          <a:custGeom>
            <a:avLst/>
            <a:gdLst/>
            <a:ahLst/>
            <a:cxnLst/>
            <a:rect l="l" t="t" r="r" b="b"/>
            <a:pathLst>
              <a:path w="5343407" h="568626">
                <a:moveTo>
                  <a:pt x="66899" y="0"/>
                </a:moveTo>
                <a:lnTo>
                  <a:pt x="5276509" y="0"/>
                </a:lnTo>
                <a:cubicBezTo>
                  <a:pt x="5313456" y="0"/>
                  <a:pt x="5343407" y="29952"/>
                  <a:pt x="5343407" y="66899"/>
                </a:cubicBezTo>
                <a:lnTo>
                  <a:pt x="5343407" y="501727"/>
                </a:lnTo>
                <a:cubicBezTo>
                  <a:pt x="5343407" y="538674"/>
                  <a:pt x="5313456" y="568626"/>
                  <a:pt x="5276509" y="568626"/>
                </a:cubicBezTo>
                <a:lnTo>
                  <a:pt x="66899" y="568626"/>
                </a:lnTo>
                <a:cubicBezTo>
                  <a:pt x="29952" y="568626"/>
                  <a:pt x="0" y="538674"/>
                  <a:pt x="0" y="501727"/>
                </a:cubicBezTo>
                <a:lnTo>
                  <a:pt x="0" y="66899"/>
                </a:lnTo>
                <a:cubicBezTo>
                  <a:pt x="0" y="29976"/>
                  <a:pt x="29976" y="0"/>
                  <a:pt x="66899" y="0"/>
                </a:cubicBezTo>
                <a:close/>
              </a:path>
            </a:pathLst>
          </a:custGeom>
          <a:solidFill>
            <a:srgbClr val="FFFFFF">
              <a:alpha val="10196"/>
            </a:srgbClr>
          </a:solidFill>
          <a:ln/>
        </p:spPr>
        <p:txBody>
          <a:bodyPr/>
          <a:lstStyle/>
          <a:p>
            <a:endParaRPr lang="nl-NL"/>
          </a:p>
        </p:txBody>
      </p:sp>
      <p:sp>
        <p:nvSpPr>
          <p:cNvPr id="36" name="Shape 34"/>
          <p:cNvSpPr/>
          <p:nvPr/>
        </p:nvSpPr>
        <p:spPr>
          <a:xfrm>
            <a:off x="6446165" y="2491918"/>
            <a:ext cx="267588" cy="267588"/>
          </a:xfrm>
          <a:custGeom>
            <a:avLst/>
            <a:gdLst/>
            <a:ahLst/>
            <a:cxnLst/>
            <a:rect l="l" t="t" r="r" b="b"/>
            <a:pathLst>
              <a:path w="267588" h="267588">
                <a:moveTo>
                  <a:pt x="133794" y="0"/>
                </a:moveTo>
                <a:lnTo>
                  <a:pt x="133794" y="0"/>
                </a:lnTo>
                <a:cubicBezTo>
                  <a:pt x="207687" y="0"/>
                  <a:pt x="267588" y="59902"/>
                  <a:pt x="267588" y="133794"/>
                </a:cubicBezTo>
                <a:lnTo>
                  <a:pt x="267588" y="133794"/>
                </a:lnTo>
                <a:cubicBezTo>
                  <a:pt x="267588" y="207687"/>
                  <a:pt x="207687" y="267588"/>
                  <a:pt x="133794" y="267588"/>
                </a:cubicBezTo>
                <a:lnTo>
                  <a:pt x="133794" y="267588"/>
                </a:lnTo>
                <a:cubicBezTo>
                  <a:pt x="59902" y="267588"/>
                  <a:pt x="0" y="207687"/>
                  <a:pt x="0" y="133794"/>
                </a:cubicBezTo>
                <a:lnTo>
                  <a:pt x="0" y="133794"/>
                </a:lnTo>
                <a:cubicBezTo>
                  <a:pt x="0" y="59902"/>
                  <a:pt x="59902" y="0"/>
                  <a:pt x="133794" y="0"/>
                </a:cubicBezTo>
                <a:close/>
              </a:path>
            </a:pathLst>
          </a:custGeom>
          <a:solidFill>
            <a:srgbClr val="FFFFFF">
              <a:alpha val="20000"/>
            </a:srgbClr>
          </a:solidFill>
          <a:ln/>
        </p:spPr>
        <p:txBody>
          <a:bodyPr/>
          <a:lstStyle/>
          <a:p>
            <a:endParaRPr lang="nl-NL"/>
          </a:p>
        </p:txBody>
      </p:sp>
      <p:sp>
        <p:nvSpPr>
          <p:cNvPr id="37" name="Text 35"/>
          <p:cNvSpPr/>
          <p:nvPr/>
        </p:nvSpPr>
        <p:spPr>
          <a:xfrm>
            <a:off x="6412716" y="2491918"/>
            <a:ext cx="334486" cy="267588"/>
          </a:xfrm>
          <a:prstGeom prst="rect">
            <a:avLst/>
          </a:prstGeom>
          <a:noFill/>
          <a:ln/>
        </p:spPr>
        <p:txBody>
          <a:bodyPr wrap="square" lIns="0" tIns="0" rIns="0" bIns="0" rtlCol="0" anchor="ctr"/>
          <a:lstStyle/>
          <a:p>
            <a:pPr algn="ctr">
              <a:lnSpc>
                <a:spcPct val="130000"/>
              </a:lnSpc>
            </a:pPr>
            <a:r>
              <a:rPr lang="en-US" sz="1054" b="1">
                <a:solidFill>
                  <a:srgbClr val="FFFFFF"/>
                </a:solidFill>
                <a:latin typeface="MiSans" pitchFamily="34" charset="0"/>
                <a:ea typeface="MiSans" pitchFamily="34" charset="-122"/>
                <a:cs typeface="MiSans" pitchFamily="34" charset="-120"/>
              </a:rPr>
              <a:t>2</a:t>
            </a:r>
            <a:endParaRPr lang="en-US" sz="1600"/>
          </a:p>
        </p:txBody>
      </p:sp>
      <p:sp>
        <p:nvSpPr>
          <p:cNvPr id="38" name="Text 36"/>
          <p:cNvSpPr/>
          <p:nvPr/>
        </p:nvSpPr>
        <p:spPr>
          <a:xfrm>
            <a:off x="6802893" y="2385716"/>
            <a:ext cx="2583901" cy="200691"/>
          </a:xfrm>
          <a:prstGeom prst="rect">
            <a:avLst/>
          </a:prstGeom>
          <a:noFill/>
          <a:ln/>
        </p:spPr>
        <p:txBody>
          <a:bodyPr wrap="square" lIns="0" tIns="0" rIns="0" bIns="0" rtlCol="0" anchor="ctr"/>
          <a:lstStyle/>
          <a:p>
            <a:pPr>
              <a:lnSpc>
                <a:spcPct val="130000"/>
              </a:lnSpc>
            </a:pPr>
            <a:r>
              <a:rPr lang="en-US" sz="1054" b="1">
                <a:solidFill>
                  <a:srgbClr val="FFFFFF"/>
                </a:solidFill>
                <a:latin typeface="MiSans" pitchFamily="34" charset="0"/>
                <a:ea typeface="MiSans" pitchFamily="34" charset="-122"/>
                <a:cs typeface="MiSans" pitchFamily="34" charset="-120"/>
              </a:rPr>
              <a:t>Risk Identification</a:t>
            </a:r>
            <a:endParaRPr lang="en-US" sz="1600"/>
          </a:p>
        </p:txBody>
      </p:sp>
      <p:sp>
        <p:nvSpPr>
          <p:cNvPr id="39" name="Text 37"/>
          <p:cNvSpPr/>
          <p:nvPr/>
        </p:nvSpPr>
        <p:spPr>
          <a:xfrm>
            <a:off x="6814099" y="2642436"/>
            <a:ext cx="2575539" cy="167243"/>
          </a:xfrm>
          <a:prstGeom prst="rect">
            <a:avLst/>
          </a:prstGeom>
          <a:noFill/>
          <a:ln/>
        </p:spPr>
        <p:txBody>
          <a:bodyPr wrap="square" lIns="0" tIns="0" rIns="0" bIns="0" rtlCol="0" anchor="ctr"/>
          <a:lstStyle/>
          <a:p>
            <a:pPr>
              <a:lnSpc>
                <a:spcPct val="120000"/>
              </a:lnSpc>
            </a:pPr>
            <a:r>
              <a:rPr lang="en-US" sz="922">
                <a:solidFill>
                  <a:srgbClr val="DBEAFE"/>
                </a:solidFill>
                <a:latin typeface="MiSans" pitchFamily="34" charset="0"/>
                <a:ea typeface="MiSans" pitchFamily="34" charset="-122"/>
                <a:cs typeface="MiSans" pitchFamily="34" charset="-120"/>
              </a:rPr>
              <a:t>Identificeer risico's (event-based of asset-based)</a:t>
            </a:r>
            <a:endParaRPr lang="en-US" sz="1600"/>
          </a:p>
        </p:txBody>
      </p:sp>
      <p:sp>
        <p:nvSpPr>
          <p:cNvPr id="40" name="Shape 38"/>
          <p:cNvSpPr/>
          <p:nvPr/>
        </p:nvSpPr>
        <p:spPr>
          <a:xfrm>
            <a:off x="6345819" y="2976922"/>
            <a:ext cx="5343407" cy="568626"/>
          </a:xfrm>
          <a:custGeom>
            <a:avLst/>
            <a:gdLst/>
            <a:ahLst/>
            <a:cxnLst/>
            <a:rect l="l" t="t" r="r" b="b"/>
            <a:pathLst>
              <a:path w="5343407" h="568626">
                <a:moveTo>
                  <a:pt x="66899" y="0"/>
                </a:moveTo>
                <a:lnTo>
                  <a:pt x="5276509" y="0"/>
                </a:lnTo>
                <a:cubicBezTo>
                  <a:pt x="5313456" y="0"/>
                  <a:pt x="5343407" y="29952"/>
                  <a:pt x="5343407" y="66899"/>
                </a:cubicBezTo>
                <a:lnTo>
                  <a:pt x="5343407" y="501727"/>
                </a:lnTo>
                <a:cubicBezTo>
                  <a:pt x="5343407" y="538674"/>
                  <a:pt x="5313456" y="568626"/>
                  <a:pt x="5276509" y="568626"/>
                </a:cubicBezTo>
                <a:lnTo>
                  <a:pt x="66899" y="568626"/>
                </a:lnTo>
                <a:cubicBezTo>
                  <a:pt x="29952" y="568626"/>
                  <a:pt x="0" y="538674"/>
                  <a:pt x="0" y="501727"/>
                </a:cubicBezTo>
                <a:lnTo>
                  <a:pt x="0" y="66899"/>
                </a:lnTo>
                <a:cubicBezTo>
                  <a:pt x="0" y="29976"/>
                  <a:pt x="29976" y="0"/>
                  <a:pt x="66899" y="0"/>
                </a:cubicBezTo>
                <a:close/>
              </a:path>
            </a:pathLst>
          </a:custGeom>
          <a:solidFill>
            <a:srgbClr val="FFFFFF">
              <a:alpha val="10196"/>
            </a:srgbClr>
          </a:solidFill>
          <a:ln/>
        </p:spPr>
        <p:txBody>
          <a:bodyPr/>
          <a:lstStyle/>
          <a:p>
            <a:endParaRPr lang="nl-NL"/>
          </a:p>
        </p:txBody>
      </p:sp>
      <p:sp>
        <p:nvSpPr>
          <p:cNvPr id="41" name="Shape 39"/>
          <p:cNvSpPr/>
          <p:nvPr/>
        </p:nvSpPr>
        <p:spPr>
          <a:xfrm>
            <a:off x="6446165" y="3127440"/>
            <a:ext cx="267588" cy="267588"/>
          </a:xfrm>
          <a:custGeom>
            <a:avLst/>
            <a:gdLst/>
            <a:ahLst/>
            <a:cxnLst/>
            <a:rect l="l" t="t" r="r" b="b"/>
            <a:pathLst>
              <a:path w="267588" h="267588">
                <a:moveTo>
                  <a:pt x="133794" y="0"/>
                </a:moveTo>
                <a:lnTo>
                  <a:pt x="133794" y="0"/>
                </a:lnTo>
                <a:cubicBezTo>
                  <a:pt x="207687" y="0"/>
                  <a:pt x="267588" y="59902"/>
                  <a:pt x="267588" y="133794"/>
                </a:cubicBezTo>
                <a:lnTo>
                  <a:pt x="267588" y="133794"/>
                </a:lnTo>
                <a:cubicBezTo>
                  <a:pt x="267588" y="207687"/>
                  <a:pt x="207687" y="267588"/>
                  <a:pt x="133794" y="267588"/>
                </a:cubicBezTo>
                <a:lnTo>
                  <a:pt x="133794" y="267588"/>
                </a:lnTo>
                <a:cubicBezTo>
                  <a:pt x="59902" y="267588"/>
                  <a:pt x="0" y="207687"/>
                  <a:pt x="0" y="133794"/>
                </a:cubicBezTo>
                <a:lnTo>
                  <a:pt x="0" y="133794"/>
                </a:lnTo>
                <a:cubicBezTo>
                  <a:pt x="0" y="59902"/>
                  <a:pt x="59902" y="0"/>
                  <a:pt x="133794" y="0"/>
                </a:cubicBezTo>
                <a:close/>
              </a:path>
            </a:pathLst>
          </a:custGeom>
          <a:solidFill>
            <a:srgbClr val="FFFFFF">
              <a:alpha val="20000"/>
            </a:srgbClr>
          </a:solidFill>
          <a:ln/>
        </p:spPr>
        <p:txBody>
          <a:bodyPr/>
          <a:lstStyle/>
          <a:p>
            <a:endParaRPr lang="nl-NL"/>
          </a:p>
        </p:txBody>
      </p:sp>
      <p:sp>
        <p:nvSpPr>
          <p:cNvPr id="42" name="Text 40"/>
          <p:cNvSpPr/>
          <p:nvPr/>
        </p:nvSpPr>
        <p:spPr>
          <a:xfrm>
            <a:off x="6412716" y="3127440"/>
            <a:ext cx="334486" cy="267588"/>
          </a:xfrm>
          <a:prstGeom prst="rect">
            <a:avLst/>
          </a:prstGeom>
          <a:noFill/>
          <a:ln/>
        </p:spPr>
        <p:txBody>
          <a:bodyPr wrap="square" lIns="0" tIns="0" rIns="0" bIns="0" rtlCol="0" anchor="ctr"/>
          <a:lstStyle/>
          <a:p>
            <a:pPr algn="ctr">
              <a:lnSpc>
                <a:spcPct val="130000"/>
              </a:lnSpc>
            </a:pPr>
            <a:r>
              <a:rPr lang="en-US" sz="1054" b="1">
                <a:solidFill>
                  <a:srgbClr val="FFFFFF"/>
                </a:solidFill>
                <a:latin typeface="MiSans" pitchFamily="34" charset="0"/>
                <a:ea typeface="MiSans" pitchFamily="34" charset="-122"/>
                <a:cs typeface="MiSans" pitchFamily="34" charset="-120"/>
              </a:rPr>
              <a:t>3</a:t>
            </a:r>
            <a:endParaRPr lang="en-US" sz="1600"/>
          </a:p>
        </p:txBody>
      </p:sp>
      <p:sp>
        <p:nvSpPr>
          <p:cNvPr id="43" name="Text 41"/>
          <p:cNvSpPr/>
          <p:nvPr/>
        </p:nvSpPr>
        <p:spPr>
          <a:xfrm>
            <a:off x="6814099" y="3021238"/>
            <a:ext cx="2650798" cy="200691"/>
          </a:xfrm>
          <a:prstGeom prst="rect">
            <a:avLst/>
          </a:prstGeom>
          <a:noFill/>
          <a:ln/>
        </p:spPr>
        <p:txBody>
          <a:bodyPr wrap="square" lIns="0" tIns="0" rIns="0" bIns="0" rtlCol="0" anchor="ctr"/>
          <a:lstStyle/>
          <a:p>
            <a:pPr>
              <a:lnSpc>
                <a:spcPct val="130000"/>
              </a:lnSpc>
            </a:pPr>
            <a:r>
              <a:rPr lang="en-US" sz="1054" b="1">
                <a:solidFill>
                  <a:srgbClr val="FFFFFF"/>
                </a:solidFill>
                <a:latin typeface="MiSans" pitchFamily="34" charset="0"/>
                <a:ea typeface="MiSans" pitchFamily="34" charset="-122"/>
                <a:cs typeface="MiSans" pitchFamily="34" charset="-120"/>
              </a:rPr>
              <a:t>Risk Analysis</a:t>
            </a:r>
            <a:endParaRPr lang="en-US" sz="1600"/>
          </a:p>
        </p:txBody>
      </p:sp>
      <p:sp>
        <p:nvSpPr>
          <p:cNvPr id="44" name="Text 42"/>
          <p:cNvSpPr/>
          <p:nvPr/>
        </p:nvSpPr>
        <p:spPr>
          <a:xfrm>
            <a:off x="6814099" y="3277959"/>
            <a:ext cx="2642436" cy="167243"/>
          </a:xfrm>
          <a:prstGeom prst="rect">
            <a:avLst/>
          </a:prstGeom>
          <a:noFill/>
          <a:ln/>
        </p:spPr>
        <p:txBody>
          <a:bodyPr wrap="square" lIns="0" tIns="0" rIns="0" bIns="0" rtlCol="0" anchor="ctr"/>
          <a:lstStyle/>
          <a:p>
            <a:pPr>
              <a:lnSpc>
                <a:spcPct val="120000"/>
              </a:lnSpc>
            </a:pPr>
            <a:r>
              <a:rPr lang="en-US" sz="900" dirty="0" err="1">
                <a:solidFill>
                  <a:srgbClr val="DBEAFE"/>
                </a:solidFill>
                <a:latin typeface="MiSans"/>
                <a:ea typeface="MiSans"/>
                <a:cs typeface="MiSans"/>
              </a:rPr>
              <a:t>Analyseer</a:t>
            </a:r>
            <a:r>
              <a:rPr lang="en-US" sz="900" dirty="0">
                <a:solidFill>
                  <a:srgbClr val="DBEAFE"/>
                </a:solidFill>
                <a:latin typeface="MiSans"/>
                <a:ea typeface="MiSans"/>
                <a:cs typeface="MiSans"/>
              </a:rPr>
              <a:t> </a:t>
            </a:r>
            <a:r>
              <a:rPr lang="en-US" sz="900" dirty="0" err="1">
                <a:solidFill>
                  <a:srgbClr val="DBEAFE"/>
                </a:solidFill>
                <a:latin typeface="MiSans"/>
                <a:ea typeface="MiSans"/>
                <a:cs typeface="MiSans"/>
              </a:rPr>
              <a:t>kans</a:t>
            </a:r>
            <a:r>
              <a:rPr lang="en-US" sz="900" dirty="0">
                <a:solidFill>
                  <a:srgbClr val="DBEAFE"/>
                </a:solidFill>
                <a:latin typeface="MiSans"/>
                <a:ea typeface="MiSans"/>
                <a:cs typeface="MiSans"/>
              </a:rPr>
              <a:t> </a:t>
            </a:r>
            <a:r>
              <a:rPr lang="en-US" sz="900" dirty="0" err="1">
                <a:solidFill>
                  <a:srgbClr val="DBEAFE"/>
                </a:solidFill>
                <a:latin typeface="MiSans"/>
                <a:ea typeface="MiSans"/>
                <a:cs typeface="MiSans"/>
              </a:rPr>
              <a:t>en</a:t>
            </a:r>
            <a:r>
              <a:rPr lang="en-US" sz="900" dirty="0">
                <a:solidFill>
                  <a:srgbClr val="DBEAFE"/>
                </a:solidFill>
                <a:latin typeface="MiSans"/>
                <a:ea typeface="MiSans"/>
                <a:cs typeface="MiSans"/>
              </a:rPr>
              <a:t> impact </a:t>
            </a:r>
            <a:r>
              <a:rPr lang="en-US" sz="900" dirty="0" err="1">
                <a:solidFill>
                  <a:srgbClr val="DBEAFE"/>
                </a:solidFill>
                <a:latin typeface="MiSans"/>
                <a:ea typeface="MiSans"/>
                <a:cs typeface="MiSans"/>
              </a:rPr>
              <a:t>kwalitatief</a:t>
            </a:r>
            <a:r>
              <a:rPr lang="en-US" sz="900" dirty="0">
                <a:solidFill>
                  <a:srgbClr val="DBEAFE"/>
                </a:solidFill>
                <a:latin typeface="MiSans"/>
                <a:ea typeface="MiSans"/>
                <a:cs typeface="MiSans"/>
              </a:rPr>
              <a:t>/</a:t>
            </a:r>
            <a:r>
              <a:rPr lang="en-US" sz="900" dirty="0" err="1">
                <a:solidFill>
                  <a:srgbClr val="DBEAFE"/>
                </a:solidFill>
                <a:latin typeface="MiSans"/>
                <a:ea typeface="MiSans"/>
                <a:cs typeface="MiSans"/>
              </a:rPr>
              <a:t>kwantitatief</a:t>
            </a:r>
            <a:r>
              <a:rPr lang="en-US" sz="900" dirty="0">
                <a:solidFill>
                  <a:srgbClr val="DBEAFE"/>
                </a:solidFill>
                <a:latin typeface="MiSans"/>
                <a:ea typeface="MiSans"/>
                <a:cs typeface="MiSans"/>
              </a:rPr>
              <a:t>)</a:t>
            </a:r>
            <a:endParaRPr lang="en-US" sz="900" dirty="0">
              <a:latin typeface="MiSans"/>
              <a:ea typeface="MiSans"/>
              <a:cs typeface="MiSans"/>
            </a:endParaRPr>
          </a:p>
        </p:txBody>
      </p:sp>
      <p:sp>
        <p:nvSpPr>
          <p:cNvPr id="45" name="Shape 43"/>
          <p:cNvSpPr/>
          <p:nvPr/>
        </p:nvSpPr>
        <p:spPr>
          <a:xfrm>
            <a:off x="6345819" y="3612444"/>
            <a:ext cx="5343407" cy="568626"/>
          </a:xfrm>
          <a:custGeom>
            <a:avLst/>
            <a:gdLst/>
            <a:ahLst/>
            <a:cxnLst/>
            <a:rect l="l" t="t" r="r" b="b"/>
            <a:pathLst>
              <a:path w="5343407" h="568626">
                <a:moveTo>
                  <a:pt x="66899" y="0"/>
                </a:moveTo>
                <a:lnTo>
                  <a:pt x="5276509" y="0"/>
                </a:lnTo>
                <a:cubicBezTo>
                  <a:pt x="5313456" y="0"/>
                  <a:pt x="5343407" y="29952"/>
                  <a:pt x="5343407" y="66899"/>
                </a:cubicBezTo>
                <a:lnTo>
                  <a:pt x="5343407" y="501727"/>
                </a:lnTo>
                <a:cubicBezTo>
                  <a:pt x="5343407" y="538674"/>
                  <a:pt x="5313456" y="568626"/>
                  <a:pt x="5276509" y="568626"/>
                </a:cubicBezTo>
                <a:lnTo>
                  <a:pt x="66899" y="568626"/>
                </a:lnTo>
                <a:cubicBezTo>
                  <a:pt x="29952" y="568626"/>
                  <a:pt x="0" y="538674"/>
                  <a:pt x="0" y="501727"/>
                </a:cubicBezTo>
                <a:lnTo>
                  <a:pt x="0" y="66899"/>
                </a:lnTo>
                <a:cubicBezTo>
                  <a:pt x="0" y="29976"/>
                  <a:pt x="29976" y="0"/>
                  <a:pt x="66899" y="0"/>
                </a:cubicBezTo>
                <a:close/>
              </a:path>
            </a:pathLst>
          </a:custGeom>
          <a:solidFill>
            <a:srgbClr val="FFFFFF">
              <a:alpha val="10196"/>
            </a:srgbClr>
          </a:solidFill>
          <a:ln/>
        </p:spPr>
        <p:txBody>
          <a:bodyPr/>
          <a:lstStyle/>
          <a:p>
            <a:endParaRPr lang="nl-NL"/>
          </a:p>
        </p:txBody>
      </p:sp>
      <p:sp>
        <p:nvSpPr>
          <p:cNvPr id="46" name="Shape 44"/>
          <p:cNvSpPr/>
          <p:nvPr/>
        </p:nvSpPr>
        <p:spPr>
          <a:xfrm>
            <a:off x="6446165" y="3762963"/>
            <a:ext cx="267588" cy="267588"/>
          </a:xfrm>
          <a:custGeom>
            <a:avLst/>
            <a:gdLst/>
            <a:ahLst/>
            <a:cxnLst/>
            <a:rect l="l" t="t" r="r" b="b"/>
            <a:pathLst>
              <a:path w="267588" h="267588">
                <a:moveTo>
                  <a:pt x="133794" y="0"/>
                </a:moveTo>
                <a:lnTo>
                  <a:pt x="133794" y="0"/>
                </a:lnTo>
                <a:cubicBezTo>
                  <a:pt x="207687" y="0"/>
                  <a:pt x="267588" y="59902"/>
                  <a:pt x="267588" y="133794"/>
                </a:cubicBezTo>
                <a:lnTo>
                  <a:pt x="267588" y="133794"/>
                </a:lnTo>
                <a:cubicBezTo>
                  <a:pt x="267588" y="207687"/>
                  <a:pt x="207687" y="267588"/>
                  <a:pt x="133794" y="267588"/>
                </a:cubicBezTo>
                <a:lnTo>
                  <a:pt x="133794" y="267588"/>
                </a:lnTo>
                <a:cubicBezTo>
                  <a:pt x="59902" y="267588"/>
                  <a:pt x="0" y="207687"/>
                  <a:pt x="0" y="133794"/>
                </a:cubicBezTo>
                <a:lnTo>
                  <a:pt x="0" y="133794"/>
                </a:lnTo>
                <a:cubicBezTo>
                  <a:pt x="0" y="59902"/>
                  <a:pt x="59902" y="0"/>
                  <a:pt x="133794" y="0"/>
                </a:cubicBezTo>
                <a:close/>
              </a:path>
            </a:pathLst>
          </a:custGeom>
          <a:solidFill>
            <a:srgbClr val="FFFFFF">
              <a:alpha val="20000"/>
            </a:srgbClr>
          </a:solidFill>
          <a:ln/>
        </p:spPr>
        <p:txBody>
          <a:bodyPr/>
          <a:lstStyle/>
          <a:p>
            <a:endParaRPr lang="nl-NL"/>
          </a:p>
        </p:txBody>
      </p:sp>
      <p:sp>
        <p:nvSpPr>
          <p:cNvPr id="47" name="Text 45"/>
          <p:cNvSpPr/>
          <p:nvPr/>
        </p:nvSpPr>
        <p:spPr>
          <a:xfrm>
            <a:off x="6412716" y="3762963"/>
            <a:ext cx="334486" cy="267588"/>
          </a:xfrm>
          <a:prstGeom prst="rect">
            <a:avLst/>
          </a:prstGeom>
          <a:noFill/>
          <a:ln/>
        </p:spPr>
        <p:txBody>
          <a:bodyPr wrap="square" lIns="0" tIns="0" rIns="0" bIns="0" rtlCol="0" anchor="ctr"/>
          <a:lstStyle/>
          <a:p>
            <a:pPr algn="ctr">
              <a:lnSpc>
                <a:spcPct val="130000"/>
              </a:lnSpc>
            </a:pPr>
            <a:r>
              <a:rPr lang="en-US" sz="1054" b="1">
                <a:solidFill>
                  <a:srgbClr val="FFFFFF"/>
                </a:solidFill>
                <a:latin typeface="MiSans" pitchFamily="34" charset="0"/>
                <a:ea typeface="MiSans" pitchFamily="34" charset="-122"/>
                <a:cs typeface="MiSans" pitchFamily="34" charset="-120"/>
              </a:rPr>
              <a:t>4</a:t>
            </a:r>
            <a:endParaRPr lang="en-US" sz="1600"/>
          </a:p>
        </p:txBody>
      </p:sp>
      <p:sp>
        <p:nvSpPr>
          <p:cNvPr id="48" name="Text 46"/>
          <p:cNvSpPr/>
          <p:nvPr/>
        </p:nvSpPr>
        <p:spPr>
          <a:xfrm>
            <a:off x="6814099" y="3634349"/>
            <a:ext cx="2048724" cy="200691"/>
          </a:xfrm>
          <a:prstGeom prst="rect">
            <a:avLst/>
          </a:prstGeom>
          <a:noFill/>
          <a:ln/>
        </p:spPr>
        <p:txBody>
          <a:bodyPr wrap="square" lIns="0" tIns="0" rIns="0" bIns="0" rtlCol="0" anchor="ctr"/>
          <a:lstStyle/>
          <a:p>
            <a:pPr>
              <a:lnSpc>
                <a:spcPct val="130000"/>
              </a:lnSpc>
            </a:pPr>
            <a:r>
              <a:rPr lang="en-US" sz="1054" b="1">
                <a:solidFill>
                  <a:srgbClr val="FFFFFF"/>
                </a:solidFill>
                <a:latin typeface="MiSans" pitchFamily="34" charset="0"/>
                <a:ea typeface="MiSans" pitchFamily="34" charset="-122"/>
                <a:cs typeface="MiSans" pitchFamily="34" charset="-120"/>
              </a:rPr>
              <a:t>Risk Evaluation</a:t>
            </a:r>
            <a:endParaRPr lang="en-US" sz="1600"/>
          </a:p>
        </p:txBody>
      </p:sp>
      <p:sp>
        <p:nvSpPr>
          <p:cNvPr id="49" name="Text 47"/>
          <p:cNvSpPr/>
          <p:nvPr/>
        </p:nvSpPr>
        <p:spPr>
          <a:xfrm>
            <a:off x="6802893" y="3868657"/>
            <a:ext cx="2040362" cy="167243"/>
          </a:xfrm>
          <a:prstGeom prst="rect">
            <a:avLst/>
          </a:prstGeom>
          <a:noFill/>
          <a:ln/>
        </p:spPr>
        <p:txBody>
          <a:bodyPr wrap="square" lIns="0" tIns="0" rIns="0" bIns="0" rtlCol="0" anchor="ctr"/>
          <a:lstStyle/>
          <a:p>
            <a:pPr>
              <a:lnSpc>
                <a:spcPct val="120000"/>
              </a:lnSpc>
            </a:pPr>
            <a:r>
              <a:rPr lang="en-US" sz="922">
                <a:solidFill>
                  <a:srgbClr val="DBEAFE"/>
                </a:solidFill>
                <a:latin typeface="MiSans" pitchFamily="34" charset="0"/>
                <a:ea typeface="MiSans" pitchFamily="34" charset="-122"/>
                <a:cs typeface="MiSans" pitchFamily="34" charset="-120"/>
              </a:rPr>
              <a:t>Vergelijk risico's met acceptatiecriteria</a:t>
            </a:r>
            <a:endParaRPr lang="en-US" sz="1600"/>
          </a:p>
        </p:txBody>
      </p:sp>
      <p:sp>
        <p:nvSpPr>
          <p:cNvPr id="50" name="Shape 48"/>
          <p:cNvSpPr/>
          <p:nvPr/>
        </p:nvSpPr>
        <p:spPr>
          <a:xfrm>
            <a:off x="6345819" y="4247967"/>
            <a:ext cx="5343407" cy="568626"/>
          </a:xfrm>
          <a:custGeom>
            <a:avLst/>
            <a:gdLst/>
            <a:ahLst/>
            <a:cxnLst/>
            <a:rect l="l" t="t" r="r" b="b"/>
            <a:pathLst>
              <a:path w="5343407" h="568626">
                <a:moveTo>
                  <a:pt x="66899" y="0"/>
                </a:moveTo>
                <a:lnTo>
                  <a:pt x="5276509" y="0"/>
                </a:lnTo>
                <a:cubicBezTo>
                  <a:pt x="5313456" y="0"/>
                  <a:pt x="5343407" y="29952"/>
                  <a:pt x="5343407" y="66899"/>
                </a:cubicBezTo>
                <a:lnTo>
                  <a:pt x="5343407" y="501727"/>
                </a:lnTo>
                <a:cubicBezTo>
                  <a:pt x="5343407" y="538674"/>
                  <a:pt x="5313456" y="568626"/>
                  <a:pt x="5276509" y="568626"/>
                </a:cubicBezTo>
                <a:lnTo>
                  <a:pt x="66899" y="568626"/>
                </a:lnTo>
                <a:cubicBezTo>
                  <a:pt x="29952" y="568626"/>
                  <a:pt x="0" y="538674"/>
                  <a:pt x="0" y="501727"/>
                </a:cubicBezTo>
                <a:lnTo>
                  <a:pt x="0" y="66899"/>
                </a:lnTo>
                <a:cubicBezTo>
                  <a:pt x="0" y="29976"/>
                  <a:pt x="29976" y="0"/>
                  <a:pt x="66899" y="0"/>
                </a:cubicBezTo>
                <a:close/>
              </a:path>
            </a:pathLst>
          </a:custGeom>
          <a:solidFill>
            <a:srgbClr val="FFFFFF">
              <a:alpha val="10196"/>
            </a:srgbClr>
          </a:solidFill>
          <a:ln/>
        </p:spPr>
        <p:txBody>
          <a:bodyPr/>
          <a:lstStyle/>
          <a:p>
            <a:endParaRPr lang="nl-NL"/>
          </a:p>
        </p:txBody>
      </p:sp>
      <p:sp>
        <p:nvSpPr>
          <p:cNvPr id="51" name="Shape 49"/>
          <p:cNvSpPr/>
          <p:nvPr/>
        </p:nvSpPr>
        <p:spPr>
          <a:xfrm>
            <a:off x="6446165" y="4398486"/>
            <a:ext cx="267588" cy="267588"/>
          </a:xfrm>
          <a:custGeom>
            <a:avLst/>
            <a:gdLst/>
            <a:ahLst/>
            <a:cxnLst/>
            <a:rect l="l" t="t" r="r" b="b"/>
            <a:pathLst>
              <a:path w="267588" h="267588">
                <a:moveTo>
                  <a:pt x="133794" y="0"/>
                </a:moveTo>
                <a:lnTo>
                  <a:pt x="133794" y="0"/>
                </a:lnTo>
                <a:cubicBezTo>
                  <a:pt x="207687" y="0"/>
                  <a:pt x="267588" y="59902"/>
                  <a:pt x="267588" y="133794"/>
                </a:cubicBezTo>
                <a:lnTo>
                  <a:pt x="267588" y="133794"/>
                </a:lnTo>
                <a:cubicBezTo>
                  <a:pt x="267588" y="207687"/>
                  <a:pt x="207687" y="267588"/>
                  <a:pt x="133794" y="267588"/>
                </a:cubicBezTo>
                <a:lnTo>
                  <a:pt x="133794" y="267588"/>
                </a:lnTo>
                <a:cubicBezTo>
                  <a:pt x="59902" y="267588"/>
                  <a:pt x="0" y="207687"/>
                  <a:pt x="0" y="133794"/>
                </a:cubicBezTo>
                <a:lnTo>
                  <a:pt x="0" y="133794"/>
                </a:lnTo>
                <a:cubicBezTo>
                  <a:pt x="0" y="59902"/>
                  <a:pt x="59902" y="0"/>
                  <a:pt x="133794" y="0"/>
                </a:cubicBezTo>
                <a:close/>
              </a:path>
            </a:pathLst>
          </a:custGeom>
          <a:solidFill>
            <a:srgbClr val="FFFFFF">
              <a:alpha val="20000"/>
            </a:srgbClr>
          </a:solidFill>
          <a:ln/>
        </p:spPr>
        <p:txBody>
          <a:bodyPr/>
          <a:lstStyle/>
          <a:p>
            <a:endParaRPr lang="nl-NL"/>
          </a:p>
        </p:txBody>
      </p:sp>
      <p:sp>
        <p:nvSpPr>
          <p:cNvPr id="52" name="Text 50"/>
          <p:cNvSpPr/>
          <p:nvPr/>
        </p:nvSpPr>
        <p:spPr>
          <a:xfrm>
            <a:off x="6412716" y="4398486"/>
            <a:ext cx="334486" cy="267588"/>
          </a:xfrm>
          <a:prstGeom prst="rect">
            <a:avLst/>
          </a:prstGeom>
          <a:noFill/>
          <a:ln/>
        </p:spPr>
        <p:txBody>
          <a:bodyPr wrap="square" lIns="0" tIns="0" rIns="0" bIns="0" rtlCol="0" anchor="ctr"/>
          <a:lstStyle/>
          <a:p>
            <a:pPr algn="ctr">
              <a:lnSpc>
                <a:spcPct val="130000"/>
              </a:lnSpc>
            </a:pPr>
            <a:r>
              <a:rPr lang="en-US" sz="1054" b="1">
                <a:solidFill>
                  <a:srgbClr val="FFFFFF"/>
                </a:solidFill>
                <a:latin typeface="MiSans" pitchFamily="34" charset="0"/>
                <a:ea typeface="MiSans" pitchFamily="34" charset="-122"/>
                <a:cs typeface="MiSans" pitchFamily="34" charset="-120"/>
              </a:rPr>
              <a:t>5</a:t>
            </a:r>
            <a:endParaRPr lang="en-US" sz="1600"/>
          </a:p>
        </p:txBody>
      </p:sp>
      <p:sp>
        <p:nvSpPr>
          <p:cNvPr id="53" name="Text 51"/>
          <p:cNvSpPr/>
          <p:nvPr/>
        </p:nvSpPr>
        <p:spPr>
          <a:xfrm>
            <a:off x="6814099" y="4325901"/>
            <a:ext cx="2399934" cy="200691"/>
          </a:xfrm>
          <a:prstGeom prst="rect">
            <a:avLst/>
          </a:prstGeom>
          <a:noFill/>
          <a:ln/>
        </p:spPr>
        <p:txBody>
          <a:bodyPr wrap="square" lIns="0" tIns="0" rIns="0" bIns="0" rtlCol="0" anchor="ctr"/>
          <a:lstStyle/>
          <a:p>
            <a:pPr>
              <a:lnSpc>
                <a:spcPct val="130000"/>
              </a:lnSpc>
            </a:pPr>
            <a:r>
              <a:rPr lang="en-US" sz="1054" b="1">
                <a:solidFill>
                  <a:srgbClr val="FFFFFF"/>
                </a:solidFill>
                <a:latin typeface="MiSans" pitchFamily="34" charset="0"/>
                <a:ea typeface="MiSans" pitchFamily="34" charset="-122"/>
                <a:cs typeface="MiSans" pitchFamily="34" charset="-120"/>
              </a:rPr>
              <a:t>Risk Treatment</a:t>
            </a:r>
            <a:endParaRPr lang="en-US" sz="1600"/>
          </a:p>
        </p:txBody>
      </p:sp>
      <p:sp>
        <p:nvSpPr>
          <p:cNvPr id="54" name="Text 52"/>
          <p:cNvSpPr/>
          <p:nvPr/>
        </p:nvSpPr>
        <p:spPr>
          <a:xfrm>
            <a:off x="6814099" y="4549004"/>
            <a:ext cx="2391572" cy="167243"/>
          </a:xfrm>
          <a:prstGeom prst="rect">
            <a:avLst/>
          </a:prstGeom>
          <a:noFill/>
          <a:ln/>
        </p:spPr>
        <p:txBody>
          <a:bodyPr wrap="square" lIns="0" tIns="0" rIns="0" bIns="0" rtlCol="0" anchor="ctr"/>
          <a:lstStyle/>
          <a:p>
            <a:pPr>
              <a:lnSpc>
                <a:spcPct val="120000"/>
              </a:lnSpc>
            </a:pPr>
            <a:r>
              <a:rPr lang="en-US" sz="900" dirty="0" err="1">
                <a:solidFill>
                  <a:srgbClr val="DBEAFE"/>
                </a:solidFill>
                <a:latin typeface="MiSans"/>
                <a:ea typeface="MiSans"/>
                <a:cs typeface="MiSans"/>
              </a:rPr>
              <a:t>Vermijd</a:t>
            </a:r>
            <a:r>
              <a:rPr lang="en-US" sz="900" dirty="0">
                <a:solidFill>
                  <a:srgbClr val="DBEAFE"/>
                </a:solidFill>
                <a:latin typeface="MiSans"/>
                <a:ea typeface="MiSans"/>
                <a:cs typeface="MiSans"/>
              </a:rPr>
              <a:t>, </a:t>
            </a:r>
            <a:r>
              <a:rPr lang="en-US" sz="900" dirty="0" err="1">
                <a:solidFill>
                  <a:srgbClr val="DBEAFE"/>
                </a:solidFill>
                <a:latin typeface="MiSans"/>
                <a:ea typeface="MiSans"/>
                <a:cs typeface="MiSans"/>
              </a:rPr>
              <a:t>verminder</a:t>
            </a:r>
            <a:r>
              <a:rPr lang="en-US" sz="900" dirty="0">
                <a:solidFill>
                  <a:srgbClr val="DBEAFE"/>
                </a:solidFill>
                <a:latin typeface="MiSans"/>
                <a:ea typeface="MiSans"/>
                <a:cs typeface="MiSans"/>
              </a:rPr>
              <a:t>, </a:t>
            </a:r>
            <a:r>
              <a:rPr lang="en-US" sz="900" dirty="0" err="1">
                <a:solidFill>
                  <a:srgbClr val="DBEAFE"/>
                </a:solidFill>
                <a:latin typeface="MiSans"/>
                <a:ea typeface="MiSans"/>
                <a:cs typeface="MiSans"/>
              </a:rPr>
              <a:t>deel</a:t>
            </a:r>
            <a:r>
              <a:rPr lang="en-US" sz="900" dirty="0">
                <a:solidFill>
                  <a:srgbClr val="DBEAFE"/>
                </a:solidFill>
                <a:latin typeface="MiSans"/>
                <a:ea typeface="MiSans"/>
                <a:cs typeface="MiSans"/>
              </a:rPr>
              <a:t> of </a:t>
            </a:r>
            <a:r>
              <a:rPr lang="en-US" sz="900" dirty="0" err="1">
                <a:solidFill>
                  <a:srgbClr val="DBEAFE"/>
                </a:solidFill>
                <a:latin typeface="MiSans"/>
                <a:ea typeface="MiSans"/>
                <a:cs typeface="MiSans"/>
              </a:rPr>
              <a:t>accepteer</a:t>
            </a:r>
            <a:r>
              <a:rPr lang="en-US" sz="900" dirty="0">
                <a:solidFill>
                  <a:srgbClr val="DBEAFE"/>
                </a:solidFill>
                <a:latin typeface="MiSans"/>
                <a:ea typeface="MiSans"/>
                <a:cs typeface="MiSans"/>
              </a:rPr>
              <a:t> </a:t>
            </a:r>
            <a:r>
              <a:rPr lang="en-US" sz="900" dirty="0" err="1">
                <a:solidFill>
                  <a:srgbClr val="DBEAFE"/>
                </a:solidFill>
                <a:latin typeface="MiSans"/>
                <a:ea typeface="MiSans"/>
                <a:cs typeface="MiSans"/>
              </a:rPr>
              <a:t>risico's</a:t>
            </a:r>
            <a:endParaRPr lang="en-US" sz="900" dirty="0" err="1">
              <a:latin typeface="MiSans"/>
              <a:ea typeface="MiSans"/>
              <a:cs typeface="MiSans"/>
            </a:endParaRPr>
          </a:p>
        </p:txBody>
      </p:sp>
      <p:sp>
        <p:nvSpPr>
          <p:cNvPr id="55" name="Shape 53"/>
          <p:cNvSpPr/>
          <p:nvPr/>
        </p:nvSpPr>
        <p:spPr>
          <a:xfrm>
            <a:off x="6195300" y="5117630"/>
            <a:ext cx="5661169" cy="1404840"/>
          </a:xfrm>
          <a:custGeom>
            <a:avLst/>
            <a:gdLst/>
            <a:ahLst/>
            <a:cxnLst/>
            <a:rect l="l" t="t" r="r" b="b"/>
            <a:pathLst>
              <a:path w="5661169" h="1404840">
                <a:moveTo>
                  <a:pt x="33449" y="0"/>
                </a:moveTo>
                <a:lnTo>
                  <a:pt x="5560821" y="0"/>
                </a:lnTo>
                <a:cubicBezTo>
                  <a:pt x="5616242" y="0"/>
                  <a:pt x="5661169" y="44927"/>
                  <a:pt x="5661169" y="100348"/>
                </a:cubicBezTo>
                <a:lnTo>
                  <a:pt x="5661169" y="1304492"/>
                </a:lnTo>
                <a:cubicBezTo>
                  <a:pt x="5661169" y="1359912"/>
                  <a:pt x="5616242" y="1404840"/>
                  <a:pt x="5560821" y="1404840"/>
                </a:cubicBezTo>
                <a:lnTo>
                  <a:pt x="33449" y="1404840"/>
                </a:lnTo>
                <a:cubicBezTo>
                  <a:pt x="14975" y="1404840"/>
                  <a:pt x="0" y="1389864"/>
                  <a:pt x="0" y="1371391"/>
                </a:cubicBezTo>
                <a:lnTo>
                  <a:pt x="0" y="33449"/>
                </a:lnTo>
                <a:cubicBezTo>
                  <a:pt x="0" y="14988"/>
                  <a:pt x="14988" y="0"/>
                  <a:pt x="33449" y="0"/>
                </a:cubicBezTo>
                <a:close/>
              </a:path>
            </a:pathLst>
          </a:custGeom>
          <a:solidFill>
            <a:srgbClr val="FFFFFF"/>
          </a:solidFill>
          <a:ln/>
          <a:effectLst>
            <a:outerShdw blurRad="50173" dist="33449" dir="5400000" algn="bl" rotWithShape="0">
              <a:srgbClr val="000000">
                <a:alpha val="10196"/>
              </a:srgbClr>
            </a:outerShdw>
          </a:effectLst>
        </p:spPr>
        <p:txBody>
          <a:bodyPr/>
          <a:lstStyle/>
          <a:p>
            <a:endParaRPr lang="nl-NL"/>
          </a:p>
        </p:txBody>
      </p:sp>
      <p:sp>
        <p:nvSpPr>
          <p:cNvPr id="56" name="Shape 54"/>
          <p:cNvSpPr/>
          <p:nvPr/>
        </p:nvSpPr>
        <p:spPr>
          <a:xfrm>
            <a:off x="6195300" y="5117630"/>
            <a:ext cx="33449" cy="1404840"/>
          </a:xfrm>
          <a:custGeom>
            <a:avLst/>
            <a:gdLst/>
            <a:ahLst/>
            <a:cxnLst/>
            <a:rect l="l" t="t" r="r" b="b"/>
            <a:pathLst>
              <a:path w="33449" h="1404840">
                <a:moveTo>
                  <a:pt x="33449" y="0"/>
                </a:moveTo>
                <a:lnTo>
                  <a:pt x="33449" y="0"/>
                </a:lnTo>
                <a:lnTo>
                  <a:pt x="33449" y="1404840"/>
                </a:lnTo>
                <a:lnTo>
                  <a:pt x="33449" y="1404840"/>
                </a:lnTo>
                <a:cubicBezTo>
                  <a:pt x="14975" y="1404840"/>
                  <a:pt x="0" y="1389864"/>
                  <a:pt x="0" y="1371391"/>
                </a:cubicBezTo>
                <a:lnTo>
                  <a:pt x="0" y="33449"/>
                </a:lnTo>
                <a:cubicBezTo>
                  <a:pt x="0" y="14975"/>
                  <a:pt x="14975" y="0"/>
                  <a:pt x="33449" y="0"/>
                </a:cubicBezTo>
                <a:close/>
              </a:path>
            </a:pathLst>
          </a:custGeom>
          <a:solidFill>
            <a:srgbClr val="F0B100"/>
          </a:solidFill>
          <a:ln/>
        </p:spPr>
        <p:txBody>
          <a:bodyPr/>
          <a:lstStyle/>
          <a:p>
            <a:endParaRPr lang="nl-NL"/>
          </a:p>
        </p:txBody>
      </p:sp>
      <p:sp>
        <p:nvSpPr>
          <p:cNvPr id="57" name="Shape 55"/>
          <p:cNvSpPr/>
          <p:nvPr/>
        </p:nvSpPr>
        <p:spPr>
          <a:xfrm>
            <a:off x="6400173" y="5318321"/>
            <a:ext cx="167243" cy="167243"/>
          </a:xfrm>
          <a:custGeom>
            <a:avLst/>
            <a:gdLst/>
            <a:ahLst/>
            <a:cxnLst/>
            <a:rect l="l" t="t" r="r" b="b"/>
            <a:pathLst>
              <a:path w="167243" h="167243">
                <a:moveTo>
                  <a:pt x="83621" y="0"/>
                </a:moveTo>
                <a:cubicBezTo>
                  <a:pt x="88423" y="0"/>
                  <a:pt x="92833" y="2646"/>
                  <a:pt x="95119" y="6860"/>
                </a:cubicBezTo>
                <a:lnTo>
                  <a:pt x="165675" y="137518"/>
                </a:lnTo>
                <a:cubicBezTo>
                  <a:pt x="167863" y="141568"/>
                  <a:pt x="167765" y="146468"/>
                  <a:pt x="165414" y="150421"/>
                </a:cubicBezTo>
                <a:cubicBezTo>
                  <a:pt x="163062" y="154373"/>
                  <a:pt x="158783" y="156790"/>
                  <a:pt x="154177" y="156790"/>
                </a:cubicBezTo>
                <a:lnTo>
                  <a:pt x="13066" y="156790"/>
                </a:lnTo>
                <a:cubicBezTo>
                  <a:pt x="8460" y="156790"/>
                  <a:pt x="4214" y="154373"/>
                  <a:pt x="1829" y="150421"/>
                </a:cubicBezTo>
                <a:cubicBezTo>
                  <a:pt x="-555" y="146468"/>
                  <a:pt x="-621" y="141568"/>
                  <a:pt x="1568" y="137518"/>
                </a:cubicBezTo>
                <a:lnTo>
                  <a:pt x="72123" y="6860"/>
                </a:lnTo>
                <a:cubicBezTo>
                  <a:pt x="74410" y="2646"/>
                  <a:pt x="78820" y="0"/>
                  <a:pt x="83621" y="0"/>
                </a:cubicBezTo>
                <a:close/>
                <a:moveTo>
                  <a:pt x="83621" y="54877"/>
                </a:moveTo>
                <a:cubicBezTo>
                  <a:pt x="79277" y="54877"/>
                  <a:pt x="75782" y="58372"/>
                  <a:pt x="75782" y="62716"/>
                </a:cubicBezTo>
                <a:lnTo>
                  <a:pt x="75782" y="99300"/>
                </a:lnTo>
                <a:cubicBezTo>
                  <a:pt x="75782" y="103645"/>
                  <a:pt x="79277" y="107140"/>
                  <a:pt x="83621" y="107140"/>
                </a:cubicBezTo>
                <a:cubicBezTo>
                  <a:pt x="87966" y="107140"/>
                  <a:pt x="91461" y="103645"/>
                  <a:pt x="91461" y="99300"/>
                </a:cubicBezTo>
                <a:lnTo>
                  <a:pt x="91461" y="62716"/>
                </a:lnTo>
                <a:cubicBezTo>
                  <a:pt x="91461" y="58372"/>
                  <a:pt x="87966" y="54877"/>
                  <a:pt x="83621" y="54877"/>
                </a:cubicBezTo>
                <a:close/>
                <a:moveTo>
                  <a:pt x="92343" y="125432"/>
                </a:moveTo>
                <a:cubicBezTo>
                  <a:pt x="92541" y="122195"/>
                  <a:pt x="90927" y="119115"/>
                  <a:pt x="88152" y="117436"/>
                </a:cubicBezTo>
                <a:cubicBezTo>
                  <a:pt x="85376" y="115757"/>
                  <a:pt x="81899" y="115757"/>
                  <a:pt x="79124" y="117436"/>
                </a:cubicBezTo>
                <a:cubicBezTo>
                  <a:pt x="76349" y="119115"/>
                  <a:pt x="74734" y="122195"/>
                  <a:pt x="74933" y="125432"/>
                </a:cubicBezTo>
                <a:cubicBezTo>
                  <a:pt x="74734" y="128669"/>
                  <a:pt x="76349" y="131749"/>
                  <a:pt x="79124" y="133428"/>
                </a:cubicBezTo>
                <a:cubicBezTo>
                  <a:pt x="81899" y="135107"/>
                  <a:pt x="85376" y="135107"/>
                  <a:pt x="88152" y="133428"/>
                </a:cubicBezTo>
                <a:cubicBezTo>
                  <a:pt x="90927" y="131749"/>
                  <a:pt x="92541" y="128669"/>
                  <a:pt x="92343" y="125432"/>
                </a:cubicBezTo>
                <a:close/>
              </a:path>
            </a:pathLst>
          </a:custGeom>
          <a:solidFill>
            <a:srgbClr val="F0B100"/>
          </a:solidFill>
          <a:ln/>
        </p:spPr>
        <p:txBody>
          <a:bodyPr/>
          <a:lstStyle/>
          <a:p>
            <a:endParaRPr lang="nl-NL"/>
          </a:p>
        </p:txBody>
      </p:sp>
      <p:sp>
        <p:nvSpPr>
          <p:cNvPr id="58" name="Text 56"/>
          <p:cNvSpPr/>
          <p:nvPr/>
        </p:nvSpPr>
        <p:spPr>
          <a:xfrm>
            <a:off x="6588321" y="5284872"/>
            <a:ext cx="5184527" cy="234140"/>
          </a:xfrm>
          <a:prstGeom prst="rect">
            <a:avLst/>
          </a:prstGeom>
          <a:noFill/>
          <a:ln/>
        </p:spPr>
        <p:txBody>
          <a:bodyPr wrap="square" lIns="0" tIns="0" rIns="0" bIns="0" rtlCol="0" anchor="ctr"/>
          <a:lstStyle/>
          <a:p>
            <a:pPr>
              <a:lnSpc>
                <a:spcPct val="120000"/>
              </a:lnSpc>
            </a:pPr>
            <a:r>
              <a:rPr lang="en-US" sz="1317" b="1">
                <a:solidFill>
                  <a:srgbClr val="1D293D"/>
                </a:solidFill>
                <a:latin typeface="Noto Sans SC" pitchFamily="34" charset="0"/>
                <a:ea typeface="Noto Sans SC" pitchFamily="34" charset="-122"/>
                <a:cs typeface="Noto Sans SC" pitchFamily="34" charset="-120"/>
              </a:rPr>
              <a:t>Zwakke Punten</a:t>
            </a:r>
            <a:endParaRPr lang="en-US" sz="1600"/>
          </a:p>
        </p:txBody>
      </p:sp>
      <p:sp>
        <p:nvSpPr>
          <p:cNvPr id="59" name="Shape 57"/>
          <p:cNvSpPr/>
          <p:nvPr/>
        </p:nvSpPr>
        <p:spPr>
          <a:xfrm>
            <a:off x="6412716" y="5596778"/>
            <a:ext cx="100346" cy="133794"/>
          </a:xfrm>
          <a:custGeom>
            <a:avLst/>
            <a:gdLst/>
            <a:ahLst/>
            <a:cxnLst/>
            <a:rect l="l" t="t" r="r" b="b"/>
            <a:pathLst>
              <a:path w="100346" h="133794">
                <a:moveTo>
                  <a:pt x="14399" y="19181"/>
                </a:moveTo>
                <a:cubicBezTo>
                  <a:pt x="11132" y="15914"/>
                  <a:pt x="5827" y="15914"/>
                  <a:pt x="2561" y="19181"/>
                </a:cubicBezTo>
                <a:cubicBezTo>
                  <a:pt x="-706" y="22447"/>
                  <a:pt x="-706" y="27752"/>
                  <a:pt x="2561" y="31018"/>
                </a:cubicBezTo>
                <a:lnTo>
                  <a:pt x="38466" y="66897"/>
                </a:lnTo>
                <a:lnTo>
                  <a:pt x="2587" y="102802"/>
                </a:lnTo>
                <a:cubicBezTo>
                  <a:pt x="-679" y="106069"/>
                  <a:pt x="-679" y="111373"/>
                  <a:pt x="2587" y="114640"/>
                </a:cubicBezTo>
                <a:cubicBezTo>
                  <a:pt x="5853" y="117906"/>
                  <a:pt x="11158" y="117906"/>
                  <a:pt x="14425" y="114640"/>
                </a:cubicBezTo>
                <a:lnTo>
                  <a:pt x="50303" y="78735"/>
                </a:lnTo>
                <a:lnTo>
                  <a:pt x="86208" y="114614"/>
                </a:lnTo>
                <a:cubicBezTo>
                  <a:pt x="89475" y="117880"/>
                  <a:pt x="94780" y="117880"/>
                  <a:pt x="98046" y="114614"/>
                </a:cubicBezTo>
                <a:cubicBezTo>
                  <a:pt x="101313" y="111347"/>
                  <a:pt x="101313" y="106042"/>
                  <a:pt x="98046" y="102776"/>
                </a:cubicBezTo>
                <a:lnTo>
                  <a:pt x="62141" y="66897"/>
                </a:lnTo>
                <a:lnTo>
                  <a:pt x="98020" y="30992"/>
                </a:lnTo>
                <a:cubicBezTo>
                  <a:pt x="101286" y="27726"/>
                  <a:pt x="101286" y="22421"/>
                  <a:pt x="98020" y="19155"/>
                </a:cubicBezTo>
                <a:cubicBezTo>
                  <a:pt x="94753" y="15888"/>
                  <a:pt x="89449" y="15888"/>
                  <a:pt x="86182" y="19155"/>
                </a:cubicBezTo>
                <a:lnTo>
                  <a:pt x="50303" y="55059"/>
                </a:lnTo>
                <a:lnTo>
                  <a:pt x="14399" y="19181"/>
                </a:lnTo>
                <a:close/>
              </a:path>
            </a:pathLst>
          </a:custGeom>
          <a:solidFill>
            <a:srgbClr val="FB2C36"/>
          </a:solidFill>
          <a:ln/>
        </p:spPr>
        <p:txBody>
          <a:bodyPr/>
          <a:lstStyle/>
          <a:p>
            <a:endParaRPr lang="nl-NL"/>
          </a:p>
        </p:txBody>
      </p:sp>
      <p:sp>
        <p:nvSpPr>
          <p:cNvPr id="60" name="Text 58"/>
          <p:cNvSpPr/>
          <p:nvPr/>
        </p:nvSpPr>
        <p:spPr>
          <a:xfrm>
            <a:off x="6613406" y="5664182"/>
            <a:ext cx="3061866" cy="111044"/>
          </a:xfrm>
          <a:prstGeom prst="rect">
            <a:avLst/>
          </a:prstGeom>
          <a:noFill/>
          <a:ln/>
        </p:spPr>
        <p:txBody>
          <a:bodyPr wrap="square" lIns="0" tIns="0" rIns="0" bIns="0" rtlCol="0" anchor="ctr"/>
          <a:lstStyle/>
          <a:p>
            <a:pPr>
              <a:lnSpc>
                <a:spcPct val="130000"/>
              </a:lnSpc>
            </a:pPr>
            <a:r>
              <a:rPr lang="en-US" sz="1054" b="1">
                <a:solidFill>
                  <a:srgbClr val="314158"/>
                </a:solidFill>
                <a:latin typeface="MiSans" pitchFamily="34" charset="0"/>
                <a:ea typeface="MiSans" pitchFamily="34" charset="-122"/>
                <a:cs typeface="MiSans" pitchFamily="34" charset="-120"/>
              </a:rPr>
              <a:t>Geen certificering:</a:t>
            </a:r>
            <a:r>
              <a:rPr lang="en-US" sz="1054">
                <a:solidFill>
                  <a:srgbClr val="314158"/>
                </a:solidFill>
                <a:latin typeface="MiSans" pitchFamily="34" charset="0"/>
                <a:ea typeface="MiSans" pitchFamily="34" charset="-122"/>
                <a:cs typeface="MiSans" pitchFamily="34" charset="-120"/>
              </a:rPr>
              <a:t> Alleen een richtlijn, geen certificaat</a:t>
            </a:r>
            <a:endParaRPr lang="en-US" sz="1600"/>
          </a:p>
        </p:txBody>
      </p:sp>
      <p:sp>
        <p:nvSpPr>
          <p:cNvPr id="61" name="Shape 59"/>
          <p:cNvSpPr/>
          <p:nvPr/>
        </p:nvSpPr>
        <p:spPr>
          <a:xfrm>
            <a:off x="6412716" y="5920395"/>
            <a:ext cx="100346" cy="133794"/>
          </a:xfrm>
          <a:custGeom>
            <a:avLst/>
            <a:gdLst/>
            <a:ahLst/>
            <a:cxnLst/>
            <a:rect l="l" t="t" r="r" b="b"/>
            <a:pathLst>
              <a:path w="100346" h="133794">
                <a:moveTo>
                  <a:pt x="14399" y="19181"/>
                </a:moveTo>
                <a:cubicBezTo>
                  <a:pt x="11132" y="15914"/>
                  <a:pt x="5827" y="15914"/>
                  <a:pt x="2561" y="19181"/>
                </a:cubicBezTo>
                <a:cubicBezTo>
                  <a:pt x="-706" y="22447"/>
                  <a:pt x="-706" y="27752"/>
                  <a:pt x="2561" y="31018"/>
                </a:cubicBezTo>
                <a:lnTo>
                  <a:pt x="38466" y="66897"/>
                </a:lnTo>
                <a:lnTo>
                  <a:pt x="2587" y="102802"/>
                </a:lnTo>
                <a:cubicBezTo>
                  <a:pt x="-679" y="106069"/>
                  <a:pt x="-679" y="111373"/>
                  <a:pt x="2587" y="114640"/>
                </a:cubicBezTo>
                <a:cubicBezTo>
                  <a:pt x="5853" y="117906"/>
                  <a:pt x="11158" y="117906"/>
                  <a:pt x="14425" y="114640"/>
                </a:cubicBezTo>
                <a:lnTo>
                  <a:pt x="50303" y="78735"/>
                </a:lnTo>
                <a:lnTo>
                  <a:pt x="86208" y="114614"/>
                </a:lnTo>
                <a:cubicBezTo>
                  <a:pt x="89475" y="117880"/>
                  <a:pt x="94780" y="117880"/>
                  <a:pt x="98046" y="114614"/>
                </a:cubicBezTo>
                <a:cubicBezTo>
                  <a:pt x="101313" y="111347"/>
                  <a:pt x="101313" y="106042"/>
                  <a:pt x="98046" y="102776"/>
                </a:cubicBezTo>
                <a:lnTo>
                  <a:pt x="62141" y="66897"/>
                </a:lnTo>
                <a:lnTo>
                  <a:pt x="98020" y="30992"/>
                </a:lnTo>
                <a:cubicBezTo>
                  <a:pt x="101286" y="27726"/>
                  <a:pt x="101286" y="22421"/>
                  <a:pt x="98020" y="19155"/>
                </a:cubicBezTo>
                <a:cubicBezTo>
                  <a:pt x="94753" y="15888"/>
                  <a:pt x="89449" y="15888"/>
                  <a:pt x="86182" y="19155"/>
                </a:cubicBezTo>
                <a:lnTo>
                  <a:pt x="50303" y="55059"/>
                </a:lnTo>
                <a:lnTo>
                  <a:pt x="14399" y="19181"/>
                </a:lnTo>
                <a:close/>
              </a:path>
            </a:pathLst>
          </a:custGeom>
          <a:solidFill>
            <a:srgbClr val="FB2C36"/>
          </a:solidFill>
          <a:ln/>
        </p:spPr>
        <p:txBody>
          <a:bodyPr/>
          <a:lstStyle/>
          <a:p>
            <a:endParaRPr lang="nl-NL"/>
          </a:p>
        </p:txBody>
      </p:sp>
      <p:sp>
        <p:nvSpPr>
          <p:cNvPr id="62" name="Text 60"/>
          <p:cNvSpPr/>
          <p:nvPr/>
        </p:nvSpPr>
        <p:spPr>
          <a:xfrm>
            <a:off x="6613407" y="5886947"/>
            <a:ext cx="3236148" cy="200691"/>
          </a:xfrm>
          <a:prstGeom prst="rect">
            <a:avLst/>
          </a:prstGeom>
          <a:noFill/>
          <a:ln/>
        </p:spPr>
        <p:txBody>
          <a:bodyPr wrap="square" lIns="0" tIns="0" rIns="0" bIns="0" rtlCol="0" anchor="ctr"/>
          <a:lstStyle/>
          <a:p>
            <a:pPr>
              <a:lnSpc>
                <a:spcPct val="130000"/>
              </a:lnSpc>
            </a:pPr>
            <a:r>
              <a:rPr lang="en-US" sz="1054" b="1">
                <a:solidFill>
                  <a:srgbClr val="314158"/>
                </a:solidFill>
                <a:latin typeface="MiSans" pitchFamily="34" charset="0"/>
                <a:ea typeface="MiSans" pitchFamily="34" charset="-122"/>
                <a:cs typeface="MiSans" pitchFamily="34" charset="-120"/>
              </a:rPr>
              <a:t>Geen specifieke methode:</a:t>
            </a:r>
            <a:r>
              <a:rPr lang="en-US" sz="1054">
                <a:solidFill>
                  <a:srgbClr val="314158"/>
                </a:solidFill>
                <a:latin typeface="MiSans" pitchFamily="34" charset="0"/>
                <a:ea typeface="MiSans" pitchFamily="34" charset="-122"/>
                <a:cs typeface="MiSans" pitchFamily="34" charset="-120"/>
              </a:rPr>
              <a:t> Je moet zelf invullen hoe</a:t>
            </a:r>
            <a:endParaRPr lang="en-US" sz="1600"/>
          </a:p>
        </p:txBody>
      </p:sp>
      <p:sp>
        <p:nvSpPr>
          <p:cNvPr id="63" name="Shape 61"/>
          <p:cNvSpPr/>
          <p:nvPr/>
        </p:nvSpPr>
        <p:spPr>
          <a:xfrm>
            <a:off x="6412716" y="6187984"/>
            <a:ext cx="100346" cy="133794"/>
          </a:xfrm>
          <a:custGeom>
            <a:avLst/>
            <a:gdLst/>
            <a:ahLst/>
            <a:cxnLst/>
            <a:rect l="l" t="t" r="r" b="b"/>
            <a:pathLst>
              <a:path w="100346" h="133794">
                <a:moveTo>
                  <a:pt x="14399" y="19181"/>
                </a:moveTo>
                <a:cubicBezTo>
                  <a:pt x="11132" y="15914"/>
                  <a:pt x="5827" y="15914"/>
                  <a:pt x="2561" y="19181"/>
                </a:cubicBezTo>
                <a:cubicBezTo>
                  <a:pt x="-706" y="22447"/>
                  <a:pt x="-706" y="27752"/>
                  <a:pt x="2561" y="31018"/>
                </a:cubicBezTo>
                <a:lnTo>
                  <a:pt x="38466" y="66897"/>
                </a:lnTo>
                <a:lnTo>
                  <a:pt x="2587" y="102802"/>
                </a:lnTo>
                <a:cubicBezTo>
                  <a:pt x="-679" y="106069"/>
                  <a:pt x="-679" y="111373"/>
                  <a:pt x="2587" y="114640"/>
                </a:cubicBezTo>
                <a:cubicBezTo>
                  <a:pt x="5853" y="117906"/>
                  <a:pt x="11158" y="117906"/>
                  <a:pt x="14425" y="114640"/>
                </a:cubicBezTo>
                <a:lnTo>
                  <a:pt x="50303" y="78735"/>
                </a:lnTo>
                <a:lnTo>
                  <a:pt x="86208" y="114614"/>
                </a:lnTo>
                <a:cubicBezTo>
                  <a:pt x="89475" y="117880"/>
                  <a:pt x="94780" y="117880"/>
                  <a:pt x="98046" y="114614"/>
                </a:cubicBezTo>
                <a:cubicBezTo>
                  <a:pt x="101313" y="111347"/>
                  <a:pt x="101313" y="106042"/>
                  <a:pt x="98046" y="102776"/>
                </a:cubicBezTo>
                <a:lnTo>
                  <a:pt x="62141" y="66897"/>
                </a:lnTo>
                <a:lnTo>
                  <a:pt x="98020" y="30992"/>
                </a:lnTo>
                <a:cubicBezTo>
                  <a:pt x="101286" y="27726"/>
                  <a:pt x="101286" y="22421"/>
                  <a:pt x="98020" y="19155"/>
                </a:cubicBezTo>
                <a:cubicBezTo>
                  <a:pt x="94753" y="15888"/>
                  <a:pt x="89449" y="15888"/>
                  <a:pt x="86182" y="19155"/>
                </a:cubicBezTo>
                <a:lnTo>
                  <a:pt x="50303" y="55059"/>
                </a:lnTo>
                <a:lnTo>
                  <a:pt x="14399" y="19181"/>
                </a:lnTo>
                <a:close/>
              </a:path>
            </a:pathLst>
          </a:custGeom>
          <a:solidFill>
            <a:srgbClr val="FB2C36"/>
          </a:solidFill>
          <a:ln/>
        </p:spPr>
        <p:txBody>
          <a:bodyPr/>
          <a:lstStyle/>
          <a:p>
            <a:endParaRPr lang="nl-NL"/>
          </a:p>
        </p:txBody>
      </p:sp>
      <p:sp>
        <p:nvSpPr>
          <p:cNvPr id="64" name="Text 62"/>
          <p:cNvSpPr/>
          <p:nvPr/>
        </p:nvSpPr>
        <p:spPr>
          <a:xfrm>
            <a:off x="6613407" y="6154535"/>
            <a:ext cx="3018733" cy="200691"/>
          </a:xfrm>
          <a:prstGeom prst="rect">
            <a:avLst/>
          </a:prstGeom>
          <a:noFill/>
          <a:ln/>
        </p:spPr>
        <p:txBody>
          <a:bodyPr wrap="square" lIns="0" tIns="0" rIns="0" bIns="0" rtlCol="0" anchor="ctr"/>
          <a:lstStyle/>
          <a:p>
            <a:pPr>
              <a:lnSpc>
                <a:spcPct val="130000"/>
              </a:lnSpc>
            </a:pPr>
            <a:r>
              <a:rPr lang="en-US" sz="1054" b="1">
                <a:solidFill>
                  <a:srgbClr val="314158"/>
                </a:solidFill>
                <a:latin typeface="MiSans" pitchFamily="34" charset="0"/>
                <a:ea typeface="MiSans" pitchFamily="34" charset="-122"/>
                <a:cs typeface="MiSans" pitchFamily="34" charset="-120"/>
              </a:rPr>
              <a:t>Algemeen:</a:t>
            </a:r>
            <a:r>
              <a:rPr lang="en-US" sz="1054">
                <a:solidFill>
                  <a:srgbClr val="314158"/>
                </a:solidFill>
                <a:latin typeface="MiSans" pitchFamily="34" charset="0"/>
                <a:ea typeface="MiSans" pitchFamily="34" charset="-122"/>
                <a:cs typeface="MiSans" pitchFamily="34" charset="-120"/>
              </a:rPr>
              <a:t> Niet specifiek voor bepaalde sectoren</a:t>
            </a:r>
            <a:endParaRPr lang="en-US" sz="160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6">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60032"/>
          </a:xfrm>
          <a:custGeom>
            <a:avLst/>
            <a:gdLst/>
            <a:ahLst/>
            <a:cxnLst/>
            <a:rect l="l" t="t" r="r" b="b"/>
            <a:pathLst>
              <a:path w="12192000" h="6860032">
                <a:moveTo>
                  <a:pt x="0" y="0"/>
                </a:moveTo>
                <a:lnTo>
                  <a:pt x="12192000" y="0"/>
                </a:lnTo>
                <a:lnTo>
                  <a:pt x="12192000" y="6860032"/>
                </a:lnTo>
                <a:lnTo>
                  <a:pt x="0" y="6860032"/>
                </a:lnTo>
                <a:lnTo>
                  <a:pt x="0" y="0"/>
                </a:lnTo>
                <a:close/>
              </a:path>
            </a:pathLst>
          </a:custGeom>
          <a:gradFill flip="none" rotWithShape="1">
            <a:gsLst>
              <a:gs pos="0">
                <a:srgbClr val="F9FAFB"/>
              </a:gs>
              <a:gs pos="100000">
                <a:srgbClr val="ECFEFF"/>
              </a:gs>
            </a:gsLst>
            <a:lin ang="2700000" scaled="1"/>
          </a:gradFill>
          <a:ln/>
        </p:spPr>
        <p:txBody>
          <a:bodyPr/>
          <a:lstStyle/>
          <a:p>
            <a:endParaRPr lang="nl-NL"/>
          </a:p>
        </p:txBody>
      </p:sp>
      <p:sp>
        <p:nvSpPr>
          <p:cNvPr id="3" name="Shape 1"/>
          <p:cNvSpPr/>
          <p:nvPr/>
        </p:nvSpPr>
        <p:spPr>
          <a:xfrm>
            <a:off x="325120" y="325120"/>
            <a:ext cx="390144" cy="390144"/>
          </a:xfrm>
          <a:custGeom>
            <a:avLst/>
            <a:gdLst/>
            <a:ahLst/>
            <a:cxnLst/>
            <a:rect l="l" t="t" r="r" b="b"/>
            <a:pathLst>
              <a:path w="390144" h="390144">
                <a:moveTo>
                  <a:pt x="65025" y="0"/>
                </a:moveTo>
                <a:lnTo>
                  <a:pt x="325119" y="0"/>
                </a:lnTo>
                <a:cubicBezTo>
                  <a:pt x="361031" y="0"/>
                  <a:pt x="390144" y="29113"/>
                  <a:pt x="390144" y="65025"/>
                </a:cubicBezTo>
                <a:lnTo>
                  <a:pt x="390144" y="325119"/>
                </a:lnTo>
                <a:cubicBezTo>
                  <a:pt x="390144" y="361031"/>
                  <a:pt x="361031" y="390144"/>
                  <a:pt x="325119" y="390144"/>
                </a:cubicBezTo>
                <a:lnTo>
                  <a:pt x="65025" y="390144"/>
                </a:lnTo>
                <a:cubicBezTo>
                  <a:pt x="29113" y="390144"/>
                  <a:pt x="0" y="361031"/>
                  <a:pt x="0" y="325119"/>
                </a:cubicBezTo>
                <a:lnTo>
                  <a:pt x="0" y="65025"/>
                </a:lnTo>
                <a:cubicBezTo>
                  <a:pt x="0" y="29137"/>
                  <a:pt x="29137" y="0"/>
                  <a:pt x="65025" y="0"/>
                </a:cubicBezTo>
                <a:close/>
              </a:path>
            </a:pathLst>
          </a:custGeom>
          <a:gradFill flip="none" rotWithShape="1">
            <a:gsLst>
              <a:gs pos="0">
                <a:srgbClr val="0092B8"/>
              </a:gs>
              <a:gs pos="100000">
                <a:srgbClr val="007595"/>
              </a:gs>
            </a:gsLst>
            <a:lin ang="2700000" scaled="1"/>
          </a:gradFill>
          <a:ln/>
        </p:spPr>
        <p:txBody>
          <a:bodyPr/>
          <a:lstStyle/>
          <a:p>
            <a:endParaRPr lang="nl-NL"/>
          </a:p>
        </p:txBody>
      </p:sp>
      <p:sp>
        <p:nvSpPr>
          <p:cNvPr id="4" name="Shape 2"/>
          <p:cNvSpPr/>
          <p:nvPr/>
        </p:nvSpPr>
        <p:spPr>
          <a:xfrm>
            <a:off x="438912" y="438912"/>
            <a:ext cx="162560" cy="162560"/>
          </a:xfrm>
          <a:custGeom>
            <a:avLst/>
            <a:gdLst/>
            <a:ahLst/>
            <a:cxnLst/>
            <a:rect l="l" t="t" r="r" b="b"/>
            <a:pathLst>
              <a:path w="162560" h="162560">
                <a:moveTo>
                  <a:pt x="86328" y="6414"/>
                </a:moveTo>
                <a:cubicBezTo>
                  <a:pt x="83217" y="4636"/>
                  <a:pt x="79375" y="4636"/>
                  <a:pt x="76232" y="6414"/>
                </a:cubicBezTo>
                <a:lnTo>
                  <a:pt x="5112" y="47053"/>
                </a:lnTo>
                <a:cubicBezTo>
                  <a:pt x="1111" y="49340"/>
                  <a:pt x="-857" y="54039"/>
                  <a:pt x="317" y="58483"/>
                </a:cubicBezTo>
                <a:cubicBezTo>
                  <a:pt x="1492" y="62929"/>
                  <a:pt x="5556" y="66040"/>
                  <a:pt x="10160" y="66040"/>
                </a:cubicBezTo>
                <a:lnTo>
                  <a:pt x="20320" y="66040"/>
                </a:lnTo>
                <a:lnTo>
                  <a:pt x="20320" y="132080"/>
                </a:lnTo>
                <a:lnTo>
                  <a:pt x="20320" y="132080"/>
                </a:lnTo>
                <a:lnTo>
                  <a:pt x="4064" y="144272"/>
                </a:lnTo>
                <a:cubicBezTo>
                  <a:pt x="1492" y="146177"/>
                  <a:pt x="0" y="149193"/>
                  <a:pt x="0" y="152400"/>
                </a:cubicBezTo>
                <a:cubicBezTo>
                  <a:pt x="0" y="158020"/>
                  <a:pt x="4540" y="162560"/>
                  <a:pt x="10160" y="162560"/>
                </a:cubicBezTo>
                <a:lnTo>
                  <a:pt x="152400" y="162560"/>
                </a:lnTo>
                <a:cubicBezTo>
                  <a:pt x="158020" y="162560"/>
                  <a:pt x="162560" y="158020"/>
                  <a:pt x="162560" y="152400"/>
                </a:cubicBezTo>
                <a:cubicBezTo>
                  <a:pt x="162560" y="149193"/>
                  <a:pt x="161068" y="146177"/>
                  <a:pt x="158496" y="144272"/>
                </a:cubicBezTo>
                <a:lnTo>
                  <a:pt x="142240" y="132080"/>
                </a:lnTo>
                <a:lnTo>
                  <a:pt x="142240" y="66040"/>
                </a:lnTo>
                <a:lnTo>
                  <a:pt x="152400" y="66040"/>
                </a:lnTo>
                <a:cubicBezTo>
                  <a:pt x="157004" y="66040"/>
                  <a:pt x="161036" y="62929"/>
                  <a:pt x="162211" y="58483"/>
                </a:cubicBezTo>
                <a:cubicBezTo>
                  <a:pt x="163385" y="54039"/>
                  <a:pt x="161417" y="49340"/>
                  <a:pt x="157417" y="47053"/>
                </a:cubicBezTo>
                <a:lnTo>
                  <a:pt x="86296" y="6413"/>
                </a:lnTo>
                <a:close/>
                <a:moveTo>
                  <a:pt x="127000" y="66040"/>
                </a:moveTo>
                <a:lnTo>
                  <a:pt x="127000" y="132080"/>
                </a:lnTo>
                <a:lnTo>
                  <a:pt x="106680" y="132080"/>
                </a:lnTo>
                <a:lnTo>
                  <a:pt x="106680" y="66040"/>
                </a:lnTo>
                <a:lnTo>
                  <a:pt x="127000" y="66040"/>
                </a:lnTo>
                <a:close/>
                <a:moveTo>
                  <a:pt x="91440" y="66040"/>
                </a:moveTo>
                <a:lnTo>
                  <a:pt x="91440" y="132080"/>
                </a:lnTo>
                <a:lnTo>
                  <a:pt x="71120" y="132080"/>
                </a:lnTo>
                <a:lnTo>
                  <a:pt x="71120" y="66040"/>
                </a:lnTo>
                <a:lnTo>
                  <a:pt x="91440" y="66040"/>
                </a:lnTo>
                <a:close/>
                <a:moveTo>
                  <a:pt x="55880" y="66040"/>
                </a:moveTo>
                <a:lnTo>
                  <a:pt x="55880" y="132080"/>
                </a:lnTo>
                <a:lnTo>
                  <a:pt x="35560" y="132080"/>
                </a:lnTo>
                <a:lnTo>
                  <a:pt x="35560" y="66040"/>
                </a:lnTo>
                <a:lnTo>
                  <a:pt x="55880" y="66040"/>
                </a:lnTo>
                <a:close/>
                <a:moveTo>
                  <a:pt x="81280" y="30480"/>
                </a:moveTo>
                <a:cubicBezTo>
                  <a:pt x="86887" y="30480"/>
                  <a:pt x="91440" y="35033"/>
                  <a:pt x="91440" y="40640"/>
                </a:cubicBezTo>
                <a:cubicBezTo>
                  <a:pt x="91440" y="46247"/>
                  <a:pt x="86887" y="50800"/>
                  <a:pt x="81280" y="50800"/>
                </a:cubicBezTo>
                <a:cubicBezTo>
                  <a:pt x="75673" y="50800"/>
                  <a:pt x="71120" y="46247"/>
                  <a:pt x="71120" y="40640"/>
                </a:cubicBezTo>
                <a:cubicBezTo>
                  <a:pt x="71120" y="35033"/>
                  <a:pt x="75673" y="30480"/>
                  <a:pt x="81280" y="30480"/>
                </a:cubicBezTo>
                <a:close/>
              </a:path>
            </a:pathLst>
          </a:custGeom>
          <a:solidFill>
            <a:srgbClr val="FFFFFF"/>
          </a:solidFill>
          <a:ln/>
        </p:spPr>
        <p:txBody>
          <a:bodyPr/>
          <a:lstStyle/>
          <a:p>
            <a:endParaRPr lang="nl-NL"/>
          </a:p>
        </p:txBody>
      </p:sp>
      <p:sp>
        <p:nvSpPr>
          <p:cNvPr id="5" name="Text 3"/>
          <p:cNvSpPr/>
          <p:nvPr/>
        </p:nvSpPr>
        <p:spPr>
          <a:xfrm>
            <a:off x="812800" y="357632"/>
            <a:ext cx="2275840" cy="325120"/>
          </a:xfrm>
          <a:prstGeom prst="rect">
            <a:avLst/>
          </a:prstGeom>
          <a:noFill/>
          <a:ln/>
        </p:spPr>
        <p:txBody>
          <a:bodyPr wrap="square" lIns="0" tIns="0" rIns="0" bIns="0" rtlCol="0" anchor="ctr"/>
          <a:lstStyle/>
          <a:p>
            <a:pPr>
              <a:lnSpc>
                <a:spcPct val="90000"/>
              </a:lnSpc>
            </a:pPr>
            <a:r>
              <a:rPr lang="en-US" sz="2304" b="1">
                <a:solidFill>
                  <a:srgbClr val="1D293D"/>
                </a:solidFill>
                <a:latin typeface="Noto Sans SC" pitchFamily="34" charset="0"/>
                <a:ea typeface="Noto Sans SC" pitchFamily="34" charset="-122"/>
                <a:cs typeface="Noto Sans SC" pitchFamily="34" charset="-120"/>
              </a:rPr>
              <a:t>NIST SP 800-30</a:t>
            </a:r>
            <a:endParaRPr lang="en-US" sz="1600"/>
          </a:p>
        </p:txBody>
      </p:sp>
      <p:sp>
        <p:nvSpPr>
          <p:cNvPr id="6" name="Text 4"/>
          <p:cNvSpPr/>
          <p:nvPr/>
        </p:nvSpPr>
        <p:spPr>
          <a:xfrm>
            <a:off x="325120" y="780288"/>
            <a:ext cx="11623040" cy="227584"/>
          </a:xfrm>
          <a:prstGeom prst="rect">
            <a:avLst/>
          </a:prstGeom>
          <a:noFill/>
          <a:ln/>
        </p:spPr>
        <p:txBody>
          <a:bodyPr wrap="square" lIns="0" tIns="0" rIns="0" bIns="0" rtlCol="0" anchor="ctr"/>
          <a:lstStyle/>
          <a:p>
            <a:pPr>
              <a:lnSpc>
                <a:spcPct val="120000"/>
              </a:lnSpc>
            </a:pPr>
            <a:r>
              <a:rPr lang="en-US" sz="1280" b="1">
                <a:solidFill>
                  <a:srgbClr val="0092B8"/>
                </a:solidFill>
                <a:latin typeface="Noto Sans SC" pitchFamily="34" charset="0"/>
                <a:ea typeface="Noto Sans SC" pitchFamily="34" charset="-122"/>
                <a:cs typeface="Noto Sans SC" pitchFamily="34" charset="-120"/>
              </a:rPr>
              <a:t>Guide for Conducting Risk Assessments</a:t>
            </a:r>
            <a:endParaRPr lang="en-US" sz="1600"/>
          </a:p>
        </p:txBody>
      </p:sp>
      <p:sp>
        <p:nvSpPr>
          <p:cNvPr id="7" name="Shape 5"/>
          <p:cNvSpPr/>
          <p:nvPr/>
        </p:nvSpPr>
        <p:spPr>
          <a:xfrm>
            <a:off x="341376" y="1137920"/>
            <a:ext cx="5673344" cy="1901952"/>
          </a:xfrm>
          <a:custGeom>
            <a:avLst/>
            <a:gdLst/>
            <a:ahLst/>
            <a:cxnLst/>
            <a:rect l="l" t="t" r="r" b="b"/>
            <a:pathLst>
              <a:path w="5673344" h="1901952">
                <a:moveTo>
                  <a:pt x="32512" y="0"/>
                </a:moveTo>
                <a:lnTo>
                  <a:pt x="5575812" y="0"/>
                </a:lnTo>
                <a:cubicBezTo>
                  <a:pt x="5629677" y="0"/>
                  <a:pt x="5673344" y="43667"/>
                  <a:pt x="5673344" y="97532"/>
                </a:cubicBezTo>
                <a:lnTo>
                  <a:pt x="5673344" y="1804420"/>
                </a:lnTo>
                <a:cubicBezTo>
                  <a:pt x="5673344" y="1858285"/>
                  <a:pt x="5629677" y="1901952"/>
                  <a:pt x="5575812" y="1901952"/>
                </a:cubicBezTo>
                <a:lnTo>
                  <a:pt x="32512" y="1901952"/>
                </a:lnTo>
                <a:cubicBezTo>
                  <a:pt x="14556" y="1901952"/>
                  <a:pt x="0" y="1887396"/>
                  <a:pt x="0" y="1869440"/>
                </a:cubicBezTo>
                <a:lnTo>
                  <a:pt x="0" y="32512"/>
                </a:lnTo>
                <a:cubicBezTo>
                  <a:pt x="0" y="14568"/>
                  <a:pt x="14568" y="0"/>
                  <a:pt x="32512" y="0"/>
                </a:cubicBezTo>
                <a:close/>
              </a:path>
            </a:pathLst>
          </a:custGeom>
          <a:solidFill>
            <a:srgbClr val="FFFFFF"/>
          </a:solidFill>
          <a:ln/>
          <a:effectLst>
            <a:outerShdw blurRad="48768" dist="32512" dir="5400000" algn="bl" rotWithShape="0">
              <a:srgbClr val="000000">
                <a:alpha val="10196"/>
              </a:srgbClr>
            </a:outerShdw>
          </a:effectLst>
        </p:spPr>
        <p:txBody>
          <a:bodyPr/>
          <a:lstStyle/>
          <a:p>
            <a:endParaRPr lang="nl-NL"/>
          </a:p>
        </p:txBody>
      </p:sp>
      <p:sp>
        <p:nvSpPr>
          <p:cNvPr id="8" name="Shape 6"/>
          <p:cNvSpPr/>
          <p:nvPr/>
        </p:nvSpPr>
        <p:spPr>
          <a:xfrm>
            <a:off x="341376" y="1137920"/>
            <a:ext cx="32512" cy="1901952"/>
          </a:xfrm>
          <a:custGeom>
            <a:avLst/>
            <a:gdLst/>
            <a:ahLst/>
            <a:cxnLst/>
            <a:rect l="l" t="t" r="r" b="b"/>
            <a:pathLst>
              <a:path w="32512" h="1901952">
                <a:moveTo>
                  <a:pt x="32512" y="0"/>
                </a:moveTo>
                <a:lnTo>
                  <a:pt x="32512" y="0"/>
                </a:lnTo>
                <a:lnTo>
                  <a:pt x="32512" y="1901952"/>
                </a:lnTo>
                <a:lnTo>
                  <a:pt x="32512" y="1901952"/>
                </a:lnTo>
                <a:cubicBezTo>
                  <a:pt x="14556" y="1901952"/>
                  <a:pt x="0" y="1887396"/>
                  <a:pt x="0" y="1869440"/>
                </a:cubicBezTo>
                <a:lnTo>
                  <a:pt x="0" y="32512"/>
                </a:lnTo>
                <a:cubicBezTo>
                  <a:pt x="0" y="14568"/>
                  <a:pt x="14568" y="0"/>
                  <a:pt x="32512" y="0"/>
                </a:cubicBezTo>
                <a:close/>
              </a:path>
            </a:pathLst>
          </a:custGeom>
          <a:solidFill>
            <a:srgbClr val="0092B8"/>
          </a:solidFill>
          <a:ln/>
        </p:spPr>
        <p:txBody>
          <a:bodyPr/>
          <a:lstStyle/>
          <a:p>
            <a:endParaRPr lang="nl-NL"/>
          </a:p>
        </p:txBody>
      </p:sp>
      <p:sp>
        <p:nvSpPr>
          <p:cNvPr id="9" name="Shape 7"/>
          <p:cNvSpPr/>
          <p:nvPr/>
        </p:nvSpPr>
        <p:spPr>
          <a:xfrm>
            <a:off x="540512" y="1332992"/>
            <a:ext cx="162560" cy="162560"/>
          </a:xfrm>
          <a:custGeom>
            <a:avLst/>
            <a:gdLst/>
            <a:ahLst/>
            <a:cxnLst/>
            <a:rect l="l" t="t" r="r" b="b"/>
            <a:pathLst>
              <a:path w="162560" h="162560">
                <a:moveTo>
                  <a:pt x="81280" y="162560"/>
                </a:moveTo>
                <a:cubicBezTo>
                  <a:pt x="126140" y="162560"/>
                  <a:pt x="162560" y="126140"/>
                  <a:pt x="162560" y="81280"/>
                </a:cubicBezTo>
                <a:cubicBezTo>
                  <a:pt x="162560" y="36420"/>
                  <a:pt x="126140" y="0"/>
                  <a:pt x="81280" y="0"/>
                </a:cubicBezTo>
                <a:cubicBezTo>
                  <a:pt x="36420" y="0"/>
                  <a:pt x="0" y="36420"/>
                  <a:pt x="0" y="81280"/>
                </a:cubicBezTo>
                <a:cubicBezTo>
                  <a:pt x="0" y="126140"/>
                  <a:pt x="36420" y="162560"/>
                  <a:pt x="81280" y="162560"/>
                </a:cubicBezTo>
                <a:close/>
                <a:moveTo>
                  <a:pt x="71120" y="50800"/>
                </a:moveTo>
                <a:cubicBezTo>
                  <a:pt x="71120" y="45193"/>
                  <a:pt x="75673" y="40640"/>
                  <a:pt x="81280" y="40640"/>
                </a:cubicBezTo>
                <a:cubicBezTo>
                  <a:pt x="86887" y="40640"/>
                  <a:pt x="91440" y="45193"/>
                  <a:pt x="91440" y="50800"/>
                </a:cubicBezTo>
                <a:cubicBezTo>
                  <a:pt x="91440" y="56407"/>
                  <a:pt x="86887" y="60960"/>
                  <a:pt x="81280" y="60960"/>
                </a:cubicBezTo>
                <a:cubicBezTo>
                  <a:pt x="75673" y="60960"/>
                  <a:pt x="71120" y="56407"/>
                  <a:pt x="71120" y="50800"/>
                </a:cubicBezTo>
                <a:close/>
                <a:moveTo>
                  <a:pt x="68580" y="71120"/>
                </a:moveTo>
                <a:lnTo>
                  <a:pt x="83820" y="71120"/>
                </a:lnTo>
                <a:cubicBezTo>
                  <a:pt x="88043" y="71120"/>
                  <a:pt x="91440" y="74517"/>
                  <a:pt x="91440" y="78740"/>
                </a:cubicBezTo>
                <a:lnTo>
                  <a:pt x="91440" y="106680"/>
                </a:lnTo>
                <a:lnTo>
                  <a:pt x="93980" y="106680"/>
                </a:lnTo>
                <a:cubicBezTo>
                  <a:pt x="98203" y="106680"/>
                  <a:pt x="101600" y="110077"/>
                  <a:pt x="101600" y="114300"/>
                </a:cubicBezTo>
                <a:cubicBezTo>
                  <a:pt x="101600" y="118523"/>
                  <a:pt x="98203" y="121920"/>
                  <a:pt x="93980" y="121920"/>
                </a:cubicBezTo>
                <a:lnTo>
                  <a:pt x="68580" y="121920"/>
                </a:lnTo>
                <a:cubicBezTo>
                  <a:pt x="64357" y="121920"/>
                  <a:pt x="60960" y="118523"/>
                  <a:pt x="60960" y="114300"/>
                </a:cubicBezTo>
                <a:cubicBezTo>
                  <a:pt x="60960" y="110077"/>
                  <a:pt x="64357" y="106680"/>
                  <a:pt x="68580" y="106680"/>
                </a:cubicBezTo>
                <a:lnTo>
                  <a:pt x="76200" y="106680"/>
                </a:lnTo>
                <a:lnTo>
                  <a:pt x="76200" y="86360"/>
                </a:lnTo>
                <a:lnTo>
                  <a:pt x="68580" y="86360"/>
                </a:lnTo>
                <a:cubicBezTo>
                  <a:pt x="64357" y="86360"/>
                  <a:pt x="60960" y="82963"/>
                  <a:pt x="60960" y="78740"/>
                </a:cubicBezTo>
                <a:cubicBezTo>
                  <a:pt x="60960" y="74517"/>
                  <a:pt x="64357" y="71120"/>
                  <a:pt x="68580" y="71120"/>
                </a:cubicBezTo>
                <a:close/>
              </a:path>
            </a:pathLst>
          </a:custGeom>
          <a:solidFill>
            <a:srgbClr val="0092B8"/>
          </a:solidFill>
          <a:ln/>
        </p:spPr>
        <p:txBody>
          <a:bodyPr/>
          <a:lstStyle/>
          <a:p>
            <a:endParaRPr lang="nl-NL"/>
          </a:p>
        </p:txBody>
      </p:sp>
      <p:sp>
        <p:nvSpPr>
          <p:cNvPr id="10" name="Text 8"/>
          <p:cNvSpPr/>
          <p:nvPr/>
        </p:nvSpPr>
        <p:spPr>
          <a:xfrm>
            <a:off x="723392" y="1300480"/>
            <a:ext cx="5210048" cy="227584"/>
          </a:xfrm>
          <a:prstGeom prst="rect">
            <a:avLst/>
          </a:prstGeom>
          <a:noFill/>
          <a:ln/>
        </p:spPr>
        <p:txBody>
          <a:bodyPr wrap="square" lIns="0" tIns="0" rIns="0" bIns="0" rtlCol="0" anchor="ctr"/>
          <a:lstStyle/>
          <a:p>
            <a:pPr>
              <a:lnSpc>
                <a:spcPct val="120000"/>
              </a:lnSpc>
            </a:pPr>
            <a:r>
              <a:rPr lang="en-US" sz="1280" b="1">
                <a:solidFill>
                  <a:srgbClr val="1D293D"/>
                </a:solidFill>
                <a:latin typeface="Noto Sans SC" pitchFamily="34" charset="0"/>
                <a:ea typeface="Noto Sans SC" pitchFamily="34" charset="-122"/>
                <a:cs typeface="Noto Sans SC" pitchFamily="34" charset="-120"/>
              </a:rPr>
              <a:t>Wat is NIST SP 800-30?</a:t>
            </a:r>
            <a:endParaRPr lang="en-US" sz="1600"/>
          </a:p>
        </p:txBody>
      </p:sp>
      <p:sp>
        <p:nvSpPr>
          <p:cNvPr id="11" name="Text 9"/>
          <p:cNvSpPr/>
          <p:nvPr/>
        </p:nvSpPr>
        <p:spPr>
          <a:xfrm>
            <a:off x="520192" y="1625600"/>
            <a:ext cx="5396992" cy="633984"/>
          </a:xfrm>
          <a:prstGeom prst="rect">
            <a:avLst/>
          </a:prstGeom>
          <a:noFill/>
          <a:ln/>
        </p:spPr>
        <p:txBody>
          <a:bodyPr wrap="square" lIns="0" tIns="0" rIns="0" bIns="0" rtlCol="0" anchor="ctr"/>
          <a:lstStyle/>
          <a:p>
            <a:pPr>
              <a:lnSpc>
                <a:spcPct val="140000"/>
              </a:lnSpc>
            </a:pPr>
            <a:r>
              <a:rPr lang="en-US" sz="1024">
                <a:solidFill>
                  <a:srgbClr val="314158"/>
                </a:solidFill>
                <a:latin typeface="MiSans" pitchFamily="34" charset="0"/>
                <a:ea typeface="MiSans" pitchFamily="34" charset="-122"/>
                <a:cs typeface="MiSans" pitchFamily="34" charset="-120"/>
              </a:rPr>
              <a:t>NIST SP 800-30 is een uitgebreide gids voor het uitvoeren van risico-assessments voor IT-systemen. Het wordt vooral gebruikt door Amerikaanse federale agentschappen, maar is ook populair in het bedrijfsleven.</a:t>
            </a:r>
            <a:endParaRPr lang="en-US" sz="1600"/>
          </a:p>
        </p:txBody>
      </p:sp>
      <p:sp>
        <p:nvSpPr>
          <p:cNvPr id="12" name="Shape 10"/>
          <p:cNvSpPr/>
          <p:nvPr/>
        </p:nvSpPr>
        <p:spPr>
          <a:xfrm>
            <a:off x="536448" y="2357120"/>
            <a:ext cx="5315712" cy="520192"/>
          </a:xfrm>
          <a:custGeom>
            <a:avLst/>
            <a:gdLst/>
            <a:ahLst/>
            <a:cxnLst/>
            <a:rect l="l" t="t" r="r" b="b"/>
            <a:pathLst>
              <a:path w="5315712" h="520192">
                <a:moveTo>
                  <a:pt x="32512" y="0"/>
                </a:moveTo>
                <a:lnTo>
                  <a:pt x="5250688" y="0"/>
                </a:lnTo>
                <a:cubicBezTo>
                  <a:pt x="5286600" y="0"/>
                  <a:pt x="5315712" y="29112"/>
                  <a:pt x="5315712" y="65024"/>
                </a:cubicBezTo>
                <a:lnTo>
                  <a:pt x="5315712" y="455168"/>
                </a:lnTo>
                <a:cubicBezTo>
                  <a:pt x="5315712" y="491080"/>
                  <a:pt x="5286600" y="520192"/>
                  <a:pt x="5250688" y="520192"/>
                </a:cubicBezTo>
                <a:lnTo>
                  <a:pt x="32512" y="520192"/>
                </a:lnTo>
                <a:cubicBezTo>
                  <a:pt x="14556" y="520192"/>
                  <a:pt x="0" y="505636"/>
                  <a:pt x="0" y="487680"/>
                </a:cubicBezTo>
                <a:lnTo>
                  <a:pt x="0" y="32512"/>
                </a:lnTo>
                <a:cubicBezTo>
                  <a:pt x="0" y="14568"/>
                  <a:pt x="14568" y="0"/>
                  <a:pt x="32512" y="0"/>
                </a:cubicBezTo>
                <a:close/>
              </a:path>
            </a:pathLst>
          </a:custGeom>
          <a:solidFill>
            <a:srgbClr val="ECFEFF"/>
          </a:solidFill>
          <a:ln/>
        </p:spPr>
        <p:txBody>
          <a:bodyPr/>
          <a:lstStyle/>
          <a:p>
            <a:endParaRPr lang="nl-NL"/>
          </a:p>
        </p:txBody>
      </p:sp>
      <p:sp>
        <p:nvSpPr>
          <p:cNvPr id="13" name="Shape 11"/>
          <p:cNvSpPr/>
          <p:nvPr/>
        </p:nvSpPr>
        <p:spPr>
          <a:xfrm>
            <a:off x="536448" y="2357120"/>
            <a:ext cx="32512" cy="520192"/>
          </a:xfrm>
          <a:custGeom>
            <a:avLst/>
            <a:gdLst/>
            <a:ahLst/>
            <a:cxnLst/>
            <a:rect l="l" t="t" r="r" b="b"/>
            <a:pathLst>
              <a:path w="32512" h="520192">
                <a:moveTo>
                  <a:pt x="32512" y="0"/>
                </a:moveTo>
                <a:lnTo>
                  <a:pt x="32512" y="0"/>
                </a:lnTo>
                <a:lnTo>
                  <a:pt x="32512" y="520192"/>
                </a:lnTo>
                <a:lnTo>
                  <a:pt x="32512" y="520192"/>
                </a:lnTo>
                <a:cubicBezTo>
                  <a:pt x="14556" y="520192"/>
                  <a:pt x="0" y="505636"/>
                  <a:pt x="0" y="487680"/>
                </a:cubicBezTo>
                <a:lnTo>
                  <a:pt x="0" y="32512"/>
                </a:lnTo>
                <a:cubicBezTo>
                  <a:pt x="0" y="14568"/>
                  <a:pt x="14568" y="0"/>
                  <a:pt x="32512" y="0"/>
                </a:cubicBezTo>
                <a:close/>
              </a:path>
            </a:pathLst>
          </a:custGeom>
          <a:solidFill>
            <a:srgbClr val="00D3F2"/>
          </a:solidFill>
          <a:ln/>
        </p:spPr>
        <p:txBody>
          <a:bodyPr/>
          <a:lstStyle/>
          <a:p>
            <a:endParaRPr lang="nl-NL"/>
          </a:p>
        </p:txBody>
      </p:sp>
      <p:sp>
        <p:nvSpPr>
          <p:cNvPr id="14" name="Text 12"/>
          <p:cNvSpPr/>
          <p:nvPr/>
        </p:nvSpPr>
        <p:spPr>
          <a:xfrm>
            <a:off x="650240" y="2454656"/>
            <a:ext cx="5161280" cy="325120"/>
          </a:xfrm>
          <a:prstGeom prst="rect">
            <a:avLst/>
          </a:prstGeom>
          <a:noFill/>
          <a:ln/>
        </p:spPr>
        <p:txBody>
          <a:bodyPr wrap="square" lIns="0" tIns="0" rIns="0" bIns="0" rtlCol="0" anchor="ctr"/>
          <a:lstStyle/>
          <a:p>
            <a:pPr>
              <a:lnSpc>
                <a:spcPct val="120000"/>
              </a:lnSpc>
            </a:pPr>
            <a:r>
              <a:rPr lang="en-US" sz="896" b="1">
                <a:solidFill>
                  <a:srgbClr val="314158"/>
                </a:solidFill>
                <a:latin typeface="MiSans" pitchFamily="34" charset="0"/>
                <a:ea typeface="MiSans" pitchFamily="34" charset="-122"/>
                <a:cs typeface="MiSans" pitchFamily="34" charset="-120"/>
              </a:rPr>
              <a:t>Focus:</a:t>
            </a:r>
            <a:r>
              <a:rPr lang="en-US" sz="896">
                <a:solidFill>
                  <a:srgbClr val="314158"/>
                </a:solidFill>
                <a:latin typeface="MiSans" pitchFamily="34" charset="0"/>
                <a:ea typeface="MiSans" pitchFamily="34" charset="-122"/>
                <a:cs typeface="MiSans" pitchFamily="34" charset="-120"/>
              </a:rPr>
              <a:t> Gedetailleerde beoordeling van kwetsbaarheden, bedreigingen en risico's voor informatiesystemen.</a:t>
            </a:r>
            <a:endParaRPr lang="en-US" sz="1600"/>
          </a:p>
        </p:txBody>
      </p:sp>
      <p:sp>
        <p:nvSpPr>
          <p:cNvPr id="15" name="Shape 13"/>
          <p:cNvSpPr/>
          <p:nvPr/>
        </p:nvSpPr>
        <p:spPr>
          <a:xfrm>
            <a:off x="341376" y="3169920"/>
            <a:ext cx="5673344" cy="1625600"/>
          </a:xfrm>
          <a:custGeom>
            <a:avLst/>
            <a:gdLst/>
            <a:ahLst/>
            <a:cxnLst/>
            <a:rect l="l" t="t" r="r" b="b"/>
            <a:pathLst>
              <a:path w="5673344" h="1625600">
                <a:moveTo>
                  <a:pt x="32512" y="0"/>
                </a:moveTo>
                <a:lnTo>
                  <a:pt x="5575808" y="0"/>
                </a:lnTo>
                <a:cubicBezTo>
                  <a:pt x="5629676" y="0"/>
                  <a:pt x="5673344" y="43668"/>
                  <a:pt x="5673344" y="97536"/>
                </a:cubicBezTo>
                <a:lnTo>
                  <a:pt x="5673344" y="1528064"/>
                </a:lnTo>
                <a:cubicBezTo>
                  <a:pt x="5673344" y="1581932"/>
                  <a:pt x="5629676" y="1625600"/>
                  <a:pt x="5575808" y="1625600"/>
                </a:cubicBezTo>
                <a:lnTo>
                  <a:pt x="32512" y="1625600"/>
                </a:lnTo>
                <a:cubicBezTo>
                  <a:pt x="14556" y="1625600"/>
                  <a:pt x="0" y="1611044"/>
                  <a:pt x="0" y="1593088"/>
                </a:cubicBezTo>
                <a:lnTo>
                  <a:pt x="0" y="32512"/>
                </a:lnTo>
                <a:cubicBezTo>
                  <a:pt x="0" y="14568"/>
                  <a:pt x="14568" y="0"/>
                  <a:pt x="32512" y="0"/>
                </a:cubicBezTo>
                <a:close/>
              </a:path>
            </a:pathLst>
          </a:custGeom>
          <a:solidFill>
            <a:srgbClr val="FFFFFF"/>
          </a:solidFill>
          <a:ln/>
          <a:effectLst>
            <a:outerShdw blurRad="48768" dist="32512" dir="5400000" algn="bl" rotWithShape="0">
              <a:srgbClr val="000000">
                <a:alpha val="10196"/>
              </a:srgbClr>
            </a:outerShdw>
          </a:effectLst>
        </p:spPr>
        <p:txBody>
          <a:bodyPr/>
          <a:lstStyle/>
          <a:p>
            <a:endParaRPr lang="nl-NL"/>
          </a:p>
        </p:txBody>
      </p:sp>
      <p:sp>
        <p:nvSpPr>
          <p:cNvPr id="16" name="Shape 14"/>
          <p:cNvSpPr/>
          <p:nvPr/>
        </p:nvSpPr>
        <p:spPr>
          <a:xfrm>
            <a:off x="341376" y="3169920"/>
            <a:ext cx="32512" cy="1625600"/>
          </a:xfrm>
          <a:custGeom>
            <a:avLst/>
            <a:gdLst/>
            <a:ahLst/>
            <a:cxnLst/>
            <a:rect l="l" t="t" r="r" b="b"/>
            <a:pathLst>
              <a:path w="32512" h="1625600">
                <a:moveTo>
                  <a:pt x="32512" y="0"/>
                </a:moveTo>
                <a:lnTo>
                  <a:pt x="32512" y="0"/>
                </a:lnTo>
                <a:lnTo>
                  <a:pt x="32512" y="1625600"/>
                </a:lnTo>
                <a:lnTo>
                  <a:pt x="32512" y="1625600"/>
                </a:lnTo>
                <a:cubicBezTo>
                  <a:pt x="14556" y="1625600"/>
                  <a:pt x="0" y="1611044"/>
                  <a:pt x="0" y="1593088"/>
                </a:cubicBezTo>
                <a:lnTo>
                  <a:pt x="0" y="32512"/>
                </a:lnTo>
                <a:cubicBezTo>
                  <a:pt x="0" y="14568"/>
                  <a:pt x="14568" y="0"/>
                  <a:pt x="32512" y="0"/>
                </a:cubicBezTo>
                <a:close/>
              </a:path>
            </a:pathLst>
          </a:custGeom>
          <a:solidFill>
            <a:srgbClr val="00B8DB"/>
          </a:solidFill>
          <a:ln/>
        </p:spPr>
        <p:txBody>
          <a:bodyPr/>
          <a:lstStyle/>
          <a:p>
            <a:endParaRPr lang="nl-NL"/>
          </a:p>
        </p:txBody>
      </p:sp>
      <p:sp>
        <p:nvSpPr>
          <p:cNvPr id="17" name="Shape 15"/>
          <p:cNvSpPr/>
          <p:nvPr/>
        </p:nvSpPr>
        <p:spPr>
          <a:xfrm>
            <a:off x="530352" y="3364992"/>
            <a:ext cx="182880" cy="162560"/>
          </a:xfrm>
          <a:custGeom>
            <a:avLst/>
            <a:gdLst/>
            <a:ahLst/>
            <a:cxnLst/>
            <a:rect l="l" t="t" r="r" b="b"/>
            <a:pathLst>
              <a:path w="182880" h="162560">
                <a:moveTo>
                  <a:pt x="98266" y="-6001"/>
                </a:moveTo>
                <a:cubicBezTo>
                  <a:pt x="96965" y="-8541"/>
                  <a:pt x="94329" y="-10160"/>
                  <a:pt x="91472" y="-10160"/>
                </a:cubicBezTo>
                <a:cubicBezTo>
                  <a:pt x="88614" y="-10160"/>
                  <a:pt x="85979" y="-8541"/>
                  <a:pt x="84677" y="-6001"/>
                </a:cubicBezTo>
                <a:lnTo>
                  <a:pt x="61309" y="39783"/>
                </a:lnTo>
                <a:lnTo>
                  <a:pt x="10541" y="47847"/>
                </a:lnTo>
                <a:cubicBezTo>
                  <a:pt x="7715" y="48292"/>
                  <a:pt x="5366" y="50292"/>
                  <a:pt x="4477" y="53023"/>
                </a:cubicBezTo>
                <a:cubicBezTo>
                  <a:pt x="3588" y="55753"/>
                  <a:pt x="4318" y="58738"/>
                  <a:pt x="6318" y="60769"/>
                </a:cubicBezTo>
                <a:lnTo>
                  <a:pt x="42640" y="97123"/>
                </a:lnTo>
                <a:lnTo>
                  <a:pt x="34639" y="147892"/>
                </a:lnTo>
                <a:cubicBezTo>
                  <a:pt x="34195" y="150717"/>
                  <a:pt x="35370" y="153575"/>
                  <a:pt x="37687" y="155258"/>
                </a:cubicBezTo>
                <a:cubicBezTo>
                  <a:pt x="40005" y="156940"/>
                  <a:pt x="43053" y="157194"/>
                  <a:pt x="45625" y="155893"/>
                </a:cubicBezTo>
                <a:lnTo>
                  <a:pt x="91472" y="132588"/>
                </a:lnTo>
                <a:lnTo>
                  <a:pt x="137287" y="155893"/>
                </a:lnTo>
                <a:cubicBezTo>
                  <a:pt x="139827" y="157194"/>
                  <a:pt x="142907" y="156940"/>
                  <a:pt x="145225" y="155258"/>
                </a:cubicBezTo>
                <a:cubicBezTo>
                  <a:pt x="147542" y="153575"/>
                  <a:pt x="148717" y="150749"/>
                  <a:pt x="148273" y="147892"/>
                </a:cubicBezTo>
                <a:lnTo>
                  <a:pt x="140240" y="97123"/>
                </a:lnTo>
                <a:lnTo>
                  <a:pt x="176562" y="60769"/>
                </a:lnTo>
                <a:cubicBezTo>
                  <a:pt x="178594" y="58738"/>
                  <a:pt x="179292" y="55753"/>
                  <a:pt x="178403" y="53023"/>
                </a:cubicBezTo>
                <a:cubicBezTo>
                  <a:pt x="177514" y="50292"/>
                  <a:pt x="175196" y="48292"/>
                  <a:pt x="172339" y="47847"/>
                </a:cubicBezTo>
                <a:lnTo>
                  <a:pt x="121603" y="39783"/>
                </a:lnTo>
                <a:lnTo>
                  <a:pt x="98266" y="-6001"/>
                </a:lnTo>
                <a:close/>
              </a:path>
            </a:pathLst>
          </a:custGeom>
          <a:solidFill>
            <a:srgbClr val="00B8DB"/>
          </a:solidFill>
          <a:ln/>
        </p:spPr>
        <p:txBody>
          <a:bodyPr/>
          <a:lstStyle/>
          <a:p>
            <a:endParaRPr lang="nl-NL"/>
          </a:p>
        </p:txBody>
      </p:sp>
      <p:sp>
        <p:nvSpPr>
          <p:cNvPr id="18" name="Text 16"/>
          <p:cNvSpPr/>
          <p:nvPr/>
        </p:nvSpPr>
        <p:spPr>
          <a:xfrm>
            <a:off x="723392" y="3332480"/>
            <a:ext cx="5210048" cy="227584"/>
          </a:xfrm>
          <a:prstGeom prst="rect">
            <a:avLst/>
          </a:prstGeom>
          <a:noFill/>
          <a:ln/>
        </p:spPr>
        <p:txBody>
          <a:bodyPr wrap="square" lIns="0" tIns="0" rIns="0" bIns="0" rtlCol="0" anchor="ctr"/>
          <a:lstStyle/>
          <a:p>
            <a:pPr>
              <a:lnSpc>
                <a:spcPct val="120000"/>
              </a:lnSpc>
            </a:pPr>
            <a:r>
              <a:rPr lang="en-US" sz="1280" b="1">
                <a:solidFill>
                  <a:srgbClr val="1D293D"/>
                </a:solidFill>
                <a:latin typeface="Noto Sans SC" pitchFamily="34" charset="0"/>
                <a:ea typeface="Noto Sans SC" pitchFamily="34" charset="-122"/>
                <a:cs typeface="Noto Sans SC" pitchFamily="34" charset="-120"/>
              </a:rPr>
              <a:t>Sterke Punten</a:t>
            </a:r>
            <a:endParaRPr lang="en-US" sz="1600"/>
          </a:p>
        </p:txBody>
      </p:sp>
      <p:sp>
        <p:nvSpPr>
          <p:cNvPr id="19" name="Shape 17"/>
          <p:cNvSpPr/>
          <p:nvPr/>
        </p:nvSpPr>
        <p:spPr>
          <a:xfrm>
            <a:off x="544576" y="3690112"/>
            <a:ext cx="113792" cy="130048"/>
          </a:xfrm>
          <a:custGeom>
            <a:avLst/>
            <a:gdLst/>
            <a:ahLst/>
            <a:cxnLst/>
            <a:rect l="l" t="t" r="r" b="b"/>
            <a:pathLst>
              <a:path w="113792" h="130048">
                <a:moveTo>
                  <a:pt x="110439" y="17805"/>
                </a:moveTo>
                <a:cubicBezTo>
                  <a:pt x="114071" y="20447"/>
                  <a:pt x="114884" y="25527"/>
                  <a:pt x="112243" y="29159"/>
                </a:cubicBezTo>
                <a:lnTo>
                  <a:pt x="47219" y="118567"/>
                </a:lnTo>
                <a:cubicBezTo>
                  <a:pt x="45822" y="120498"/>
                  <a:pt x="43663" y="121691"/>
                  <a:pt x="41275" y="121895"/>
                </a:cubicBezTo>
                <a:cubicBezTo>
                  <a:pt x="38887" y="122098"/>
                  <a:pt x="36576" y="121209"/>
                  <a:pt x="34900" y="119532"/>
                </a:cubicBezTo>
                <a:lnTo>
                  <a:pt x="2388" y="87020"/>
                </a:lnTo>
                <a:cubicBezTo>
                  <a:pt x="-787" y="83845"/>
                  <a:pt x="-787" y="78689"/>
                  <a:pt x="2388" y="75514"/>
                </a:cubicBezTo>
                <a:cubicBezTo>
                  <a:pt x="5563" y="72339"/>
                  <a:pt x="10719" y="72339"/>
                  <a:pt x="13894" y="75514"/>
                </a:cubicBezTo>
                <a:lnTo>
                  <a:pt x="39675" y="101295"/>
                </a:lnTo>
                <a:lnTo>
                  <a:pt x="99111" y="19583"/>
                </a:lnTo>
                <a:cubicBezTo>
                  <a:pt x="101752" y="15951"/>
                  <a:pt x="106832" y="15138"/>
                  <a:pt x="110465" y="17780"/>
                </a:cubicBezTo>
                <a:close/>
              </a:path>
            </a:pathLst>
          </a:custGeom>
          <a:solidFill>
            <a:srgbClr val="00C950"/>
          </a:solidFill>
          <a:ln/>
        </p:spPr>
        <p:txBody>
          <a:bodyPr/>
          <a:lstStyle/>
          <a:p>
            <a:endParaRPr lang="nl-NL"/>
          </a:p>
        </p:txBody>
      </p:sp>
      <p:sp>
        <p:nvSpPr>
          <p:cNvPr id="20" name="Text 18"/>
          <p:cNvSpPr/>
          <p:nvPr/>
        </p:nvSpPr>
        <p:spPr>
          <a:xfrm>
            <a:off x="747776" y="3657600"/>
            <a:ext cx="2576576" cy="195072"/>
          </a:xfrm>
          <a:prstGeom prst="rect">
            <a:avLst/>
          </a:prstGeom>
          <a:noFill/>
          <a:ln/>
        </p:spPr>
        <p:txBody>
          <a:bodyPr wrap="square" lIns="0" tIns="0" rIns="0" bIns="0" rtlCol="0" anchor="ctr"/>
          <a:lstStyle/>
          <a:p>
            <a:pPr>
              <a:lnSpc>
                <a:spcPct val="130000"/>
              </a:lnSpc>
            </a:pPr>
            <a:r>
              <a:rPr lang="en-US" sz="1024" b="1">
                <a:solidFill>
                  <a:srgbClr val="314158"/>
                </a:solidFill>
                <a:latin typeface="MiSans" pitchFamily="34" charset="0"/>
                <a:ea typeface="MiSans" pitchFamily="34" charset="-122"/>
                <a:cs typeface="MiSans" pitchFamily="34" charset="-120"/>
              </a:rPr>
              <a:t>Zeer gedetailleerd:</a:t>
            </a:r>
            <a:r>
              <a:rPr lang="en-US" sz="1024">
                <a:solidFill>
                  <a:srgbClr val="314158"/>
                </a:solidFill>
                <a:latin typeface="MiSans" pitchFamily="34" charset="0"/>
                <a:ea typeface="MiSans" pitchFamily="34" charset="-122"/>
                <a:cs typeface="MiSans" pitchFamily="34" charset="-120"/>
              </a:rPr>
              <a:t> Stap-voor-stap aanpak</a:t>
            </a:r>
            <a:endParaRPr lang="en-US" sz="1600"/>
          </a:p>
        </p:txBody>
      </p:sp>
      <p:sp>
        <p:nvSpPr>
          <p:cNvPr id="21" name="Shape 19"/>
          <p:cNvSpPr/>
          <p:nvPr/>
        </p:nvSpPr>
        <p:spPr>
          <a:xfrm>
            <a:off x="544576" y="3950208"/>
            <a:ext cx="113792" cy="130048"/>
          </a:xfrm>
          <a:custGeom>
            <a:avLst/>
            <a:gdLst/>
            <a:ahLst/>
            <a:cxnLst/>
            <a:rect l="l" t="t" r="r" b="b"/>
            <a:pathLst>
              <a:path w="113792" h="130048">
                <a:moveTo>
                  <a:pt x="110439" y="17805"/>
                </a:moveTo>
                <a:cubicBezTo>
                  <a:pt x="114071" y="20447"/>
                  <a:pt x="114884" y="25527"/>
                  <a:pt x="112243" y="29159"/>
                </a:cubicBezTo>
                <a:lnTo>
                  <a:pt x="47219" y="118567"/>
                </a:lnTo>
                <a:cubicBezTo>
                  <a:pt x="45822" y="120498"/>
                  <a:pt x="43663" y="121691"/>
                  <a:pt x="41275" y="121895"/>
                </a:cubicBezTo>
                <a:cubicBezTo>
                  <a:pt x="38887" y="122098"/>
                  <a:pt x="36576" y="121209"/>
                  <a:pt x="34900" y="119532"/>
                </a:cubicBezTo>
                <a:lnTo>
                  <a:pt x="2388" y="87020"/>
                </a:lnTo>
                <a:cubicBezTo>
                  <a:pt x="-787" y="83845"/>
                  <a:pt x="-787" y="78689"/>
                  <a:pt x="2388" y="75514"/>
                </a:cubicBezTo>
                <a:cubicBezTo>
                  <a:pt x="5563" y="72339"/>
                  <a:pt x="10719" y="72339"/>
                  <a:pt x="13894" y="75514"/>
                </a:cubicBezTo>
                <a:lnTo>
                  <a:pt x="39675" y="101295"/>
                </a:lnTo>
                <a:lnTo>
                  <a:pt x="99111" y="19583"/>
                </a:lnTo>
                <a:cubicBezTo>
                  <a:pt x="101752" y="15951"/>
                  <a:pt x="106832" y="15138"/>
                  <a:pt x="110465" y="17780"/>
                </a:cubicBezTo>
                <a:close/>
              </a:path>
            </a:pathLst>
          </a:custGeom>
          <a:solidFill>
            <a:srgbClr val="00C950"/>
          </a:solidFill>
          <a:ln/>
        </p:spPr>
        <p:txBody>
          <a:bodyPr/>
          <a:lstStyle/>
          <a:p>
            <a:endParaRPr lang="nl-NL"/>
          </a:p>
        </p:txBody>
      </p:sp>
      <p:sp>
        <p:nvSpPr>
          <p:cNvPr id="22" name="Text 20"/>
          <p:cNvSpPr/>
          <p:nvPr/>
        </p:nvSpPr>
        <p:spPr>
          <a:xfrm>
            <a:off x="747776" y="3917696"/>
            <a:ext cx="2779776" cy="195072"/>
          </a:xfrm>
          <a:prstGeom prst="rect">
            <a:avLst/>
          </a:prstGeom>
          <a:noFill/>
          <a:ln/>
        </p:spPr>
        <p:txBody>
          <a:bodyPr wrap="square" lIns="0" tIns="0" rIns="0" bIns="0" rtlCol="0" anchor="ctr"/>
          <a:lstStyle/>
          <a:p>
            <a:pPr>
              <a:lnSpc>
                <a:spcPct val="130000"/>
              </a:lnSpc>
            </a:pPr>
            <a:r>
              <a:rPr lang="en-US" sz="1024" b="1">
                <a:solidFill>
                  <a:srgbClr val="314158"/>
                </a:solidFill>
                <a:latin typeface="MiSans" pitchFamily="34" charset="0"/>
                <a:ea typeface="MiSans" pitchFamily="34" charset="-122"/>
                <a:cs typeface="MiSans" pitchFamily="34" charset="-120"/>
              </a:rPr>
              <a:t>Praktisch:</a:t>
            </a:r>
            <a:r>
              <a:rPr lang="en-US" sz="1024">
                <a:solidFill>
                  <a:srgbClr val="314158"/>
                </a:solidFill>
                <a:latin typeface="MiSans" pitchFamily="34" charset="0"/>
                <a:ea typeface="MiSans" pitchFamily="34" charset="-122"/>
                <a:cs typeface="MiSans" pitchFamily="34" charset="-120"/>
              </a:rPr>
              <a:t> Concrete richtlijnen en voorbeelden</a:t>
            </a:r>
            <a:endParaRPr lang="en-US" sz="1600"/>
          </a:p>
        </p:txBody>
      </p:sp>
      <p:sp>
        <p:nvSpPr>
          <p:cNvPr id="23" name="Shape 21"/>
          <p:cNvSpPr/>
          <p:nvPr/>
        </p:nvSpPr>
        <p:spPr>
          <a:xfrm>
            <a:off x="544576" y="4210304"/>
            <a:ext cx="113792" cy="130048"/>
          </a:xfrm>
          <a:custGeom>
            <a:avLst/>
            <a:gdLst/>
            <a:ahLst/>
            <a:cxnLst/>
            <a:rect l="l" t="t" r="r" b="b"/>
            <a:pathLst>
              <a:path w="113792" h="130048">
                <a:moveTo>
                  <a:pt x="110439" y="17805"/>
                </a:moveTo>
                <a:cubicBezTo>
                  <a:pt x="114071" y="20447"/>
                  <a:pt x="114884" y="25527"/>
                  <a:pt x="112243" y="29159"/>
                </a:cubicBezTo>
                <a:lnTo>
                  <a:pt x="47219" y="118567"/>
                </a:lnTo>
                <a:cubicBezTo>
                  <a:pt x="45822" y="120498"/>
                  <a:pt x="43663" y="121691"/>
                  <a:pt x="41275" y="121895"/>
                </a:cubicBezTo>
                <a:cubicBezTo>
                  <a:pt x="38887" y="122098"/>
                  <a:pt x="36576" y="121209"/>
                  <a:pt x="34900" y="119532"/>
                </a:cubicBezTo>
                <a:lnTo>
                  <a:pt x="2388" y="87020"/>
                </a:lnTo>
                <a:cubicBezTo>
                  <a:pt x="-787" y="83845"/>
                  <a:pt x="-787" y="78689"/>
                  <a:pt x="2388" y="75514"/>
                </a:cubicBezTo>
                <a:cubicBezTo>
                  <a:pt x="5563" y="72339"/>
                  <a:pt x="10719" y="72339"/>
                  <a:pt x="13894" y="75514"/>
                </a:cubicBezTo>
                <a:lnTo>
                  <a:pt x="39675" y="101295"/>
                </a:lnTo>
                <a:lnTo>
                  <a:pt x="99111" y="19583"/>
                </a:lnTo>
                <a:cubicBezTo>
                  <a:pt x="101752" y="15951"/>
                  <a:pt x="106832" y="15138"/>
                  <a:pt x="110465" y="17780"/>
                </a:cubicBezTo>
                <a:close/>
              </a:path>
            </a:pathLst>
          </a:custGeom>
          <a:solidFill>
            <a:srgbClr val="00C950"/>
          </a:solidFill>
          <a:ln/>
        </p:spPr>
        <p:txBody>
          <a:bodyPr/>
          <a:lstStyle/>
          <a:p>
            <a:endParaRPr lang="nl-NL"/>
          </a:p>
        </p:txBody>
      </p:sp>
      <p:sp>
        <p:nvSpPr>
          <p:cNvPr id="24" name="Text 22"/>
          <p:cNvSpPr/>
          <p:nvPr/>
        </p:nvSpPr>
        <p:spPr>
          <a:xfrm>
            <a:off x="747776" y="4177792"/>
            <a:ext cx="3413760" cy="195072"/>
          </a:xfrm>
          <a:prstGeom prst="rect">
            <a:avLst/>
          </a:prstGeom>
          <a:noFill/>
          <a:ln/>
        </p:spPr>
        <p:txBody>
          <a:bodyPr wrap="square" lIns="0" tIns="0" rIns="0" bIns="0" rtlCol="0" anchor="ctr"/>
          <a:lstStyle/>
          <a:p>
            <a:pPr>
              <a:lnSpc>
                <a:spcPct val="130000"/>
              </a:lnSpc>
            </a:pPr>
            <a:r>
              <a:rPr lang="en-US" sz="1024" b="1">
                <a:solidFill>
                  <a:srgbClr val="314158"/>
                </a:solidFill>
                <a:latin typeface="MiSans" pitchFamily="34" charset="0"/>
                <a:ea typeface="MiSans" pitchFamily="34" charset="-122"/>
                <a:cs typeface="MiSans" pitchFamily="34" charset="-120"/>
              </a:rPr>
              <a:t>Kwantitatief:</a:t>
            </a:r>
            <a:r>
              <a:rPr lang="en-US" sz="1024">
                <a:solidFill>
                  <a:srgbClr val="314158"/>
                </a:solidFill>
                <a:latin typeface="MiSans" pitchFamily="34" charset="0"/>
                <a:ea typeface="MiSans" pitchFamily="34" charset="-122"/>
                <a:cs typeface="MiSans" pitchFamily="34" charset="-120"/>
              </a:rPr>
              <a:t> Ondersteunt numerieke risico-berekeningen</a:t>
            </a:r>
            <a:endParaRPr lang="en-US" sz="1600"/>
          </a:p>
        </p:txBody>
      </p:sp>
      <p:sp>
        <p:nvSpPr>
          <p:cNvPr id="25" name="Shape 23"/>
          <p:cNvSpPr/>
          <p:nvPr/>
        </p:nvSpPr>
        <p:spPr>
          <a:xfrm>
            <a:off x="544576" y="4470400"/>
            <a:ext cx="113792" cy="130048"/>
          </a:xfrm>
          <a:custGeom>
            <a:avLst/>
            <a:gdLst/>
            <a:ahLst/>
            <a:cxnLst/>
            <a:rect l="l" t="t" r="r" b="b"/>
            <a:pathLst>
              <a:path w="113792" h="130048">
                <a:moveTo>
                  <a:pt x="110439" y="17805"/>
                </a:moveTo>
                <a:cubicBezTo>
                  <a:pt x="114071" y="20447"/>
                  <a:pt x="114884" y="25527"/>
                  <a:pt x="112243" y="29159"/>
                </a:cubicBezTo>
                <a:lnTo>
                  <a:pt x="47219" y="118567"/>
                </a:lnTo>
                <a:cubicBezTo>
                  <a:pt x="45822" y="120498"/>
                  <a:pt x="43663" y="121691"/>
                  <a:pt x="41275" y="121895"/>
                </a:cubicBezTo>
                <a:cubicBezTo>
                  <a:pt x="38887" y="122098"/>
                  <a:pt x="36576" y="121209"/>
                  <a:pt x="34900" y="119532"/>
                </a:cubicBezTo>
                <a:lnTo>
                  <a:pt x="2388" y="87020"/>
                </a:lnTo>
                <a:cubicBezTo>
                  <a:pt x="-787" y="83845"/>
                  <a:pt x="-787" y="78689"/>
                  <a:pt x="2388" y="75514"/>
                </a:cubicBezTo>
                <a:cubicBezTo>
                  <a:pt x="5563" y="72339"/>
                  <a:pt x="10719" y="72339"/>
                  <a:pt x="13894" y="75514"/>
                </a:cubicBezTo>
                <a:lnTo>
                  <a:pt x="39675" y="101295"/>
                </a:lnTo>
                <a:lnTo>
                  <a:pt x="99111" y="19583"/>
                </a:lnTo>
                <a:cubicBezTo>
                  <a:pt x="101752" y="15951"/>
                  <a:pt x="106832" y="15138"/>
                  <a:pt x="110465" y="17780"/>
                </a:cubicBezTo>
                <a:close/>
              </a:path>
            </a:pathLst>
          </a:custGeom>
          <a:solidFill>
            <a:srgbClr val="00C950"/>
          </a:solidFill>
          <a:ln/>
        </p:spPr>
        <p:txBody>
          <a:bodyPr/>
          <a:lstStyle/>
          <a:p>
            <a:endParaRPr lang="nl-NL"/>
          </a:p>
        </p:txBody>
      </p:sp>
      <p:sp>
        <p:nvSpPr>
          <p:cNvPr id="26" name="Text 24"/>
          <p:cNvSpPr/>
          <p:nvPr/>
        </p:nvSpPr>
        <p:spPr>
          <a:xfrm>
            <a:off x="747776" y="4437888"/>
            <a:ext cx="2503424" cy="195072"/>
          </a:xfrm>
          <a:prstGeom prst="rect">
            <a:avLst/>
          </a:prstGeom>
          <a:noFill/>
          <a:ln/>
        </p:spPr>
        <p:txBody>
          <a:bodyPr wrap="square" lIns="0" tIns="0" rIns="0" bIns="0" rtlCol="0" anchor="ctr"/>
          <a:lstStyle/>
          <a:p>
            <a:pPr>
              <a:lnSpc>
                <a:spcPct val="130000"/>
              </a:lnSpc>
            </a:pPr>
            <a:r>
              <a:rPr lang="en-US" sz="1024" b="1">
                <a:solidFill>
                  <a:srgbClr val="314158"/>
                </a:solidFill>
                <a:latin typeface="MiSans" pitchFamily="34" charset="0"/>
                <a:ea typeface="MiSans" pitchFamily="34" charset="-122"/>
                <a:cs typeface="MiSans" pitchFamily="34" charset="-120"/>
              </a:rPr>
              <a:t>Gratis beschikbaar:</a:t>
            </a:r>
            <a:r>
              <a:rPr lang="en-US" sz="1024">
                <a:solidFill>
                  <a:srgbClr val="314158"/>
                </a:solidFill>
                <a:latin typeface="MiSans" pitchFamily="34" charset="0"/>
                <a:ea typeface="MiSans" pitchFamily="34" charset="-122"/>
                <a:cs typeface="MiSans" pitchFamily="34" charset="-120"/>
              </a:rPr>
              <a:t> Openbaar document</a:t>
            </a:r>
            <a:endParaRPr lang="en-US" sz="1600"/>
          </a:p>
        </p:txBody>
      </p:sp>
      <p:sp>
        <p:nvSpPr>
          <p:cNvPr id="27" name="Shape 25"/>
          <p:cNvSpPr/>
          <p:nvPr/>
        </p:nvSpPr>
        <p:spPr>
          <a:xfrm>
            <a:off x="6178974" y="1137920"/>
            <a:ext cx="5689600" cy="3706368"/>
          </a:xfrm>
          <a:custGeom>
            <a:avLst/>
            <a:gdLst/>
            <a:ahLst/>
            <a:cxnLst/>
            <a:rect l="l" t="t" r="r" b="b"/>
            <a:pathLst>
              <a:path w="5689600" h="3706368">
                <a:moveTo>
                  <a:pt x="97552" y="0"/>
                </a:moveTo>
                <a:lnTo>
                  <a:pt x="5592048" y="0"/>
                </a:lnTo>
                <a:cubicBezTo>
                  <a:pt x="5645925" y="0"/>
                  <a:pt x="5689600" y="43675"/>
                  <a:pt x="5689600" y="97552"/>
                </a:cubicBezTo>
                <a:lnTo>
                  <a:pt x="5689600" y="3608816"/>
                </a:lnTo>
                <a:cubicBezTo>
                  <a:pt x="5689600" y="3662693"/>
                  <a:pt x="5645925" y="3706368"/>
                  <a:pt x="5592048" y="3706368"/>
                </a:cubicBezTo>
                <a:lnTo>
                  <a:pt x="97552" y="3706368"/>
                </a:lnTo>
                <a:cubicBezTo>
                  <a:pt x="43675" y="3706368"/>
                  <a:pt x="0" y="3662693"/>
                  <a:pt x="0" y="3608816"/>
                </a:cubicBezTo>
                <a:lnTo>
                  <a:pt x="0" y="97552"/>
                </a:lnTo>
                <a:cubicBezTo>
                  <a:pt x="0" y="43675"/>
                  <a:pt x="43675" y="0"/>
                  <a:pt x="97552" y="0"/>
                </a:cubicBezTo>
                <a:close/>
              </a:path>
            </a:pathLst>
          </a:custGeom>
          <a:gradFill flip="none" rotWithShape="1">
            <a:gsLst>
              <a:gs pos="0">
                <a:srgbClr val="0092B8"/>
              </a:gs>
              <a:gs pos="100000">
                <a:srgbClr val="007595"/>
              </a:gs>
            </a:gsLst>
            <a:lin ang="2700000" scaled="1"/>
          </a:gradFill>
          <a:ln/>
        </p:spPr>
        <p:txBody>
          <a:bodyPr/>
          <a:lstStyle/>
          <a:p>
            <a:endParaRPr lang="nl-NL"/>
          </a:p>
        </p:txBody>
      </p:sp>
      <p:sp>
        <p:nvSpPr>
          <p:cNvPr id="28" name="Shape 26"/>
          <p:cNvSpPr/>
          <p:nvPr/>
        </p:nvSpPr>
        <p:spPr>
          <a:xfrm>
            <a:off x="6361854" y="1332992"/>
            <a:ext cx="162560" cy="162560"/>
          </a:xfrm>
          <a:custGeom>
            <a:avLst/>
            <a:gdLst/>
            <a:ahLst/>
            <a:cxnLst/>
            <a:rect l="l" t="t" r="r" b="b"/>
            <a:pathLst>
              <a:path w="162560" h="162560">
                <a:moveTo>
                  <a:pt x="0" y="22860"/>
                </a:moveTo>
                <a:cubicBezTo>
                  <a:pt x="0" y="18669"/>
                  <a:pt x="3397" y="15240"/>
                  <a:pt x="7620" y="15240"/>
                </a:cubicBezTo>
                <a:lnTo>
                  <a:pt x="22860" y="15240"/>
                </a:lnTo>
                <a:cubicBezTo>
                  <a:pt x="27083" y="15240"/>
                  <a:pt x="30480" y="18637"/>
                  <a:pt x="30480" y="22860"/>
                </a:cubicBezTo>
                <a:lnTo>
                  <a:pt x="30480" y="55880"/>
                </a:lnTo>
                <a:lnTo>
                  <a:pt x="38100" y="55880"/>
                </a:lnTo>
                <a:cubicBezTo>
                  <a:pt x="42323" y="55880"/>
                  <a:pt x="45720" y="59277"/>
                  <a:pt x="45720" y="63500"/>
                </a:cubicBezTo>
                <a:cubicBezTo>
                  <a:pt x="45720" y="67723"/>
                  <a:pt x="42323" y="71120"/>
                  <a:pt x="38100" y="71120"/>
                </a:cubicBezTo>
                <a:lnTo>
                  <a:pt x="7620" y="71120"/>
                </a:lnTo>
                <a:cubicBezTo>
                  <a:pt x="3397" y="71120"/>
                  <a:pt x="0" y="67723"/>
                  <a:pt x="0" y="63500"/>
                </a:cubicBezTo>
                <a:cubicBezTo>
                  <a:pt x="0" y="59277"/>
                  <a:pt x="3397" y="55880"/>
                  <a:pt x="7620" y="55880"/>
                </a:cubicBezTo>
                <a:lnTo>
                  <a:pt x="15240" y="55880"/>
                </a:lnTo>
                <a:lnTo>
                  <a:pt x="15240" y="30480"/>
                </a:lnTo>
                <a:lnTo>
                  <a:pt x="7620" y="30480"/>
                </a:lnTo>
                <a:cubicBezTo>
                  <a:pt x="3397" y="30480"/>
                  <a:pt x="0" y="27083"/>
                  <a:pt x="0" y="22860"/>
                </a:cubicBezTo>
                <a:close/>
                <a:moveTo>
                  <a:pt x="9652" y="95631"/>
                </a:moveTo>
                <a:cubicBezTo>
                  <a:pt x="13272" y="92901"/>
                  <a:pt x="17685" y="91440"/>
                  <a:pt x="22225" y="91440"/>
                </a:cubicBezTo>
                <a:lnTo>
                  <a:pt x="23781" y="91440"/>
                </a:lnTo>
                <a:cubicBezTo>
                  <a:pt x="34481" y="91440"/>
                  <a:pt x="43180" y="100140"/>
                  <a:pt x="43180" y="110839"/>
                </a:cubicBezTo>
                <a:cubicBezTo>
                  <a:pt x="43180" y="117062"/>
                  <a:pt x="40196" y="122873"/>
                  <a:pt x="35179" y="126524"/>
                </a:cubicBezTo>
                <a:lnTo>
                  <a:pt x="27559" y="132080"/>
                </a:lnTo>
                <a:lnTo>
                  <a:pt x="38100" y="132080"/>
                </a:lnTo>
                <a:cubicBezTo>
                  <a:pt x="42323" y="132080"/>
                  <a:pt x="45720" y="135477"/>
                  <a:pt x="45720" y="139700"/>
                </a:cubicBezTo>
                <a:cubicBezTo>
                  <a:pt x="45720" y="143923"/>
                  <a:pt x="42323" y="147320"/>
                  <a:pt x="38100" y="147320"/>
                </a:cubicBezTo>
                <a:lnTo>
                  <a:pt x="9303" y="147320"/>
                </a:lnTo>
                <a:cubicBezTo>
                  <a:pt x="4159" y="147320"/>
                  <a:pt x="0" y="143161"/>
                  <a:pt x="0" y="138017"/>
                </a:cubicBezTo>
                <a:cubicBezTo>
                  <a:pt x="0" y="135033"/>
                  <a:pt x="1429" y="132239"/>
                  <a:pt x="3842" y="130493"/>
                </a:cubicBezTo>
                <a:lnTo>
                  <a:pt x="26226" y="114205"/>
                </a:lnTo>
                <a:cubicBezTo>
                  <a:pt x="27305" y="113411"/>
                  <a:pt x="27940" y="112173"/>
                  <a:pt x="27940" y="110839"/>
                </a:cubicBezTo>
                <a:cubicBezTo>
                  <a:pt x="27940" y="108553"/>
                  <a:pt x="26067" y="106680"/>
                  <a:pt x="23781" y="106680"/>
                </a:cubicBezTo>
                <a:lnTo>
                  <a:pt x="22225" y="106680"/>
                </a:lnTo>
                <a:cubicBezTo>
                  <a:pt x="20987" y="106680"/>
                  <a:pt x="19780" y="107093"/>
                  <a:pt x="18796" y="107823"/>
                </a:cubicBezTo>
                <a:lnTo>
                  <a:pt x="12192" y="112776"/>
                </a:lnTo>
                <a:cubicBezTo>
                  <a:pt x="8827" y="115316"/>
                  <a:pt x="4064" y="114618"/>
                  <a:pt x="1524" y="111252"/>
                </a:cubicBezTo>
                <a:cubicBezTo>
                  <a:pt x="-1016" y="107887"/>
                  <a:pt x="-317" y="103124"/>
                  <a:pt x="3048" y="100584"/>
                </a:cubicBezTo>
                <a:lnTo>
                  <a:pt x="9652" y="95631"/>
                </a:lnTo>
                <a:close/>
                <a:moveTo>
                  <a:pt x="71120" y="20320"/>
                </a:moveTo>
                <a:lnTo>
                  <a:pt x="152400" y="20320"/>
                </a:lnTo>
                <a:cubicBezTo>
                  <a:pt x="158020" y="20320"/>
                  <a:pt x="162560" y="24860"/>
                  <a:pt x="162560" y="30480"/>
                </a:cubicBezTo>
                <a:cubicBezTo>
                  <a:pt x="162560" y="36100"/>
                  <a:pt x="158020" y="40640"/>
                  <a:pt x="152400" y="40640"/>
                </a:cubicBezTo>
                <a:lnTo>
                  <a:pt x="71120" y="40640"/>
                </a:lnTo>
                <a:cubicBezTo>
                  <a:pt x="65500" y="40640"/>
                  <a:pt x="60960" y="36100"/>
                  <a:pt x="60960" y="30480"/>
                </a:cubicBezTo>
                <a:cubicBezTo>
                  <a:pt x="60960" y="24860"/>
                  <a:pt x="65500" y="20320"/>
                  <a:pt x="71120" y="20320"/>
                </a:cubicBezTo>
                <a:close/>
                <a:moveTo>
                  <a:pt x="71120" y="71120"/>
                </a:moveTo>
                <a:lnTo>
                  <a:pt x="152400" y="71120"/>
                </a:lnTo>
                <a:cubicBezTo>
                  <a:pt x="158020" y="71120"/>
                  <a:pt x="162560" y="75660"/>
                  <a:pt x="162560" y="81280"/>
                </a:cubicBezTo>
                <a:cubicBezTo>
                  <a:pt x="162560" y="86900"/>
                  <a:pt x="158020" y="91440"/>
                  <a:pt x="152400" y="91440"/>
                </a:cubicBezTo>
                <a:lnTo>
                  <a:pt x="71120" y="91440"/>
                </a:lnTo>
                <a:cubicBezTo>
                  <a:pt x="65500" y="91440"/>
                  <a:pt x="60960" y="86900"/>
                  <a:pt x="60960" y="81280"/>
                </a:cubicBezTo>
                <a:cubicBezTo>
                  <a:pt x="60960" y="75660"/>
                  <a:pt x="65500" y="71120"/>
                  <a:pt x="71120" y="71120"/>
                </a:cubicBezTo>
                <a:close/>
                <a:moveTo>
                  <a:pt x="71120" y="121920"/>
                </a:moveTo>
                <a:lnTo>
                  <a:pt x="152400" y="121920"/>
                </a:lnTo>
                <a:cubicBezTo>
                  <a:pt x="158020" y="121920"/>
                  <a:pt x="162560" y="126460"/>
                  <a:pt x="162560" y="132080"/>
                </a:cubicBezTo>
                <a:cubicBezTo>
                  <a:pt x="162560" y="137700"/>
                  <a:pt x="158020" y="142240"/>
                  <a:pt x="152400" y="142240"/>
                </a:cubicBezTo>
                <a:lnTo>
                  <a:pt x="71120" y="142240"/>
                </a:lnTo>
                <a:cubicBezTo>
                  <a:pt x="65500" y="142240"/>
                  <a:pt x="60960" y="137700"/>
                  <a:pt x="60960" y="132080"/>
                </a:cubicBezTo>
                <a:cubicBezTo>
                  <a:pt x="60960" y="126460"/>
                  <a:pt x="65500" y="121920"/>
                  <a:pt x="71120" y="121920"/>
                </a:cubicBezTo>
                <a:close/>
              </a:path>
            </a:pathLst>
          </a:custGeom>
          <a:solidFill>
            <a:srgbClr val="FFFFFF"/>
          </a:solidFill>
          <a:ln/>
        </p:spPr>
        <p:txBody>
          <a:bodyPr/>
          <a:lstStyle/>
          <a:p>
            <a:endParaRPr lang="nl-NL"/>
          </a:p>
        </p:txBody>
      </p:sp>
      <p:sp>
        <p:nvSpPr>
          <p:cNvPr id="29" name="Text 27"/>
          <p:cNvSpPr/>
          <p:nvPr/>
        </p:nvSpPr>
        <p:spPr>
          <a:xfrm>
            <a:off x="6544734" y="1300480"/>
            <a:ext cx="5242560" cy="227584"/>
          </a:xfrm>
          <a:prstGeom prst="rect">
            <a:avLst/>
          </a:prstGeom>
          <a:noFill/>
          <a:ln/>
        </p:spPr>
        <p:txBody>
          <a:bodyPr wrap="square" lIns="0" tIns="0" rIns="0" bIns="0" rtlCol="0" anchor="ctr"/>
          <a:lstStyle/>
          <a:p>
            <a:pPr>
              <a:lnSpc>
                <a:spcPct val="120000"/>
              </a:lnSpc>
            </a:pPr>
            <a:r>
              <a:rPr lang="en-US" sz="1280" b="1">
                <a:solidFill>
                  <a:srgbClr val="FFFFFF"/>
                </a:solidFill>
                <a:latin typeface="Noto Sans SC" pitchFamily="34" charset="0"/>
                <a:ea typeface="Noto Sans SC" pitchFamily="34" charset="-122"/>
                <a:cs typeface="Noto Sans SC" pitchFamily="34" charset="-120"/>
              </a:rPr>
              <a:t>Het NIST SP 800-30 Proces</a:t>
            </a:r>
            <a:endParaRPr lang="en-US" sz="1600"/>
          </a:p>
        </p:txBody>
      </p:sp>
      <p:sp>
        <p:nvSpPr>
          <p:cNvPr id="30" name="Shape 28"/>
          <p:cNvSpPr/>
          <p:nvPr/>
        </p:nvSpPr>
        <p:spPr>
          <a:xfrm>
            <a:off x="6341534" y="1658112"/>
            <a:ext cx="5364480" cy="552704"/>
          </a:xfrm>
          <a:custGeom>
            <a:avLst/>
            <a:gdLst/>
            <a:ahLst/>
            <a:cxnLst/>
            <a:rect l="l" t="t" r="r" b="b"/>
            <a:pathLst>
              <a:path w="5364480" h="552704">
                <a:moveTo>
                  <a:pt x="65026" y="0"/>
                </a:moveTo>
                <a:lnTo>
                  <a:pt x="5299454" y="0"/>
                </a:lnTo>
                <a:cubicBezTo>
                  <a:pt x="5335367" y="0"/>
                  <a:pt x="5364480" y="29113"/>
                  <a:pt x="5364480" y="65026"/>
                </a:cubicBezTo>
                <a:lnTo>
                  <a:pt x="5364480" y="487678"/>
                </a:lnTo>
                <a:cubicBezTo>
                  <a:pt x="5364480" y="523591"/>
                  <a:pt x="5335367" y="552704"/>
                  <a:pt x="5299454" y="552704"/>
                </a:cubicBezTo>
                <a:lnTo>
                  <a:pt x="65026" y="552704"/>
                </a:lnTo>
                <a:cubicBezTo>
                  <a:pt x="29113" y="552704"/>
                  <a:pt x="0" y="523591"/>
                  <a:pt x="0" y="487678"/>
                </a:cubicBezTo>
                <a:lnTo>
                  <a:pt x="0" y="65026"/>
                </a:lnTo>
                <a:cubicBezTo>
                  <a:pt x="0" y="29137"/>
                  <a:pt x="29137" y="0"/>
                  <a:pt x="65026" y="0"/>
                </a:cubicBezTo>
                <a:close/>
              </a:path>
            </a:pathLst>
          </a:custGeom>
          <a:solidFill>
            <a:srgbClr val="FFFFFF">
              <a:alpha val="10196"/>
            </a:srgbClr>
          </a:solidFill>
          <a:ln/>
        </p:spPr>
        <p:txBody>
          <a:bodyPr/>
          <a:lstStyle/>
          <a:p>
            <a:endParaRPr lang="nl-NL"/>
          </a:p>
        </p:txBody>
      </p:sp>
      <p:sp>
        <p:nvSpPr>
          <p:cNvPr id="31" name="Shape 29"/>
          <p:cNvSpPr/>
          <p:nvPr/>
        </p:nvSpPr>
        <p:spPr>
          <a:xfrm>
            <a:off x="6439070" y="1804416"/>
            <a:ext cx="260096" cy="260096"/>
          </a:xfrm>
          <a:custGeom>
            <a:avLst/>
            <a:gdLst/>
            <a:ahLst/>
            <a:cxnLst/>
            <a:rect l="l" t="t" r="r" b="b"/>
            <a:pathLst>
              <a:path w="260096" h="260096">
                <a:moveTo>
                  <a:pt x="130048" y="0"/>
                </a:moveTo>
                <a:lnTo>
                  <a:pt x="130048" y="0"/>
                </a:lnTo>
                <a:cubicBezTo>
                  <a:pt x="201823" y="0"/>
                  <a:pt x="260096" y="58273"/>
                  <a:pt x="260096" y="130048"/>
                </a:cubicBezTo>
                <a:lnTo>
                  <a:pt x="260096" y="130048"/>
                </a:lnTo>
                <a:cubicBezTo>
                  <a:pt x="260096" y="201823"/>
                  <a:pt x="201823" y="260096"/>
                  <a:pt x="130048" y="260096"/>
                </a:cubicBezTo>
                <a:lnTo>
                  <a:pt x="130048" y="260096"/>
                </a:lnTo>
                <a:cubicBezTo>
                  <a:pt x="58273" y="260096"/>
                  <a:pt x="0" y="201823"/>
                  <a:pt x="0" y="130048"/>
                </a:cubicBezTo>
                <a:lnTo>
                  <a:pt x="0" y="130048"/>
                </a:lnTo>
                <a:cubicBezTo>
                  <a:pt x="0" y="58273"/>
                  <a:pt x="58273" y="0"/>
                  <a:pt x="130048" y="0"/>
                </a:cubicBezTo>
                <a:close/>
              </a:path>
            </a:pathLst>
          </a:custGeom>
          <a:solidFill>
            <a:srgbClr val="FFFFFF">
              <a:alpha val="20000"/>
            </a:srgbClr>
          </a:solidFill>
          <a:ln/>
        </p:spPr>
        <p:txBody>
          <a:bodyPr/>
          <a:lstStyle/>
          <a:p>
            <a:endParaRPr lang="nl-NL"/>
          </a:p>
        </p:txBody>
      </p:sp>
      <p:sp>
        <p:nvSpPr>
          <p:cNvPr id="32" name="Text 30"/>
          <p:cNvSpPr/>
          <p:nvPr/>
        </p:nvSpPr>
        <p:spPr>
          <a:xfrm>
            <a:off x="6406558" y="1804416"/>
            <a:ext cx="325120" cy="260096"/>
          </a:xfrm>
          <a:prstGeom prst="rect">
            <a:avLst/>
          </a:prstGeom>
          <a:noFill/>
          <a:ln/>
        </p:spPr>
        <p:txBody>
          <a:bodyPr wrap="square" lIns="0" tIns="0" rIns="0" bIns="0" rtlCol="0" anchor="ctr"/>
          <a:lstStyle/>
          <a:p>
            <a:pPr algn="ctr">
              <a:lnSpc>
                <a:spcPct val="130000"/>
              </a:lnSpc>
            </a:pPr>
            <a:r>
              <a:rPr lang="en-US" sz="1024" b="1">
                <a:solidFill>
                  <a:srgbClr val="FFFFFF"/>
                </a:solidFill>
                <a:latin typeface="MiSans" pitchFamily="34" charset="0"/>
                <a:ea typeface="MiSans" pitchFamily="34" charset="-122"/>
                <a:cs typeface="MiSans" pitchFamily="34" charset="-120"/>
              </a:rPr>
              <a:t>1</a:t>
            </a:r>
            <a:endParaRPr lang="en-US" sz="1600"/>
          </a:p>
        </p:txBody>
      </p:sp>
      <p:sp>
        <p:nvSpPr>
          <p:cNvPr id="33" name="Text 31"/>
          <p:cNvSpPr/>
          <p:nvPr/>
        </p:nvSpPr>
        <p:spPr>
          <a:xfrm>
            <a:off x="6796702" y="1755648"/>
            <a:ext cx="1771904" cy="195072"/>
          </a:xfrm>
          <a:prstGeom prst="rect">
            <a:avLst/>
          </a:prstGeom>
          <a:noFill/>
          <a:ln/>
        </p:spPr>
        <p:txBody>
          <a:bodyPr wrap="square" lIns="0" tIns="0" rIns="0" bIns="0" rtlCol="0" anchor="ctr"/>
          <a:lstStyle/>
          <a:p>
            <a:pPr>
              <a:lnSpc>
                <a:spcPct val="130000"/>
              </a:lnSpc>
            </a:pPr>
            <a:r>
              <a:rPr lang="en-US" sz="1024" b="1">
                <a:solidFill>
                  <a:srgbClr val="FFFFFF"/>
                </a:solidFill>
                <a:latin typeface="MiSans" pitchFamily="34" charset="0"/>
                <a:ea typeface="MiSans" pitchFamily="34" charset="-122"/>
                <a:cs typeface="MiSans" pitchFamily="34" charset="-120"/>
              </a:rPr>
              <a:t>Prepare for Assessment</a:t>
            </a:r>
            <a:endParaRPr lang="en-US" sz="1600"/>
          </a:p>
        </p:txBody>
      </p:sp>
      <p:sp>
        <p:nvSpPr>
          <p:cNvPr id="34" name="Text 32"/>
          <p:cNvSpPr/>
          <p:nvPr/>
        </p:nvSpPr>
        <p:spPr>
          <a:xfrm>
            <a:off x="6796702" y="1950720"/>
            <a:ext cx="1763776" cy="162560"/>
          </a:xfrm>
          <a:prstGeom prst="rect">
            <a:avLst/>
          </a:prstGeom>
          <a:noFill/>
          <a:ln/>
        </p:spPr>
        <p:txBody>
          <a:bodyPr wrap="square" lIns="0" tIns="0" rIns="0" bIns="0" rtlCol="0" anchor="ctr"/>
          <a:lstStyle/>
          <a:p>
            <a:pPr>
              <a:lnSpc>
                <a:spcPct val="120000"/>
              </a:lnSpc>
            </a:pPr>
            <a:r>
              <a:rPr lang="en-US" sz="850" dirty="0" err="1">
                <a:solidFill>
                  <a:srgbClr val="CEFAFE"/>
                </a:solidFill>
                <a:latin typeface="MiSans"/>
                <a:ea typeface="MiSans"/>
                <a:cs typeface="MiSans"/>
              </a:rPr>
              <a:t>Bepaal</a:t>
            </a:r>
            <a:r>
              <a:rPr lang="en-US" sz="850" dirty="0">
                <a:solidFill>
                  <a:srgbClr val="CEFAFE"/>
                </a:solidFill>
                <a:latin typeface="MiSans"/>
                <a:ea typeface="MiSans"/>
                <a:cs typeface="MiSans"/>
              </a:rPr>
              <a:t> </a:t>
            </a:r>
            <a:r>
              <a:rPr lang="en-US" sz="850" dirty="0" err="1">
                <a:solidFill>
                  <a:srgbClr val="CEFAFE"/>
                </a:solidFill>
                <a:latin typeface="MiSans"/>
                <a:ea typeface="MiSans"/>
                <a:cs typeface="MiSans"/>
              </a:rPr>
              <a:t>doel</a:t>
            </a:r>
            <a:r>
              <a:rPr lang="en-US" sz="850" dirty="0">
                <a:solidFill>
                  <a:srgbClr val="CEFAFE"/>
                </a:solidFill>
                <a:latin typeface="MiSans"/>
                <a:ea typeface="MiSans"/>
                <a:cs typeface="MiSans"/>
              </a:rPr>
              <a:t>, scope </a:t>
            </a:r>
            <a:r>
              <a:rPr lang="en-US" sz="850" dirty="0" err="1">
                <a:solidFill>
                  <a:srgbClr val="CEFAFE"/>
                </a:solidFill>
                <a:latin typeface="MiSans"/>
                <a:ea typeface="MiSans"/>
                <a:cs typeface="MiSans"/>
              </a:rPr>
              <a:t>en</a:t>
            </a:r>
            <a:r>
              <a:rPr lang="en-US" sz="850" dirty="0">
                <a:solidFill>
                  <a:srgbClr val="CEFAFE"/>
                </a:solidFill>
                <a:latin typeface="MiSans"/>
                <a:ea typeface="MiSans"/>
                <a:cs typeface="MiSans"/>
              </a:rPr>
              <a:t> constraints</a:t>
            </a:r>
            <a:endParaRPr lang="en-US" sz="850" dirty="0">
              <a:latin typeface="MiSans"/>
              <a:ea typeface="MiSans"/>
              <a:cs typeface="MiSans"/>
            </a:endParaRPr>
          </a:p>
        </p:txBody>
      </p:sp>
      <p:sp>
        <p:nvSpPr>
          <p:cNvPr id="35" name="Shape 33"/>
          <p:cNvSpPr/>
          <p:nvPr/>
        </p:nvSpPr>
        <p:spPr>
          <a:xfrm>
            <a:off x="6341534" y="2275840"/>
            <a:ext cx="5364480" cy="552704"/>
          </a:xfrm>
          <a:custGeom>
            <a:avLst/>
            <a:gdLst/>
            <a:ahLst/>
            <a:cxnLst/>
            <a:rect l="l" t="t" r="r" b="b"/>
            <a:pathLst>
              <a:path w="5364480" h="552704">
                <a:moveTo>
                  <a:pt x="65026" y="0"/>
                </a:moveTo>
                <a:lnTo>
                  <a:pt x="5299454" y="0"/>
                </a:lnTo>
                <a:cubicBezTo>
                  <a:pt x="5335367" y="0"/>
                  <a:pt x="5364480" y="29113"/>
                  <a:pt x="5364480" y="65026"/>
                </a:cubicBezTo>
                <a:lnTo>
                  <a:pt x="5364480" y="487678"/>
                </a:lnTo>
                <a:cubicBezTo>
                  <a:pt x="5364480" y="523591"/>
                  <a:pt x="5335367" y="552704"/>
                  <a:pt x="5299454" y="552704"/>
                </a:cubicBezTo>
                <a:lnTo>
                  <a:pt x="65026" y="552704"/>
                </a:lnTo>
                <a:cubicBezTo>
                  <a:pt x="29113" y="552704"/>
                  <a:pt x="0" y="523591"/>
                  <a:pt x="0" y="487678"/>
                </a:cubicBezTo>
                <a:lnTo>
                  <a:pt x="0" y="65026"/>
                </a:lnTo>
                <a:cubicBezTo>
                  <a:pt x="0" y="29137"/>
                  <a:pt x="29137" y="0"/>
                  <a:pt x="65026" y="0"/>
                </a:cubicBezTo>
                <a:close/>
              </a:path>
            </a:pathLst>
          </a:custGeom>
          <a:solidFill>
            <a:srgbClr val="FFFFFF">
              <a:alpha val="10196"/>
            </a:srgbClr>
          </a:solidFill>
          <a:ln/>
        </p:spPr>
        <p:txBody>
          <a:bodyPr/>
          <a:lstStyle/>
          <a:p>
            <a:endParaRPr lang="nl-NL"/>
          </a:p>
        </p:txBody>
      </p:sp>
      <p:sp>
        <p:nvSpPr>
          <p:cNvPr id="36" name="Shape 34"/>
          <p:cNvSpPr/>
          <p:nvPr/>
        </p:nvSpPr>
        <p:spPr>
          <a:xfrm>
            <a:off x="6439070" y="2422144"/>
            <a:ext cx="260096" cy="260096"/>
          </a:xfrm>
          <a:custGeom>
            <a:avLst/>
            <a:gdLst/>
            <a:ahLst/>
            <a:cxnLst/>
            <a:rect l="l" t="t" r="r" b="b"/>
            <a:pathLst>
              <a:path w="260096" h="260096">
                <a:moveTo>
                  <a:pt x="130048" y="0"/>
                </a:moveTo>
                <a:lnTo>
                  <a:pt x="130048" y="0"/>
                </a:lnTo>
                <a:cubicBezTo>
                  <a:pt x="201823" y="0"/>
                  <a:pt x="260096" y="58273"/>
                  <a:pt x="260096" y="130048"/>
                </a:cubicBezTo>
                <a:lnTo>
                  <a:pt x="260096" y="130048"/>
                </a:lnTo>
                <a:cubicBezTo>
                  <a:pt x="260096" y="201823"/>
                  <a:pt x="201823" y="260096"/>
                  <a:pt x="130048" y="260096"/>
                </a:cubicBezTo>
                <a:lnTo>
                  <a:pt x="130048" y="260096"/>
                </a:lnTo>
                <a:cubicBezTo>
                  <a:pt x="58273" y="260096"/>
                  <a:pt x="0" y="201823"/>
                  <a:pt x="0" y="130048"/>
                </a:cubicBezTo>
                <a:lnTo>
                  <a:pt x="0" y="130048"/>
                </a:lnTo>
                <a:cubicBezTo>
                  <a:pt x="0" y="58273"/>
                  <a:pt x="58273" y="0"/>
                  <a:pt x="130048" y="0"/>
                </a:cubicBezTo>
                <a:close/>
              </a:path>
            </a:pathLst>
          </a:custGeom>
          <a:solidFill>
            <a:srgbClr val="FFFFFF">
              <a:alpha val="20000"/>
            </a:srgbClr>
          </a:solidFill>
          <a:ln/>
        </p:spPr>
        <p:txBody>
          <a:bodyPr/>
          <a:lstStyle/>
          <a:p>
            <a:endParaRPr lang="nl-NL"/>
          </a:p>
        </p:txBody>
      </p:sp>
      <p:sp>
        <p:nvSpPr>
          <p:cNvPr id="37" name="Text 35"/>
          <p:cNvSpPr/>
          <p:nvPr/>
        </p:nvSpPr>
        <p:spPr>
          <a:xfrm>
            <a:off x="6406558" y="2422144"/>
            <a:ext cx="325120" cy="260096"/>
          </a:xfrm>
          <a:prstGeom prst="rect">
            <a:avLst/>
          </a:prstGeom>
          <a:noFill/>
          <a:ln/>
        </p:spPr>
        <p:txBody>
          <a:bodyPr wrap="square" lIns="0" tIns="0" rIns="0" bIns="0" rtlCol="0" anchor="ctr"/>
          <a:lstStyle/>
          <a:p>
            <a:pPr algn="ctr">
              <a:lnSpc>
                <a:spcPct val="130000"/>
              </a:lnSpc>
            </a:pPr>
            <a:r>
              <a:rPr lang="en-US" sz="1024" b="1">
                <a:solidFill>
                  <a:srgbClr val="FFFFFF"/>
                </a:solidFill>
                <a:latin typeface="MiSans" pitchFamily="34" charset="0"/>
                <a:ea typeface="MiSans" pitchFamily="34" charset="-122"/>
                <a:cs typeface="MiSans" pitchFamily="34" charset="-120"/>
              </a:rPr>
              <a:t>2</a:t>
            </a:r>
            <a:endParaRPr lang="en-US" sz="1600"/>
          </a:p>
        </p:txBody>
      </p:sp>
      <p:sp>
        <p:nvSpPr>
          <p:cNvPr id="38" name="Text 36"/>
          <p:cNvSpPr/>
          <p:nvPr/>
        </p:nvSpPr>
        <p:spPr>
          <a:xfrm>
            <a:off x="6796702" y="2373376"/>
            <a:ext cx="2332736" cy="195072"/>
          </a:xfrm>
          <a:prstGeom prst="rect">
            <a:avLst/>
          </a:prstGeom>
          <a:noFill/>
          <a:ln/>
        </p:spPr>
        <p:txBody>
          <a:bodyPr wrap="square" lIns="0" tIns="0" rIns="0" bIns="0" rtlCol="0" anchor="ctr"/>
          <a:lstStyle/>
          <a:p>
            <a:pPr>
              <a:lnSpc>
                <a:spcPct val="130000"/>
              </a:lnSpc>
            </a:pPr>
            <a:r>
              <a:rPr lang="en-US" sz="1024" b="1">
                <a:solidFill>
                  <a:srgbClr val="FFFFFF"/>
                </a:solidFill>
                <a:latin typeface="MiSans" pitchFamily="34" charset="0"/>
                <a:ea typeface="MiSans" pitchFamily="34" charset="-122"/>
                <a:cs typeface="MiSans" pitchFamily="34" charset="-120"/>
              </a:rPr>
              <a:t>Conduct Assessment</a:t>
            </a:r>
            <a:endParaRPr lang="en-US" sz="1600"/>
          </a:p>
        </p:txBody>
      </p:sp>
      <p:sp>
        <p:nvSpPr>
          <p:cNvPr id="39" name="Text 37"/>
          <p:cNvSpPr/>
          <p:nvPr/>
        </p:nvSpPr>
        <p:spPr>
          <a:xfrm>
            <a:off x="6796702" y="2568448"/>
            <a:ext cx="2324608" cy="162560"/>
          </a:xfrm>
          <a:prstGeom prst="rect">
            <a:avLst/>
          </a:prstGeom>
          <a:noFill/>
          <a:ln/>
        </p:spPr>
        <p:txBody>
          <a:bodyPr wrap="square" lIns="0" tIns="0" rIns="0" bIns="0" rtlCol="0" anchor="ctr"/>
          <a:lstStyle/>
          <a:p>
            <a:pPr>
              <a:lnSpc>
                <a:spcPct val="120000"/>
              </a:lnSpc>
            </a:pPr>
            <a:r>
              <a:rPr lang="en-US" sz="896">
                <a:solidFill>
                  <a:srgbClr val="CEFAFE"/>
                </a:solidFill>
                <a:latin typeface="MiSans" pitchFamily="34" charset="0"/>
                <a:ea typeface="MiSans" pitchFamily="34" charset="-122"/>
                <a:cs typeface="MiSans" pitchFamily="34" charset="-120"/>
              </a:rPr>
              <a:t>Identificeer bedreigingen en kwetsbaarheden</a:t>
            </a:r>
            <a:endParaRPr lang="en-US" sz="1600"/>
          </a:p>
        </p:txBody>
      </p:sp>
      <p:sp>
        <p:nvSpPr>
          <p:cNvPr id="40" name="Shape 38"/>
          <p:cNvSpPr/>
          <p:nvPr/>
        </p:nvSpPr>
        <p:spPr>
          <a:xfrm>
            <a:off x="6341534" y="2893568"/>
            <a:ext cx="5364480" cy="552704"/>
          </a:xfrm>
          <a:custGeom>
            <a:avLst/>
            <a:gdLst/>
            <a:ahLst/>
            <a:cxnLst/>
            <a:rect l="l" t="t" r="r" b="b"/>
            <a:pathLst>
              <a:path w="5364480" h="552704">
                <a:moveTo>
                  <a:pt x="65026" y="0"/>
                </a:moveTo>
                <a:lnTo>
                  <a:pt x="5299454" y="0"/>
                </a:lnTo>
                <a:cubicBezTo>
                  <a:pt x="5335367" y="0"/>
                  <a:pt x="5364480" y="29113"/>
                  <a:pt x="5364480" y="65026"/>
                </a:cubicBezTo>
                <a:lnTo>
                  <a:pt x="5364480" y="487678"/>
                </a:lnTo>
                <a:cubicBezTo>
                  <a:pt x="5364480" y="523591"/>
                  <a:pt x="5335367" y="552704"/>
                  <a:pt x="5299454" y="552704"/>
                </a:cubicBezTo>
                <a:lnTo>
                  <a:pt x="65026" y="552704"/>
                </a:lnTo>
                <a:cubicBezTo>
                  <a:pt x="29113" y="552704"/>
                  <a:pt x="0" y="523591"/>
                  <a:pt x="0" y="487678"/>
                </a:cubicBezTo>
                <a:lnTo>
                  <a:pt x="0" y="65026"/>
                </a:lnTo>
                <a:cubicBezTo>
                  <a:pt x="0" y="29137"/>
                  <a:pt x="29137" y="0"/>
                  <a:pt x="65026" y="0"/>
                </a:cubicBezTo>
                <a:close/>
              </a:path>
            </a:pathLst>
          </a:custGeom>
          <a:solidFill>
            <a:srgbClr val="FFFFFF">
              <a:alpha val="10196"/>
            </a:srgbClr>
          </a:solidFill>
          <a:ln/>
        </p:spPr>
        <p:txBody>
          <a:bodyPr/>
          <a:lstStyle/>
          <a:p>
            <a:endParaRPr lang="nl-NL"/>
          </a:p>
        </p:txBody>
      </p:sp>
      <p:sp>
        <p:nvSpPr>
          <p:cNvPr id="41" name="Shape 39"/>
          <p:cNvSpPr/>
          <p:nvPr/>
        </p:nvSpPr>
        <p:spPr>
          <a:xfrm>
            <a:off x="6439070" y="3039872"/>
            <a:ext cx="260096" cy="260096"/>
          </a:xfrm>
          <a:custGeom>
            <a:avLst/>
            <a:gdLst/>
            <a:ahLst/>
            <a:cxnLst/>
            <a:rect l="l" t="t" r="r" b="b"/>
            <a:pathLst>
              <a:path w="260096" h="260096">
                <a:moveTo>
                  <a:pt x="130048" y="0"/>
                </a:moveTo>
                <a:lnTo>
                  <a:pt x="130048" y="0"/>
                </a:lnTo>
                <a:cubicBezTo>
                  <a:pt x="201823" y="0"/>
                  <a:pt x="260096" y="58273"/>
                  <a:pt x="260096" y="130048"/>
                </a:cubicBezTo>
                <a:lnTo>
                  <a:pt x="260096" y="130048"/>
                </a:lnTo>
                <a:cubicBezTo>
                  <a:pt x="260096" y="201823"/>
                  <a:pt x="201823" y="260096"/>
                  <a:pt x="130048" y="260096"/>
                </a:cubicBezTo>
                <a:lnTo>
                  <a:pt x="130048" y="260096"/>
                </a:lnTo>
                <a:cubicBezTo>
                  <a:pt x="58273" y="260096"/>
                  <a:pt x="0" y="201823"/>
                  <a:pt x="0" y="130048"/>
                </a:cubicBezTo>
                <a:lnTo>
                  <a:pt x="0" y="130048"/>
                </a:lnTo>
                <a:cubicBezTo>
                  <a:pt x="0" y="58273"/>
                  <a:pt x="58273" y="0"/>
                  <a:pt x="130048" y="0"/>
                </a:cubicBezTo>
                <a:close/>
              </a:path>
            </a:pathLst>
          </a:custGeom>
          <a:solidFill>
            <a:srgbClr val="FFFFFF">
              <a:alpha val="20000"/>
            </a:srgbClr>
          </a:solidFill>
          <a:ln/>
        </p:spPr>
        <p:txBody>
          <a:bodyPr/>
          <a:lstStyle/>
          <a:p>
            <a:endParaRPr lang="nl-NL"/>
          </a:p>
        </p:txBody>
      </p:sp>
      <p:sp>
        <p:nvSpPr>
          <p:cNvPr id="42" name="Text 40"/>
          <p:cNvSpPr/>
          <p:nvPr/>
        </p:nvSpPr>
        <p:spPr>
          <a:xfrm>
            <a:off x="6406558" y="3039872"/>
            <a:ext cx="325120" cy="260096"/>
          </a:xfrm>
          <a:prstGeom prst="rect">
            <a:avLst/>
          </a:prstGeom>
          <a:noFill/>
          <a:ln/>
        </p:spPr>
        <p:txBody>
          <a:bodyPr wrap="square" lIns="0" tIns="0" rIns="0" bIns="0" rtlCol="0" anchor="ctr"/>
          <a:lstStyle/>
          <a:p>
            <a:pPr algn="ctr">
              <a:lnSpc>
                <a:spcPct val="130000"/>
              </a:lnSpc>
            </a:pPr>
            <a:r>
              <a:rPr lang="en-US" sz="1024" b="1">
                <a:solidFill>
                  <a:srgbClr val="FFFFFF"/>
                </a:solidFill>
                <a:latin typeface="MiSans" pitchFamily="34" charset="0"/>
                <a:ea typeface="MiSans" pitchFamily="34" charset="-122"/>
                <a:cs typeface="MiSans" pitchFamily="34" charset="-120"/>
              </a:rPr>
              <a:t>3</a:t>
            </a:r>
            <a:endParaRPr lang="en-US" sz="1600"/>
          </a:p>
        </p:txBody>
      </p:sp>
      <p:sp>
        <p:nvSpPr>
          <p:cNvPr id="43" name="Text 41"/>
          <p:cNvSpPr/>
          <p:nvPr/>
        </p:nvSpPr>
        <p:spPr>
          <a:xfrm>
            <a:off x="6796702" y="2935075"/>
            <a:ext cx="2088896" cy="195072"/>
          </a:xfrm>
          <a:prstGeom prst="rect">
            <a:avLst/>
          </a:prstGeom>
          <a:noFill/>
          <a:ln/>
        </p:spPr>
        <p:txBody>
          <a:bodyPr wrap="square" lIns="0" tIns="0" rIns="0" bIns="0" rtlCol="0" anchor="ctr"/>
          <a:lstStyle/>
          <a:p>
            <a:pPr>
              <a:lnSpc>
                <a:spcPct val="130000"/>
              </a:lnSpc>
            </a:pPr>
            <a:r>
              <a:rPr lang="en-US" sz="1024" b="1">
                <a:solidFill>
                  <a:srgbClr val="FFFFFF"/>
                </a:solidFill>
                <a:latin typeface="MiSans" pitchFamily="34" charset="0"/>
                <a:ea typeface="MiSans" pitchFamily="34" charset="-122"/>
                <a:cs typeface="MiSans" pitchFamily="34" charset="-120"/>
              </a:rPr>
              <a:t>Determine Likelihood</a:t>
            </a:r>
            <a:endParaRPr lang="en-US" sz="1600"/>
          </a:p>
        </p:txBody>
      </p:sp>
      <p:sp>
        <p:nvSpPr>
          <p:cNvPr id="44" name="Text 42"/>
          <p:cNvSpPr/>
          <p:nvPr/>
        </p:nvSpPr>
        <p:spPr>
          <a:xfrm>
            <a:off x="6796702" y="3186176"/>
            <a:ext cx="2080768" cy="162560"/>
          </a:xfrm>
          <a:prstGeom prst="rect">
            <a:avLst/>
          </a:prstGeom>
          <a:noFill/>
          <a:ln/>
        </p:spPr>
        <p:txBody>
          <a:bodyPr wrap="square" lIns="0" tIns="0" rIns="0" bIns="0" rtlCol="0" anchor="ctr"/>
          <a:lstStyle/>
          <a:p>
            <a:pPr>
              <a:lnSpc>
                <a:spcPct val="120000"/>
              </a:lnSpc>
            </a:pPr>
            <a:r>
              <a:rPr lang="en-US" sz="896">
                <a:solidFill>
                  <a:srgbClr val="CEFAFE"/>
                </a:solidFill>
                <a:latin typeface="MiSans" pitchFamily="34" charset="0"/>
                <a:ea typeface="MiSans" pitchFamily="34" charset="-122"/>
                <a:cs typeface="MiSans" pitchFamily="34" charset="-120"/>
              </a:rPr>
              <a:t>Beoordeel waarschijnlijkheid van risico's</a:t>
            </a:r>
            <a:endParaRPr lang="en-US" sz="1600"/>
          </a:p>
        </p:txBody>
      </p:sp>
      <p:sp>
        <p:nvSpPr>
          <p:cNvPr id="45" name="Shape 43"/>
          <p:cNvSpPr/>
          <p:nvPr/>
        </p:nvSpPr>
        <p:spPr>
          <a:xfrm>
            <a:off x="6341534" y="3511296"/>
            <a:ext cx="5364480" cy="552704"/>
          </a:xfrm>
          <a:custGeom>
            <a:avLst/>
            <a:gdLst/>
            <a:ahLst/>
            <a:cxnLst/>
            <a:rect l="l" t="t" r="r" b="b"/>
            <a:pathLst>
              <a:path w="5364480" h="552704">
                <a:moveTo>
                  <a:pt x="65026" y="0"/>
                </a:moveTo>
                <a:lnTo>
                  <a:pt x="5299454" y="0"/>
                </a:lnTo>
                <a:cubicBezTo>
                  <a:pt x="5335367" y="0"/>
                  <a:pt x="5364480" y="29113"/>
                  <a:pt x="5364480" y="65026"/>
                </a:cubicBezTo>
                <a:lnTo>
                  <a:pt x="5364480" y="487678"/>
                </a:lnTo>
                <a:cubicBezTo>
                  <a:pt x="5364480" y="523591"/>
                  <a:pt x="5335367" y="552704"/>
                  <a:pt x="5299454" y="552704"/>
                </a:cubicBezTo>
                <a:lnTo>
                  <a:pt x="65026" y="552704"/>
                </a:lnTo>
                <a:cubicBezTo>
                  <a:pt x="29113" y="552704"/>
                  <a:pt x="0" y="523591"/>
                  <a:pt x="0" y="487678"/>
                </a:cubicBezTo>
                <a:lnTo>
                  <a:pt x="0" y="65026"/>
                </a:lnTo>
                <a:cubicBezTo>
                  <a:pt x="0" y="29137"/>
                  <a:pt x="29137" y="0"/>
                  <a:pt x="65026" y="0"/>
                </a:cubicBezTo>
                <a:close/>
              </a:path>
            </a:pathLst>
          </a:custGeom>
          <a:solidFill>
            <a:srgbClr val="FFFFFF">
              <a:alpha val="10196"/>
            </a:srgbClr>
          </a:solidFill>
          <a:ln/>
        </p:spPr>
        <p:txBody>
          <a:bodyPr/>
          <a:lstStyle/>
          <a:p>
            <a:endParaRPr lang="nl-NL"/>
          </a:p>
        </p:txBody>
      </p:sp>
      <p:sp>
        <p:nvSpPr>
          <p:cNvPr id="46" name="Shape 44"/>
          <p:cNvSpPr/>
          <p:nvPr/>
        </p:nvSpPr>
        <p:spPr>
          <a:xfrm>
            <a:off x="6439070" y="3657600"/>
            <a:ext cx="260096" cy="260096"/>
          </a:xfrm>
          <a:custGeom>
            <a:avLst/>
            <a:gdLst/>
            <a:ahLst/>
            <a:cxnLst/>
            <a:rect l="l" t="t" r="r" b="b"/>
            <a:pathLst>
              <a:path w="260096" h="260096">
                <a:moveTo>
                  <a:pt x="130048" y="0"/>
                </a:moveTo>
                <a:lnTo>
                  <a:pt x="130048" y="0"/>
                </a:lnTo>
                <a:cubicBezTo>
                  <a:pt x="201823" y="0"/>
                  <a:pt x="260096" y="58273"/>
                  <a:pt x="260096" y="130048"/>
                </a:cubicBezTo>
                <a:lnTo>
                  <a:pt x="260096" y="130048"/>
                </a:lnTo>
                <a:cubicBezTo>
                  <a:pt x="260096" y="201823"/>
                  <a:pt x="201823" y="260096"/>
                  <a:pt x="130048" y="260096"/>
                </a:cubicBezTo>
                <a:lnTo>
                  <a:pt x="130048" y="260096"/>
                </a:lnTo>
                <a:cubicBezTo>
                  <a:pt x="58273" y="260096"/>
                  <a:pt x="0" y="201823"/>
                  <a:pt x="0" y="130048"/>
                </a:cubicBezTo>
                <a:lnTo>
                  <a:pt x="0" y="130048"/>
                </a:lnTo>
                <a:cubicBezTo>
                  <a:pt x="0" y="58273"/>
                  <a:pt x="58273" y="0"/>
                  <a:pt x="130048" y="0"/>
                </a:cubicBezTo>
                <a:close/>
              </a:path>
            </a:pathLst>
          </a:custGeom>
          <a:solidFill>
            <a:srgbClr val="FFFFFF">
              <a:alpha val="20000"/>
            </a:srgbClr>
          </a:solidFill>
          <a:ln/>
        </p:spPr>
        <p:txBody>
          <a:bodyPr/>
          <a:lstStyle/>
          <a:p>
            <a:endParaRPr lang="nl-NL"/>
          </a:p>
        </p:txBody>
      </p:sp>
      <p:sp>
        <p:nvSpPr>
          <p:cNvPr id="47" name="Text 45"/>
          <p:cNvSpPr/>
          <p:nvPr/>
        </p:nvSpPr>
        <p:spPr>
          <a:xfrm>
            <a:off x="6406558" y="3657600"/>
            <a:ext cx="325120" cy="260096"/>
          </a:xfrm>
          <a:prstGeom prst="rect">
            <a:avLst/>
          </a:prstGeom>
          <a:noFill/>
          <a:ln/>
        </p:spPr>
        <p:txBody>
          <a:bodyPr wrap="square" lIns="0" tIns="0" rIns="0" bIns="0" rtlCol="0" anchor="ctr"/>
          <a:lstStyle/>
          <a:p>
            <a:pPr algn="ctr">
              <a:lnSpc>
                <a:spcPct val="130000"/>
              </a:lnSpc>
            </a:pPr>
            <a:r>
              <a:rPr lang="en-US" sz="1024" b="1">
                <a:solidFill>
                  <a:srgbClr val="FFFFFF"/>
                </a:solidFill>
                <a:latin typeface="MiSans" pitchFamily="34" charset="0"/>
                <a:ea typeface="MiSans" pitchFamily="34" charset="-122"/>
                <a:cs typeface="MiSans" pitchFamily="34" charset="-120"/>
              </a:rPr>
              <a:t>4</a:t>
            </a:r>
            <a:endParaRPr lang="en-US" sz="1600"/>
          </a:p>
        </p:txBody>
      </p:sp>
      <p:sp>
        <p:nvSpPr>
          <p:cNvPr id="48" name="Text 46"/>
          <p:cNvSpPr/>
          <p:nvPr/>
        </p:nvSpPr>
        <p:spPr>
          <a:xfrm>
            <a:off x="6796702" y="3608832"/>
            <a:ext cx="1698752" cy="195072"/>
          </a:xfrm>
          <a:prstGeom prst="rect">
            <a:avLst/>
          </a:prstGeom>
          <a:noFill/>
          <a:ln/>
        </p:spPr>
        <p:txBody>
          <a:bodyPr wrap="square" lIns="0" tIns="0" rIns="0" bIns="0" rtlCol="0" anchor="ctr"/>
          <a:lstStyle/>
          <a:p>
            <a:pPr>
              <a:lnSpc>
                <a:spcPct val="130000"/>
              </a:lnSpc>
            </a:pPr>
            <a:r>
              <a:rPr lang="en-US" sz="1024" b="1">
                <a:solidFill>
                  <a:srgbClr val="FFFFFF"/>
                </a:solidFill>
                <a:latin typeface="MiSans" pitchFamily="34" charset="0"/>
                <a:ea typeface="MiSans" pitchFamily="34" charset="-122"/>
                <a:cs typeface="MiSans" pitchFamily="34" charset="-120"/>
              </a:rPr>
              <a:t>Determine Impact</a:t>
            </a:r>
            <a:endParaRPr lang="en-US" sz="1600"/>
          </a:p>
        </p:txBody>
      </p:sp>
      <p:sp>
        <p:nvSpPr>
          <p:cNvPr id="49" name="Text 47"/>
          <p:cNvSpPr/>
          <p:nvPr/>
        </p:nvSpPr>
        <p:spPr>
          <a:xfrm>
            <a:off x="6796702" y="3803904"/>
            <a:ext cx="1690624" cy="162560"/>
          </a:xfrm>
          <a:prstGeom prst="rect">
            <a:avLst/>
          </a:prstGeom>
          <a:noFill/>
          <a:ln/>
        </p:spPr>
        <p:txBody>
          <a:bodyPr wrap="square" lIns="0" tIns="0" rIns="0" bIns="0" rtlCol="0" anchor="ctr"/>
          <a:lstStyle/>
          <a:p>
            <a:pPr>
              <a:lnSpc>
                <a:spcPct val="120000"/>
              </a:lnSpc>
            </a:pPr>
            <a:r>
              <a:rPr lang="en-US" sz="896">
                <a:solidFill>
                  <a:srgbClr val="CEFAFE"/>
                </a:solidFill>
                <a:latin typeface="MiSans" pitchFamily="34" charset="0"/>
                <a:ea typeface="MiSans" pitchFamily="34" charset="-122"/>
                <a:cs typeface="MiSans" pitchFamily="34" charset="-120"/>
              </a:rPr>
              <a:t>Beoordeel impact op organisatie</a:t>
            </a:r>
            <a:endParaRPr lang="en-US" sz="1600"/>
          </a:p>
        </p:txBody>
      </p:sp>
      <p:sp>
        <p:nvSpPr>
          <p:cNvPr id="50" name="Shape 48"/>
          <p:cNvSpPr/>
          <p:nvPr/>
        </p:nvSpPr>
        <p:spPr>
          <a:xfrm>
            <a:off x="6341534" y="4129024"/>
            <a:ext cx="5364480" cy="552704"/>
          </a:xfrm>
          <a:custGeom>
            <a:avLst/>
            <a:gdLst/>
            <a:ahLst/>
            <a:cxnLst/>
            <a:rect l="l" t="t" r="r" b="b"/>
            <a:pathLst>
              <a:path w="5364480" h="552704">
                <a:moveTo>
                  <a:pt x="65026" y="0"/>
                </a:moveTo>
                <a:lnTo>
                  <a:pt x="5299454" y="0"/>
                </a:lnTo>
                <a:cubicBezTo>
                  <a:pt x="5335367" y="0"/>
                  <a:pt x="5364480" y="29113"/>
                  <a:pt x="5364480" y="65026"/>
                </a:cubicBezTo>
                <a:lnTo>
                  <a:pt x="5364480" y="487678"/>
                </a:lnTo>
                <a:cubicBezTo>
                  <a:pt x="5364480" y="523591"/>
                  <a:pt x="5335367" y="552704"/>
                  <a:pt x="5299454" y="552704"/>
                </a:cubicBezTo>
                <a:lnTo>
                  <a:pt x="65026" y="552704"/>
                </a:lnTo>
                <a:cubicBezTo>
                  <a:pt x="29113" y="552704"/>
                  <a:pt x="0" y="523591"/>
                  <a:pt x="0" y="487678"/>
                </a:cubicBezTo>
                <a:lnTo>
                  <a:pt x="0" y="65026"/>
                </a:lnTo>
                <a:cubicBezTo>
                  <a:pt x="0" y="29137"/>
                  <a:pt x="29137" y="0"/>
                  <a:pt x="65026" y="0"/>
                </a:cubicBezTo>
                <a:close/>
              </a:path>
            </a:pathLst>
          </a:custGeom>
          <a:solidFill>
            <a:srgbClr val="FFFFFF">
              <a:alpha val="10196"/>
            </a:srgbClr>
          </a:solidFill>
          <a:ln/>
        </p:spPr>
        <p:txBody>
          <a:bodyPr/>
          <a:lstStyle/>
          <a:p>
            <a:endParaRPr lang="nl-NL"/>
          </a:p>
        </p:txBody>
      </p:sp>
      <p:sp>
        <p:nvSpPr>
          <p:cNvPr id="51" name="Shape 49"/>
          <p:cNvSpPr/>
          <p:nvPr/>
        </p:nvSpPr>
        <p:spPr>
          <a:xfrm>
            <a:off x="6439070" y="4275328"/>
            <a:ext cx="260096" cy="260096"/>
          </a:xfrm>
          <a:custGeom>
            <a:avLst/>
            <a:gdLst/>
            <a:ahLst/>
            <a:cxnLst/>
            <a:rect l="l" t="t" r="r" b="b"/>
            <a:pathLst>
              <a:path w="260096" h="260096">
                <a:moveTo>
                  <a:pt x="130048" y="0"/>
                </a:moveTo>
                <a:lnTo>
                  <a:pt x="130048" y="0"/>
                </a:lnTo>
                <a:cubicBezTo>
                  <a:pt x="201823" y="0"/>
                  <a:pt x="260096" y="58273"/>
                  <a:pt x="260096" y="130048"/>
                </a:cubicBezTo>
                <a:lnTo>
                  <a:pt x="260096" y="130048"/>
                </a:lnTo>
                <a:cubicBezTo>
                  <a:pt x="260096" y="201823"/>
                  <a:pt x="201823" y="260096"/>
                  <a:pt x="130048" y="260096"/>
                </a:cubicBezTo>
                <a:lnTo>
                  <a:pt x="130048" y="260096"/>
                </a:lnTo>
                <a:cubicBezTo>
                  <a:pt x="58273" y="260096"/>
                  <a:pt x="0" y="201823"/>
                  <a:pt x="0" y="130048"/>
                </a:cubicBezTo>
                <a:lnTo>
                  <a:pt x="0" y="130048"/>
                </a:lnTo>
                <a:cubicBezTo>
                  <a:pt x="0" y="58273"/>
                  <a:pt x="58273" y="0"/>
                  <a:pt x="130048" y="0"/>
                </a:cubicBezTo>
                <a:close/>
              </a:path>
            </a:pathLst>
          </a:custGeom>
          <a:solidFill>
            <a:srgbClr val="FFFFFF">
              <a:alpha val="20000"/>
            </a:srgbClr>
          </a:solidFill>
          <a:ln/>
        </p:spPr>
        <p:txBody>
          <a:bodyPr/>
          <a:lstStyle/>
          <a:p>
            <a:endParaRPr lang="nl-NL"/>
          </a:p>
        </p:txBody>
      </p:sp>
      <p:sp>
        <p:nvSpPr>
          <p:cNvPr id="52" name="Text 50"/>
          <p:cNvSpPr/>
          <p:nvPr/>
        </p:nvSpPr>
        <p:spPr>
          <a:xfrm>
            <a:off x="6406558" y="4275328"/>
            <a:ext cx="325120" cy="260096"/>
          </a:xfrm>
          <a:prstGeom prst="rect">
            <a:avLst/>
          </a:prstGeom>
          <a:noFill/>
          <a:ln/>
        </p:spPr>
        <p:txBody>
          <a:bodyPr wrap="square" lIns="0" tIns="0" rIns="0" bIns="0" rtlCol="0" anchor="ctr"/>
          <a:lstStyle/>
          <a:p>
            <a:pPr algn="ctr">
              <a:lnSpc>
                <a:spcPct val="130000"/>
              </a:lnSpc>
            </a:pPr>
            <a:r>
              <a:rPr lang="en-US" sz="1024" b="1">
                <a:solidFill>
                  <a:srgbClr val="FFFFFF"/>
                </a:solidFill>
                <a:latin typeface="MiSans" pitchFamily="34" charset="0"/>
                <a:ea typeface="MiSans" pitchFamily="34" charset="-122"/>
                <a:cs typeface="MiSans" pitchFamily="34" charset="-120"/>
              </a:rPr>
              <a:t>5</a:t>
            </a:r>
            <a:endParaRPr lang="en-US" sz="1600"/>
          </a:p>
        </p:txBody>
      </p:sp>
      <p:sp>
        <p:nvSpPr>
          <p:cNvPr id="53" name="Text 51"/>
          <p:cNvSpPr/>
          <p:nvPr/>
        </p:nvSpPr>
        <p:spPr>
          <a:xfrm>
            <a:off x="6785496" y="4136913"/>
            <a:ext cx="1934464" cy="195072"/>
          </a:xfrm>
          <a:prstGeom prst="rect">
            <a:avLst/>
          </a:prstGeom>
          <a:noFill/>
          <a:ln/>
        </p:spPr>
        <p:txBody>
          <a:bodyPr wrap="square" lIns="0" tIns="0" rIns="0" bIns="0" rtlCol="0" anchor="ctr"/>
          <a:lstStyle/>
          <a:p>
            <a:pPr>
              <a:lnSpc>
                <a:spcPct val="130000"/>
              </a:lnSpc>
            </a:pPr>
            <a:r>
              <a:rPr lang="en-US" sz="1024" b="1">
                <a:solidFill>
                  <a:srgbClr val="FFFFFF"/>
                </a:solidFill>
                <a:latin typeface="MiSans" pitchFamily="34" charset="0"/>
                <a:ea typeface="MiSans" pitchFamily="34" charset="-122"/>
                <a:cs typeface="MiSans" pitchFamily="34" charset="-120"/>
              </a:rPr>
              <a:t>Determine Risk</a:t>
            </a:r>
            <a:endParaRPr lang="en-US" sz="1600"/>
          </a:p>
        </p:txBody>
      </p:sp>
      <p:sp>
        <p:nvSpPr>
          <p:cNvPr id="54" name="Text 52"/>
          <p:cNvSpPr/>
          <p:nvPr/>
        </p:nvSpPr>
        <p:spPr>
          <a:xfrm>
            <a:off x="6796702" y="4421632"/>
            <a:ext cx="1926336" cy="162560"/>
          </a:xfrm>
          <a:prstGeom prst="rect">
            <a:avLst/>
          </a:prstGeom>
          <a:noFill/>
          <a:ln/>
        </p:spPr>
        <p:txBody>
          <a:bodyPr wrap="square" lIns="0" tIns="0" rIns="0" bIns="0" rtlCol="0" anchor="ctr"/>
          <a:lstStyle/>
          <a:p>
            <a:pPr>
              <a:lnSpc>
                <a:spcPct val="120000"/>
              </a:lnSpc>
            </a:pPr>
            <a:r>
              <a:rPr lang="en-US" sz="896">
                <a:solidFill>
                  <a:srgbClr val="CEFAFE"/>
                </a:solidFill>
                <a:latin typeface="MiSans" pitchFamily="34" charset="0"/>
                <a:ea typeface="MiSans" pitchFamily="34" charset="-122"/>
                <a:cs typeface="MiSans" pitchFamily="34" charset="-120"/>
              </a:rPr>
              <a:t>Bereken risiconiveau (kans × impact)</a:t>
            </a:r>
            <a:endParaRPr lang="en-US" sz="1600"/>
          </a:p>
        </p:txBody>
      </p:sp>
      <p:sp>
        <p:nvSpPr>
          <p:cNvPr id="55" name="Shape 53"/>
          <p:cNvSpPr/>
          <p:nvPr/>
        </p:nvSpPr>
        <p:spPr>
          <a:xfrm>
            <a:off x="6195230" y="4974336"/>
            <a:ext cx="5673344" cy="1365504"/>
          </a:xfrm>
          <a:custGeom>
            <a:avLst/>
            <a:gdLst/>
            <a:ahLst/>
            <a:cxnLst/>
            <a:rect l="l" t="t" r="r" b="b"/>
            <a:pathLst>
              <a:path w="5673344" h="1365504">
                <a:moveTo>
                  <a:pt x="32512" y="0"/>
                </a:moveTo>
                <a:lnTo>
                  <a:pt x="5575806" y="0"/>
                </a:lnTo>
                <a:cubicBezTo>
                  <a:pt x="5629675" y="0"/>
                  <a:pt x="5673344" y="43669"/>
                  <a:pt x="5673344" y="97538"/>
                </a:cubicBezTo>
                <a:lnTo>
                  <a:pt x="5673344" y="1267966"/>
                </a:lnTo>
                <a:cubicBezTo>
                  <a:pt x="5673344" y="1321835"/>
                  <a:pt x="5629675" y="1365504"/>
                  <a:pt x="5575806" y="1365504"/>
                </a:cubicBezTo>
                <a:lnTo>
                  <a:pt x="32512" y="1365504"/>
                </a:lnTo>
                <a:cubicBezTo>
                  <a:pt x="14556" y="1365504"/>
                  <a:pt x="0" y="1350948"/>
                  <a:pt x="0" y="1332992"/>
                </a:cubicBezTo>
                <a:lnTo>
                  <a:pt x="0" y="32512"/>
                </a:lnTo>
                <a:cubicBezTo>
                  <a:pt x="0" y="14556"/>
                  <a:pt x="14556" y="0"/>
                  <a:pt x="32512" y="0"/>
                </a:cubicBezTo>
                <a:close/>
              </a:path>
            </a:pathLst>
          </a:custGeom>
          <a:solidFill>
            <a:srgbClr val="FFFFFF"/>
          </a:solidFill>
          <a:ln/>
          <a:effectLst>
            <a:outerShdw blurRad="48768" dist="32512" dir="5400000" algn="bl" rotWithShape="0">
              <a:srgbClr val="000000">
                <a:alpha val="10196"/>
              </a:srgbClr>
            </a:outerShdw>
          </a:effectLst>
        </p:spPr>
        <p:txBody>
          <a:bodyPr/>
          <a:lstStyle/>
          <a:p>
            <a:endParaRPr lang="nl-NL"/>
          </a:p>
        </p:txBody>
      </p:sp>
      <p:sp>
        <p:nvSpPr>
          <p:cNvPr id="56" name="Shape 54"/>
          <p:cNvSpPr/>
          <p:nvPr/>
        </p:nvSpPr>
        <p:spPr>
          <a:xfrm>
            <a:off x="6195230" y="4974336"/>
            <a:ext cx="32512" cy="1365504"/>
          </a:xfrm>
          <a:custGeom>
            <a:avLst/>
            <a:gdLst/>
            <a:ahLst/>
            <a:cxnLst/>
            <a:rect l="l" t="t" r="r" b="b"/>
            <a:pathLst>
              <a:path w="32512" h="1365504">
                <a:moveTo>
                  <a:pt x="32512" y="0"/>
                </a:moveTo>
                <a:lnTo>
                  <a:pt x="32512" y="0"/>
                </a:lnTo>
                <a:lnTo>
                  <a:pt x="32512" y="1365504"/>
                </a:lnTo>
                <a:lnTo>
                  <a:pt x="32512" y="1365504"/>
                </a:lnTo>
                <a:cubicBezTo>
                  <a:pt x="14556" y="1365504"/>
                  <a:pt x="0" y="1350948"/>
                  <a:pt x="0" y="1332992"/>
                </a:cubicBezTo>
                <a:lnTo>
                  <a:pt x="0" y="32512"/>
                </a:lnTo>
                <a:cubicBezTo>
                  <a:pt x="0" y="14568"/>
                  <a:pt x="14568" y="0"/>
                  <a:pt x="32512" y="0"/>
                </a:cubicBezTo>
                <a:close/>
              </a:path>
            </a:pathLst>
          </a:custGeom>
          <a:solidFill>
            <a:srgbClr val="F0B100"/>
          </a:solidFill>
          <a:ln/>
        </p:spPr>
        <p:txBody>
          <a:bodyPr/>
          <a:lstStyle/>
          <a:p>
            <a:endParaRPr lang="nl-NL"/>
          </a:p>
        </p:txBody>
      </p:sp>
      <p:sp>
        <p:nvSpPr>
          <p:cNvPr id="57" name="Shape 55"/>
          <p:cNvSpPr/>
          <p:nvPr/>
        </p:nvSpPr>
        <p:spPr>
          <a:xfrm>
            <a:off x="6394366" y="5169408"/>
            <a:ext cx="162560" cy="162560"/>
          </a:xfrm>
          <a:custGeom>
            <a:avLst/>
            <a:gdLst/>
            <a:ahLst/>
            <a:cxnLst/>
            <a:rect l="l" t="t" r="r" b="b"/>
            <a:pathLst>
              <a:path w="162560" h="162560">
                <a:moveTo>
                  <a:pt x="81280" y="0"/>
                </a:moveTo>
                <a:cubicBezTo>
                  <a:pt x="85947" y="0"/>
                  <a:pt x="90234" y="2572"/>
                  <a:pt x="92456" y="6668"/>
                </a:cubicBezTo>
                <a:lnTo>
                  <a:pt x="161036" y="133668"/>
                </a:lnTo>
                <a:cubicBezTo>
                  <a:pt x="163163" y="137605"/>
                  <a:pt x="163068" y="142367"/>
                  <a:pt x="160782" y="146209"/>
                </a:cubicBezTo>
                <a:cubicBezTo>
                  <a:pt x="158496" y="150051"/>
                  <a:pt x="154337" y="152400"/>
                  <a:pt x="149860" y="152400"/>
                </a:cubicBezTo>
                <a:lnTo>
                  <a:pt x="12700" y="152400"/>
                </a:lnTo>
                <a:cubicBezTo>
                  <a:pt x="8223" y="152400"/>
                  <a:pt x="4096" y="150051"/>
                  <a:pt x="1778" y="146209"/>
                </a:cubicBezTo>
                <a:cubicBezTo>
                  <a:pt x="-540" y="142367"/>
                  <a:pt x="-603" y="137605"/>
                  <a:pt x="1524" y="133668"/>
                </a:cubicBezTo>
                <a:lnTo>
                  <a:pt x="70104" y="6668"/>
                </a:lnTo>
                <a:cubicBezTo>
                  <a:pt x="72327" y="2572"/>
                  <a:pt x="76613" y="0"/>
                  <a:pt x="81280" y="0"/>
                </a:cubicBezTo>
                <a:close/>
                <a:moveTo>
                  <a:pt x="81280" y="53340"/>
                </a:moveTo>
                <a:cubicBezTo>
                  <a:pt x="77057" y="53340"/>
                  <a:pt x="73660" y="56737"/>
                  <a:pt x="73660" y="60960"/>
                </a:cubicBezTo>
                <a:lnTo>
                  <a:pt x="73660" y="96520"/>
                </a:lnTo>
                <a:cubicBezTo>
                  <a:pt x="73660" y="100743"/>
                  <a:pt x="77057" y="104140"/>
                  <a:pt x="81280" y="104140"/>
                </a:cubicBezTo>
                <a:cubicBezTo>
                  <a:pt x="85503" y="104140"/>
                  <a:pt x="88900" y="100743"/>
                  <a:pt x="88900" y="96520"/>
                </a:cubicBezTo>
                <a:lnTo>
                  <a:pt x="88900" y="60960"/>
                </a:lnTo>
                <a:cubicBezTo>
                  <a:pt x="88900" y="56737"/>
                  <a:pt x="85503" y="53340"/>
                  <a:pt x="81280" y="53340"/>
                </a:cubicBezTo>
                <a:close/>
                <a:moveTo>
                  <a:pt x="89757" y="121920"/>
                </a:moveTo>
                <a:cubicBezTo>
                  <a:pt x="89950" y="118773"/>
                  <a:pt x="88381" y="115780"/>
                  <a:pt x="85683" y="114148"/>
                </a:cubicBezTo>
                <a:cubicBezTo>
                  <a:pt x="82986" y="112516"/>
                  <a:pt x="79606" y="112516"/>
                  <a:pt x="76908" y="114148"/>
                </a:cubicBezTo>
                <a:cubicBezTo>
                  <a:pt x="74211" y="115780"/>
                  <a:pt x="72642" y="118773"/>
                  <a:pt x="72834" y="121920"/>
                </a:cubicBezTo>
                <a:cubicBezTo>
                  <a:pt x="72642" y="125067"/>
                  <a:pt x="74211" y="128060"/>
                  <a:pt x="76908" y="129692"/>
                </a:cubicBezTo>
                <a:cubicBezTo>
                  <a:pt x="79606" y="131324"/>
                  <a:pt x="82986" y="131324"/>
                  <a:pt x="85683" y="129692"/>
                </a:cubicBezTo>
                <a:cubicBezTo>
                  <a:pt x="88381" y="128060"/>
                  <a:pt x="89950" y="125067"/>
                  <a:pt x="89757" y="121920"/>
                </a:cubicBezTo>
                <a:close/>
              </a:path>
            </a:pathLst>
          </a:custGeom>
          <a:solidFill>
            <a:srgbClr val="F0B100"/>
          </a:solidFill>
          <a:ln/>
        </p:spPr>
        <p:txBody>
          <a:bodyPr/>
          <a:lstStyle/>
          <a:p>
            <a:endParaRPr lang="nl-NL"/>
          </a:p>
        </p:txBody>
      </p:sp>
      <p:sp>
        <p:nvSpPr>
          <p:cNvPr id="58" name="Text 56"/>
          <p:cNvSpPr/>
          <p:nvPr/>
        </p:nvSpPr>
        <p:spPr>
          <a:xfrm>
            <a:off x="6577246" y="5136896"/>
            <a:ext cx="5210048" cy="227584"/>
          </a:xfrm>
          <a:prstGeom prst="rect">
            <a:avLst/>
          </a:prstGeom>
          <a:noFill/>
          <a:ln/>
        </p:spPr>
        <p:txBody>
          <a:bodyPr wrap="square" lIns="0" tIns="0" rIns="0" bIns="0" rtlCol="0" anchor="ctr"/>
          <a:lstStyle/>
          <a:p>
            <a:pPr>
              <a:lnSpc>
                <a:spcPct val="120000"/>
              </a:lnSpc>
            </a:pPr>
            <a:r>
              <a:rPr lang="en-US" sz="1280" b="1">
                <a:solidFill>
                  <a:srgbClr val="1D293D"/>
                </a:solidFill>
                <a:latin typeface="Noto Sans SC" pitchFamily="34" charset="0"/>
                <a:ea typeface="Noto Sans SC" pitchFamily="34" charset="-122"/>
                <a:cs typeface="Noto Sans SC" pitchFamily="34" charset="-120"/>
              </a:rPr>
              <a:t>Zwakke Punten</a:t>
            </a:r>
            <a:endParaRPr lang="en-US" sz="1600"/>
          </a:p>
        </p:txBody>
      </p:sp>
      <p:sp>
        <p:nvSpPr>
          <p:cNvPr id="59" name="Shape 57"/>
          <p:cNvSpPr/>
          <p:nvPr/>
        </p:nvSpPr>
        <p:spPr>
          <a:xfrm>
            <a:off x="6406558" y="5494528"/>
            <a:ext cx="97536" cy="130048"/>
          </a:xfrm>
          <a:custGeom>
            <a:avLst/>
            <a:gdLst/>
            <a:ahLst/>
            <a:cxnLst/>
            <a:rect l="l" t="t" r="r" b="b"/>
            <a:pathLst>
              <a:path w="97536" h="130048">
                <a:moveTo>
                  <a:pt x="13995" y="18644"/>
                </a:moveTo>
                <a:cubicBezTo>
                  <a:pt x="10820" y="15469"/>
                  <a:pt x="5664" y="15469"/>
                  <a:pt x="2489" y="18644"/>
                </a:cubicBezTo>
                <a:cubicBezTo>
                  <a:pt x="-686" y="21819"/>
                  <a:pt x="-686" y="26975"/>
                  <a:pt x="2489" y="30150"/>
                </a:cubicBezTo>
                <a:lnTo>
                  <a:pt x="37389" y="65024"/>
                </a:lnTo>
                <a:lnTo>
                  <a:pt x="2515" y="99924"/>
                </a:lnTo>
                <a:cubicBezTo>
                  <a:pt x="-660" y="103099"/>
                  <a:pt x="-660" y="108255"/>
                  <a:pt x="2515" y="111430"/>
                </a:cubicBezTo>
                <a:cubicBezTo>
                  <a:pt x="5690" y="114605"/>
                  <a:pt x="10846" y="114605"/>
                  <a:pt x="14021" y="111430"/>
                </a:cubicBezTo>
                <a:lnTo>
                  <a:pt x="48895" y="76530"/>
                </a:lnTo>
                <a:lnTo>
                  <a:pt x="83795" y="111404"/>
                </a:lnTo>
                <a:cubicBezTo>
                  <a:pt x="86970" y="114579"/>
                  <a:pt x="92126" y="114579"/>
                  <a:pt x="95301" y="111404"/>
                </a:cubicBezTo>
                <a:cubicBezTo>
                  <a:pt x="98476" y="108229"/>
                  <a:pt x="98476" y="103073"/>
                  <a:pt x="95301" y="99898"/>
                </a:cubicBezTo>
                <a:lnTo>
                  <a:pt x="60401" y="65024"/>
                </a:lnTo>
                <a:lnTo>
                  <a:pt x="95275" y="30124"/>
                </a:lnTo>
                <a:cubicBezTo>
                  <a:pt x="98450" y="26949"/>
                  <a:pt x="98450" y="21793"/>
                  <a:pt x="95275" y="18618"/>
                </a:cubicBezTo>
                <a:cubicBezTo>
                  <a:pt x="92100" y="15443"/>
                  <a:pt x="86944" y="15443"/>
                  <a:pt x="83769" y="18618"/>
                </a:cubicBezTo>
                <a:lnTo>
                  <a:pt x="48895" y="53518"/>
                </a:lnTo>
                <a:lnTo>
                  <a:pt x="13995" y="18644"/>
                </a:lnTo>
                <a:close/>
              </a:path>
            </a:pathLst>
          </a:custGeom>
          <a:solidFill>
            <a:srgbClr val="FB2C36"/>
          </a:solidFill>
          <a:ln/>
        </p:spPr>
        <p:txBody>
          <a:bodyPr/>
          <a:lstStyle/>
          <a:p>
            <a:endParaRPr lang="nl-NL"/>
          </a:p>
        </p:txBody>
      </p:sp>
      <p:sp>
        <p:nvSpPr>
          <p:cNvPr id="60" name="Text 58"/>
          <p:cNvSpPr/>
          <p:nvPr/>
        </p:nvSpPr>
        <p:spPr>
          <a:xfrm>
            <a:off x="6601630" y="5462016"/>
            <a:ext cx="4779264" cy="195072"/>
          </a:xfrm>
          <a:prstGeom prst="rect">
            <a:avLst/>
          </a:prstGeom>
          <a:noFill/>
          <a:ln/>
        </p:spPr>
        <p:txBody>
          <a:bodyPr wrap="square" lIns="0" tIns="0" rIns="0" bIns="0" rtlCol="0" anchor="ctr"/>
          <a:lstStyle/>
          <a:p>
            <a:pPr>
              <a:lnSpc>
                <a:spcPct val="130000"/>
              </a:lnSpc>
            </a:pPr>
            <a:r>
              <a:rPr lang="en-US" sz="1024" b="1">
                <a:solidFill>
                  <a:srgbClr val="314158"/>
                </a:solidFill>
                <a:latin typeface="MiSans" pitchFamily="34" charset="0"/>
                <a:ea typeface="MiSans" pitchFamily="34" charset="-122"/>
                <a:cs typeface="MiSans" pitchFamily="34" charset="-120"/>
              </a:rPr>
              <a:t>VS-georiënteerd:</a:t>
            </a:r>
            <a:r>
              <a:rPr lang="en-US" sz="1024">
                <a:solidFill>
                  <a:srgbClr val="314158"/>
                </a:solidFill>
                <a:latin typeface="MiSans" pitchFamily="34" charset="0"/>
                <a:ea typeface="MiSans" pitchFamily="34" charset="-122"/>
                <a:cs typeface="MiSans" pitchFamily="34" charset="-120"/>
              </a:rPr>
              <a:t> Sommige richtlijnen zijn specifiek voor federale agentschappen</a:t>
            </a:r>
            <a:endParaRPr lang="en-US" sz="1600"/>
          </a:p>
        </p:txBody>
      </p:sp>
      <p:sp>
        <p:nvSpPr>
          <p:cNvPr id="61" name="Shape 59"/>
          <p:cNvSpPr/>
          <p:nvPr/>
        </p:nvSpPr>
        <p:spPr>
          <a:xfrm>
            <a:off x="6406558" y="5754624"/>
            <a:ext cx="97536" cy="130048"/>
          </a:xfrm>
          <a:custGeom>
            <a:avLst/>
            <a:gdLst/>
            <a:ahLst/>
            <a:cxnLst/>
            <a:rect l="l" t="t" r="r" b="b"/>
            <a:pathLst>
              <a:path w="97536" h="130048">
                <a:moveTo>
                  <a:pt x="13995" y="18644"/>
                </a:moveTo>
                <a:cubicBezTo>
                  <a:pt x="10820" y="15469"/>
                  <a:pt x="5664" y="15469"/>
                  <a:pt x="2489" y="18644"/>
                </a:cubicBezTo>
                <a:cubicBezTo>
                  <a:pt x="-686" y="21819"/>
                  <a:pt x="-686" y="26975"/>
                  <a:pt x="2489" y="30150"/>
                </a:cubicBezTo>
                <a:lnTo>
                  <a:pt x="37389" y="65024"/>
                </a:lnTo>
                <a:lnTo>
                  <a:pt x="2515" y="99924"/>
                </a:lnTo>
                <a:cubicBezTo>
                  <a:pt x="-660" y="103099"/>
                  <a:pt x="-660" y="108255"/>
                  <a:pt x="2515" y="111430"/>
                </a:cubicBezTo>
                <a:cubicBezTo>
                  <a:pt x="5690" y="114605"/>
                  <a:pt x="10846" y="114605"/>
                  <a:pt x="14021" y="111430"/>
                </a:cubicBezTo>
                <a:lnTo>
                  <a:pt x="48895" y="76530"/>
                </a:lnTo>
                <a:lnTo>
                  <a:pt x="83795" y="111404"/>
                </a:lnTo>
                <a:cubicBezTo>
                  <a:pt x="86970" y="114579"/>
                  <a:pt x="92126" y="114579"/>
                  <a:pt x="95301" y="111404"/>
                </a:cubicBezTo>
                <a:cubicBezTo>
                  <a:pt x="98476" y="108229"/>
                  <a:pt x="98476" y="103073"/>
                  <a:pt x="95301" y="99898"/>
                </a:cubicBezTo>
                <a:lnTo>
                  <a:pt x="60401" y="65024"/>
                </a:lnTo>
                <a:lnTo>
                  <a:pt x="95275" y="30124"/>
                </a:lnTo>
                <a:cubicBezTo>
                  <a:pt x="98450" y="26949"/>
                  <a:pt x="98450" y="21793"/>
                  <a:pt x="95275" y="18618"/>
                </a:cubicBezTo>
                <a:cubicBezTo>
                  <a:pt x="92100" y="15443"/>
                  <a:pt x="86944" y="15443"/>
                  <a:pt x="83769" y="18618"/>
                </a:cubicBezTo>
                <a:lnTo>
                  <a:pt x="48895" y="53518"/>
                </a:lnTo>
                <a:lnTo>
                  <a:pt x="13995" y="18644"/>
                </a:lnTo>
                <a:close/>
              </a:path>
            </a:pathLst>
          </a:custGeom>
          <a:solidFill>
            <a:srgbClr val="FB2C36"/>
          </a:solidFill>
          <a:ln/>
        </p:spPr>
        <p:txBody>
          <a:bodyPr/>
          <a:lstStyle/>
          <a:p>
            <a:endParaRPr lang="nl-NL"/>
          </a:p>
        </p:txBody>
      </p:sp>
      <p:sp>
        <p:nvSpPr>
          <p:cNvPr id="62" name="Text 60"/>
          <p:cNvSpPr/>
          <p:nvPr/>
        </p:nvSpPr>
        <p:spPr>
          <a:xfrm>
            <a:off x="6601630" y="5722112"/>
            <a:ext cx="3430016" cy="195072"/>
          </a:xfrm>
          <a:prstGeom prst="rect">
            <a:avLst/>
          </a:prstGeom>
          <a:noFill/>
          <a:ln/>
        </p:spPr>
        <p:txBody>
          <a:bodyPr wrap="square" lIns="0" tIns="0" rIns="0" bIns="0" rtlCol="0" anchor="ctr"/>
          <a:lstStyle/>
          <a:p>
            <a:pPr>
              <a:lnSpc>
                <a:spcPct val="130000"/>
              </a:lnSpc>
            </a:pPr>
            <a:r>
              <a:rPr lang="en-US" sz="1024" b="1">
                <a:solidFill>
                  <a:srgbClr val="314158"/>
                </a:solidFill>
                <a:latin typeface="MiSans" pitchFamily="34" charset="0"/>
                <a:ea typeface="MiSans" pitchFamily="34" charset="-122"/>
                <a:cs typeface="MiSans" pitchFamily="34" charset="-120"/>
              </a:rPr>
              <a:t>Complex:</a:t>
            </a:r>
            <a:r>
              <a:rPr lang="en-US" sz="1024">
                <a:solidFill>
                  <a:srgbClr val="314158"/>
                </a:solidFill>
                <a:latin typeface="MiSans" pitchFamily="34" charset="0"/>
                <a:ea typeface="MiSans" pitchFamily="34" charset="-122"/>
                <a:cs typeface="MiSans" pitchFamily="34" charset="-120"/>
              </a:rPr>
              <a:t> Kan overweldigend zijn voor kleine organisaties</a:t>
            </a:r>
            <a:endParaRPr lang="en-US" sz="1600"/>
          </a:p>
        </p:txBody>
      </p:sp>
      <p:sp>
        <p:nvSpPr>
          <p:cNvPr id="63" name="Shape 61"/>
          <p:cNvSpPr/>
          <p:nvPr/>
        </p:nvSpPr>
        <p:spPr>
          <a:xfrm>
            <a:off x="6406558" y="6014720"/>
            <a:ext cx="97536" cy="130048"/>
          </a:xfrm>
          <a:custGeom>
            <a:avLst/>
            <a:gdLst/>
            <a:ahLst/>
            <a:cxnLst/>
            <a:rect l="l" t="t" r="r" b="b"/>
            <a:pathLst>
              <a:path w="97536" h="130048">
                <a:moveTo>
                  <a:pt x="13995" y="18644"/>
                </a:moveTo>
                <a:cubicBezTo>
                  <a:pt x="10820" y="15469"/>
                  <a:pt x="5664" y="15469"/>
                  <a:pt x="2489" y="18644"/>
                </a:cubicBezTo>
                <a:cubicBezTo>
                  <a:pt x="-686" y="21819"/>
                  <a:pt x="-686" y="26975"/>
                  <a:pt x="2489" y="30150"/>
                </a:cubicBezTo>
                <a:lnTo>
                  <a:pt x="37389" y="65024"/>
                </a:lnTo>
                <a:lnTo>
                  <a:pt x="2515" y="99924"/>
                </a:lnTo>
                <a:cubicBezTo>
                  <a:pt x="-660" y="103099"/>
                  <a:pt x="-660" y="108255"/>
                  <a:pt x="2515" y="111430"/>
                </a:cubicBezTo>
                <a:cubicBezTo>
                  <a:pt x="5690" y="114605"/>
                  <a:pt x="10846" y="114605"/>
                  <a:pt x="14021" y="111430"/>
                </a:cubicBezTo>
                <a:lnTo>
                  <a:pt x="48895" y="76530"/>
                </a:lnTo>
                <a:lnTo>
                  <a:pt x="83795" y="111404"/>
                </a:lnTo>
                <a:cubicBezTo>
                  <a:pt x="86970" y="114579"/>
                  <a:pt x="92126" y="114579"/>
                  <a:pt x="95301" y="111404"/>
                </a:cubicBezTo>
                <a:cubicBezTo>
                  <a:pt x="98476" y="108229"/>
                  <a:pt x="98476" y="103073"/>
                  <a:pt x="95301" y="99898"/>
                </a:cubicBezTo>
                <a:lnTo>
                  <a:pt x="60401" y="65024"/>
                </a:lnTo>
                <a:lnTo>
                  <a:pt x="95275" y="30124"/>
                </a:lnTo>
                <a:cubicBezTo>
                  <a:pt x="98450" y="26949"/>
                  <a:pt x="98450" y="21793"/>
                  <a:pt x="95275" y="18618"/>
                </a:cubicBezTo>
                <a:cubicBezTo>
                  <a:pt x="92100" y="15443"/>
                  <a:pt x="86944" y="15443"/>
                  <a:pt x="83769" y="18618"/>
                </a:cubicBezTo>
                <a:lnTo>
                  <a:pt x="48895" y="53518"/>
                </a:lnTo>
                <a:lnTo>
                  <a:pt x="13995" y="18644"/>
                </a:lnTo>
                <a:close/>
              </a:path>
            </a:pathLst>
          </a:custGeom>
          <a:solidFill>
            <a:srgbClr val="FB2C36"/>
          </a:solidFill>
          <a:ln/>
        </p:spPr>
        <p:txBody>
          <a:bodyPr/>
          <a:lstStyle/>
          <a:p>
            <a:endParaRPr lang="nl-NL"/>
          </a:p>
        </p:txBody>
      </p:sp>
      <p:sp>
        <p:nvSpPr>
          <p:cNvPr id="64" name="Text 62"/>
          <p:cNvSpPr/>
          <p:nvPr/>
        </p:nvSpPr>
        <p:spPr>
          <a:xfrm>
            <a:off x="6601630" y="5982208"/>
            <a:ext cx="3218688" cy="195072"/>
          </a:xfrm>
          <a:prstGeom prst="rect">
            <a:avLst/>
          </a:prstGeom>
          <a:noFill/>
          <a:ln/>
        </p:spPr>
        <p:txBody>
          <a:bodyPr wrap="square" lIns="0" tIns="0" rIns="0" bIns="0" rtlCol="0" anchor="ctr"/>
          <a:lstStyle/>
          <a:p>
            <a:pPr>
              <a:lnSpc>
                <a:spcPct val="130000"/>
              </a:lnSpc>
            </a:pPr>
            <a:r>
              <a:rPr lang="en-US" sz="1024" b="1">
                <a:solidFill>
                  <a:srgbClr val="314158"/>
                </a:solidFill>
                <a:latin typeface="MiSans" pitchFamily="34" charset="0"/>
                <a:ea typeface="MiSans" pitchFamily="34" charset="-122"/>
                <a:cs typeface="MiSans" pitchFamily="34" charset="-120"/>
              </a:rPr>
              <a:t>IT-focused:</a:t>
            </a:r>
            <a:r>
              <a:rPr lang="en-US" sz="1024">
                <a:solidFill>
                  <a:srgbClr val="314158"/>
                </a:solidFill>
                <a:latin typeface="MiSans" pitchFamily="34" charset="0"/>
                <a:ea typeface="MiSans" pitchFamily="34" charset="-122"/>
                <a:cs typeface="MiSans" pitchFamily="34" charset="-120"/>
              </a:rPr>
              <a:t> Minder geschikt voor OT/ICS omgevingen</a:t>
            </a:r>
            <a:endParaRPr lang="en-US" sz="160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9">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60302"/>
          </a:xfrm>
          <a:custGeom>
            <a:avLst/>
            <a:gdLst/>
            <a:ahLst/>
            <a:cxnLst/>
            <a:rect l="l" t="t" r="r" b="b"/>
            <a:pathLst>
              <a:path w="12192000" h="6860302">
                <a:moveTo>
                  <a:pt x="0" y="0"/>
                </a:moveTo>
                <a:lnTo>
                  <a:pt x="12192000" y="0"/>
                </a:lnTo>
                <a:lnTo>
                  <a:pt x="12192000" y="6860302"/>
                </a:lnTo>
                <a:lnTo>
                  <a:pt x="0" y="6860302"/>
                </a:lnTo>
                <a:lnTo>
                  <a:pt x="0" y="0"/>
                </a:lnTo>
                <a:close/>
              </a:path>
            </a:pathLst>
          </a:custGeom>
          <a:gradFill flip="none" rotWithShape="1">
            <a:gsLst>
              <a:gs pos="0">
                <a:srgbClr val="F9FAFB"/>
              </a:gs>
              <a:gs pos="100000">
                <a:srgbClr val="EEF2FF"/>
              </a:gs>
            </a:gsLst>
            <a:lin ang="2700000" scaled="1"/>
          </a:gradFill>
          <a:ln/>
        </p:spPr>
        <p:txBody>
          <a:bodyPr/>
          <a:lstStyle/>
          <a:p>
            <a:endParaRPr lang="nl-NL"/>
          </a:p>
        </p:txBody>
      </p:sp>
      <p:sp>
        <p:nvSpPr>
          <p:cNvPr id="3" name="Text 1"/>
          <p:cNvSpPr/>
          <p:nvPr/>
        </p:nvSpPr>
        <p:spPr>
          <a:xfrm>
            <a:off x="368338" y="368338"/>
            <a:ext cx="11621076" cy="368338"/>
          </a:xfrm>
          <a:prstGeom prst="rect">
            <a:avLst/>
          </a:prstGeom>
          <a:noFill/>
          <a:ln/>
        </p:spPr>
        <p:txBody>
          <a:bodyPr wrap="square" lIns="0" tIns="0" rIns="0" bIns="0" rtlCol="0" anchor="ctr"/>
          <a:lstStyle/>
          <a:p>
            <a:pPr>
              <a:lnSpc>
                <a:spcPct val="90000"/>
              </a:lnSpc>
            </a:pPr>
            <a:r>
              <a:rPr lang="en-US" sz="2610" b="1">
                <a:solidFill>
                  <a:srgbClr val="1D293D"/>
                </a:solidFill>
                <a:latin typeface="Noto Sans SC" pitchFamily="34" charset="0"/>
                <a:ea typeface="Noto Sans SC" pitchFamily="34" charset="-122"/>
                <a:cs typeface="Noto Sans SC" pitchFamily="34" charset="-120"/>
              </a:rPr>
              <a:t>Welke Standaard Kies ik?</a:t>
            </a:r>
            <a:endParaRPr lang="en-US" sz="1600"/>
          </a:p>
        </p:txBody>
      </p:sp>
      <p:sp>
        <p:nvSpPr>
          <p:cNvPr id="4" name="Shape 2"/>
          <p:cNvSpPr/>
          <p:nvPr/>
        </p:nvSpPr>
        <p:spPr>
          <a:xfrm>
            <a:off x="368338" y="810344"/>
            <a:ext cx="884012" cy="36834"/>
          </a:xfrm>
          <a:custGeom>
            <a:avLst/>
            <a:gdLst/>
            <a:ahLst/>
            <a:cxnLst/>
            <a:rect l="l" t="t" r="r" b="b"/>
            <a:pathLst>
              <a:path w="884012" h="36834">
                <a:moveTo>
                  <a:pt x="18417" y="0"/>
                </a:moveTo>
                <a:lnTo>
                  <a:pt x="865595" y="0"/>
                </a:lnTo>
                <a:cubicBezTo>
                  <a:pt x="875767" y="0"/>
                  <a:pt x="884012" y="8246"/>
                  <a:pt x="884012" y="18417"/>
                </a:cubicBezTo>
                <a:lnTo>
                  <a:pt x="884012" y="18417"/>
                </a:lnTo>
                <a:cubicBezTo>
                  <a:pt x="884012" y="28588"/>
                  <a:pt x="875767" y="36834"/>
                  <a:pt x="865595" y="36834"/>
                </a:cubicBezTo>
                <a:lnTo>
                  <a:pt x="18417" y="36834"/>
                </a:lnTo>
                <a:cubicBezTo>
                  <a:pt x="8252" y="36834"/>
                  <a:pt x="0" y="28581"/>
                  <a:pt x="0" y="18417"/>
                </a:cubicBezTo>
                <a:lnTo>
                  <a:pt x="0" y="18417"/>
                </a:lnTo>
                <a:cubicBezTo>
                  <a:pt x="0" y="8252"/>
                  <a:pt x="8252" y="0"/>
                  <a:pt x="18417" y="0"/>
                </a:cubicBezTo>
                <a:close/>
              </a:path>
            </a:pathLst>
          </a:custGeom>
          <a:gradFill flip="none" rotWithShape="1">
            <a:gsLst>
              <a:gs pos="0">
                <a:srgbClr val="4F39F6"/>
              </a:gs>
              <a:gs pos="100000">
                <a:srgbClr val="AD46FF"/>
              </a:gs>
            </a:gsLst>
            <a:lin ang="0" scaled="1"/>
          </a:gradFill>
          <a:ln/>
        </p:spPr>
        <p:txBody>
          <a:bodyPr/>
          <a:lstStyle/>
          <a:p>
            <a:endParaRPr lang="nl-NL"/>
          </a:p>
        </p:txBody>
      </p:sp>
      <p:sp>
        <p:nvSpPr>
          <p:cNvPr id="5" name="Shape 3"/>
          <p:cNvSpPr/>
          <p:nvPr/>
        </p:nvSpPr>
        <p:spPr>
          <a:xfrm>
            <a:off x="368338" y="994514"/>
            <a:ext cx="11455323" cy="3195335"/>
          </a:xfrm>
          <a:custGeom>
            <a:avLst/>
            <a:gdLst/>
            <a:ahLst/>
            <a:cxnLst/>
            <a:rect l="l" t="t" r="r" b="b"/>
            <a:pathLst>
              <a:path w="11455323" h="3195335">
                <a:moveTo>
                  <a:pt x="147337" y="0"/>
                </a:moveTo>
                <a:lnTo>
                  <a:pt x="11307986" y="0"/>
                </a:lnTo>
                <a:cubicBezTo>
                  <a:pt x="11389358" y="0"/>
                  <a:pt x="11455323" y="65965"/>
                  <a:pt x="11455323" y="147337"/>
                </a:cubicBezTo>
                <a:lnTo>
                  <a:pt x="11455323" y="3047998"/>
                </a:lnTo>
                <a:cubicBezTo>
                  <a:pt x="11455323" y="3129370"/>
                  <a:pt x="11389358" y="3195335"/>
                  <a:pt x="11307986" y="3195335"/>
                </a:cubicBezTo>
                <a:lnTo>
                  <a:pt x="147337" y="3195335"/>
                </a:lnTo>
                <a:cubicBezTo>
                  <a:pt x="65965" y="3195335"/>
                  <a:pt x="0" y="3129370"/>
                  <a:pt x="0" y="3047998"/>
                </a:cubicBezTo>
                <a:lnTo>
                  <a:pt x="0" y="147337"/>
                </a:lnTo>
                <a:cubicBezTo>
                  <a:pt x="0" y="65965"/>
                  <a:pt x="65965" y="0"/>
                  <a:pt x="147337" y="0"/>
                </a:cubicBezTo>
                <a:close/>
              </a:path>
            </a:pathLst>
          </a:custGeom>
          <a:gradFill flip="none" rotWithShape="1">
            <a:gsLst>
              <a:gs pos="0">
                <a:srgbClr val="4F39F6"/>
              </a:gs>
              <a:gs pos="100000">
                <a:srgbClr val="8200DB"/>
              </a:gs>
            </a:gsLst>
            <a:lin ang="2700000" scaled="1"/>
          </a:gradFill>
          <a:ln/>
          <a:effectLst>
            <a:outerShdw blurRad="230211" dist="184169" dir="5400000" algn="bl" rotWithShape="0">
              <a:srgbClr val="000000">
                <a:alpha val="10196"/>
              </a:srgbClr>
            </a:outerShdw>
          </a:effectLst>
        </p:spPr>
        <p:txBody>
          <a:bodyPr/>
          <a:lstStyle/>
          <a:p>
            <a:endParaRPr lang="nl-NL"/>
          </a:p>
        </p:txBody>
      </p:sp>
      <p:sp>
        <p:nvSpPr>
          <p:cNvPr id="6" name="Shape 4"/>
          <p:cNvSpPr/>
          <p:nvPr/>
        </p:nvSpPr>
        <p:spPr>
          <a:xfrm>
            <a:off x="589341" y="1215517"/>
            <a:ext cx="589341" cy="589341"/>
          </a:xfrm>
          <a:custGeom>
            <a:avLst/>
            <a:gdLst/>
            <a:ahLst/>
            <a:cxnLst/>
            <a:rect l="l" t="t" r="r" b="b"/>
            <a:pathLst>
              <a:path w="589341" h="589341">
                <a:moveTo>
                  <a:pt x="294671" y="0"/>
                </a:moveTo>
                <a:lnTo>
                  <a:pt x="294671" y="0"/>
                </a:lnTo>
                <a:cubicBezTo>
                  <a:pt x="457304" y="0"/>
                  <a:pt x="589341" y="132038"/>
                  <a:pt x="589341" y="294671"/>
                </a:cubicBezTo>
                <a:lnTo>
                  <a:pt x="589341" y="294671"/>
                </a:lnTo>
                <a:cubicBezTo>
                  <a:pt x="589341" y="457304"/>
                  <a:pt x="457304" y="589341"/>
                  <a:pt x="294671" y="589341"/>
                </a:cubicBezTo>
                <a:lnTo>
                  <a:pt x="294671" y="589341"/>
                </a:lnTo>
                <a:cubicBezTo>
                  <a:pt x="132038" y="589341"/>
                  <a:pt x="0" y="457304"/>
                  <a:pt x="0" y="294671"/>
                </a:cubicBezTo>
                <a:lnTo>
                  <a:pt x="0" y="294671"/>
                </a:lnTo>
                <a:cubicBezTo>
                  <a:pt x="0" y="132038"/>
                  <a:pt x="132038" y="0"/>
                  <a:pt x="294671" y="0"/>
                </a:cubicBezTo>
                <a:close/>
              </a:path>
            </a:pathLst>
          </a:custGeom>
          <a:solidFill>
            <a:srgbClr val="FFFFFF">
              <a:alpha val="20000"/>
            </a:srgbClr>
          </a:solidFill>
          <a:ln/>
        </p:spPr>
        <p:txBody>
          <a:bodyPr/>
          <a:lstStyle/>
          <a:p>
            <a:endParaRPr lang="nl-NL"/>
          </a:p>
        </p:txBody>
      </p:sp>
      <p:sp>
        <p:nvSpPr>
          <p:cNvPr id="7" name="Shape 5"/>
          <p:cNvSpPr/>
          <p:nvPr/>
        </p:nvSpPr>
        <p:spPr>
          <a:xfrm>
            <a:off x="748187" y="1372060"/>
            <a:ext cx="276254" cy="276254"/>
          </a:xfrm>
          <a:custGeom>
            <a:avLst/>
            <a:gdLst/>
            <a:ahLst/>
            <a:cxnLst/>
            <a:rect l="l" t="t" r="r" b="b"/>
            <a:pathLst>
              <a:path w="276254" h="276254">
                <a:moveTo>
                  <a:pt x="77858" y="0"/>
                </a:moveTo>
                <a:lnTo>
                  <a:pt x="198719" y="0"/>
                </a:lnTo>
                <a:cubicBezTo>
                  <a:pt x="213018" y="0"/>
                  <a:pt x="224672" y="11762"/>
                  <a:pt x="224132" y="26007"/>
                </a:cubicBezTo>
                <a:cubicBezTo>
                  <a:pt x="224025" y="28866"/>
                  <a:pt x="223917" y="31726"/>
                  <a:pt x="223755" y="34532"/>
                </a:cubicBezTo>
                <a:lnTo>
                  <a:pt x="250517" y="34532"/>
                </a:lnTo>
                <a:cubicBezTo>
                  <a:pt x="264599" y="34532"/>
                  <a:pt x="277009" y="46186"/>
                  <a:pt x="275930" y="61402"/>
                </a:cubicBezTo>
                <a:cubicBezTo>
                  <a:pt x="271883" y="117354"/>
                  <a:pt x="243287" y="148109"/>
                  <a:pt x="212262" y="164188"/>
                </a:cubicBezTo>
                <a:cubicBezTo>
                  <a:pt x="203737" y="168612"/>
                  <a:pt x="195050" y="171903"/>
                  <a:pt x="186795" y="174331"/>
                </a:cubicBezTo>
                <a:cubicBezTo>
                  <a:pt x="175896" y="189763"/>
                  <a:pt x="164565" y="197910"/>
                  <a:pt x="155555" y="202280"/>
                </a:cubicBezTo>
                <a:lnTo>
                  <a:pt x="155555" y="241722"/>
                </a:lnTo>
                <a:lnTo>
                  <a:pt x="190086" y="241722"/>
                </a:lnTo>
                <a:cubicBezTo>
                  <a:pt x="199637" y="241722"/>
                  <a:pt x="207352" y="249438"/>
                  <a:pt x="207352" y="258988"/>
                </a:cubicBezTo>
                <a:cubicBezTo>
                  <a:pt x="207352" y="268538"/>
                  <a:pt x="199637" y="276254"/>
                  <a:pt x="190086" y="276254"/>
                </a:cubicBezTo>
                <a:lnTo>
                  <a:pt x="86491" y="276254"/>
                </a:lnTo>
                <a:cubicBezTo>
                  <a:pt x="76941" y="276254"/>
                  <a:pt x="69225" y="268538"/>
                  <a:pt x="69225" y="258988"/>
                </a:cubicBezTo>
                <a:cubicBezTo>
                  <a:pt x="69225" y="249438"/>
                  <a:pt x="76941" y="241722"/>
                  <a:pt x="86491" y="241722"/>
                </a:cubicBezTo>
                <a:lnTo>
                  <a:pt x="121023" y="241722"/>
                </a:lnTo>
                <a:lnTo>
                  <a:pt x="121023" y="202280"/>
                </a:lnTo>
                <a:cubicBezTo>
                  <a:pt x="112390" y="198126"/>
                  <a:pt x="101653" y="190410"/>
                  <a:pt x="91185" y="176220"/>
                </a:cubicBezTo>
                <a:cubicBezTo>
                  <a:pt x="81257" y="173630"/>
                  <a:pt x="70466" y="169691"/>
                  <a:pt x="59945" y="163756"/>
                </a:cubicBezTo>
                <a:cubicBezTo>
                  <a:pt x="30755" y="147407"/>
                  <a:pt x="4424" y="116599"/>
                  <a:pt x="647" y="61294"/>
                </a:cubicBezTo>
                <a:cubicBezTo>
                  <a:pt x="-378" y="46132"/>
                  <a:pt x="11978" y="34478"/>
                  <a:pt x="26061" y="34478"/>
                </a:cubicBezTo>
                <a:lnTo>
                  <a:pt x="52823" y="34478"/>
                </a:lnTo>
                <a:cubicBezTo>
                  <a:pt x="52661" y="31672"/>
                  <a:pt x="52553" y="28866"/>
                  <a:pt x="52445" y="25953"/>
                </a:cubicBezTo>
                <a:cubicBezTo>
                  <a:pt x="51905" y="11654"/>
                  <a:pt x="63560" y="-54"/>
                  <a:pt x="77858" y="-54"/>
                </a:cubicBezTo>
                <a:close/>
                <a:moveTo>
                  <a:pt x="54765" y="60431"/>
                </a:moveTo>
                <a:lnTo>
                  <a:pt x="26492" y="60431"/>
                </a:lnTo>
                <a:cubicBezTo>
                  <a:pt x="29838" y="106131"/>
                  <a:pt x="50826" y="129008"/>
                  <a:pt x="72463" y="141148"/>
                </a:cubicBezTo>
                <a:cubicBezTo>
                  <a:pt x="64693" y="121023"/>
                  <a:pt x="58272" y="94746"/>
                  <a:pt x="54765" y="60431"/>
                </a:cubicBezTo>
                <a:close/>
                <a:moveTo>
                  <a:pt x="205032" y="138559"/>
                </a:moveTo>
                <a:cubicBezTo>
                  <a:pt x="226884" y="125717"/>
                  <a:pt x="246632" y="102894"/>
                  <a:pt x="249977" y="60431"/>
                </a:cubicBezTo>
                <a:lnTo>
                  <a:pt x="221758" y="60431"/>
                </a:lnTo>
                <a:cubicBezTo>
                  <a:pt x="218413" y="93290"/>
                  <a:pt x="212370" y="118811"/>
                  <a:pt x="205032" y="138559"/>
                </a:cubicBezTo>
                <a:close/>
              </a:path>
            </a:pathLst>
          </a:custGeom>
          <a:solidFill>
            <a:srgbClr val="FFDF20"/>
          </a:solidFill>
          <a:ln/>
        </p:spPr>
        <p:txBody>
          <a:bodyPr/>
          <a:lstStyle/>
          <a:p>
            <a:endParaRPr lang="nl-NL"/>
          </a:p>
        </p:txBody>
      </p:sp>
      <p:sp>
        <p:nvSpPr>
          <p:cNvPr id="8" name="Text 6"/>
          <p:cNvSpPr/>
          <p:nvPr/>
        </p:nvSpPr>
        <p:spPr>
          <a:xfrm>
            <a:off x="1362852" y="1215517"/>
            <a:ext cx="10350308" cy="294671"/>
          </a:xfrm>
          <a:prstGeom prst="rect">
            <a:avLst/>
          </a:prstGeom>
          <a:noFill/>
          <a:ln/>
        </p:spPr>
        <p:txBody>
          <a:bodyPr wrap="square" lIns="0" tIns="0" rIns="0" bIns="0" rtlCol="0" anchor="ctr"/>
          <a:lstStyle/>
          <a:p>
            <a:pPr>
              <a:lnSpc>
                <a:spcPct val="110000"/>
              </a:lnSpc>
            </a:pPr>
            <a:r>
              <a:rPr lang="en-US" sz="1740" b="1">
                <a:solidFill>
                  <a:srgbClr val="FFFFFF"/>
                </a:solidFill>
                <a:latin typeface="Noto Sans SC" pitchFamily="34" charset="0"/>
                <a:ea typeface="Noto Sans SC" pitchFamily="34" charset="-122"/>
                <a:cs typeface="Noto Sans SC" pitchFamily="34" charset="-120"/>
              </a:rPr>
              <a:t>Mijn Keuze: ISO 27005</a:t>
            </a:r>
            <a:endParaRPr lang="en-US" sz="1600"/>
          </a:p>
        </p:txBody>
      </p:sp>
      <p:sp>
        <p:nvSpPr>
          <p:cNvPr id="9" name="Text 7"/>
          <p:cNvSpPr/>
          <p:nvPr/>
        </p:nvSpPr>
        <p:spPr>
          <a:xfrm>
            <a:off x="1362852" y="1620689"/>
            <a:ext cx="10322683" cy="543299"/>
          </a:xfrm>
          <a:prstGeom prst="rect">
            <a:avLst/>
          </a:prstGeom>
          <a:noFill/>
          <a:ln/>
        </p:spPr>
        <p:txBody>
          <a:bodyPr wrap="square" lIns="0" tIns="0" rIns="0" bIns="0" rtlCol="0" anchor="ctr"/>
          <a:lstStyle/>
          <a:p>
            <a:pPr>
              <a:lnSpc>
                <a:spcPct val="140000"/>
              </a:lnSpc>
            </a:pPr>
            <a:r>
              <a:rPr lang="en-US" sz="1305">
                <a:solidFill>
                  <a:srgbClr val="FFFFFF"/>
                </a:solidFill>
                <a:latin typeface="MiSans" pitchFamily="34" charset="0"/>
                <a:ea typeface="MiSans" pitchFamily="34" charset="-122"/>
                <a:cs typeface="MiSans" pitchFamily="34" charset="-120"/>
              </a:rPr>
              <a:t>Voor het uitvoeren van risicoanalyses en risico-assessments kies ik voor </a:t>
            </a:r>
            <a:r>
              <a:rPr lang="en-US" sz="1305" b="1">
                <a:solidFill>
                  <a:srgbClr val="FFFFFF"/>
                </a:solidFill>
                <a:latin typeface="MiSans" pitchFamily="34" charset="0"/>
                <a:ea typeface="MiSans" pitchFamily="34" charset="-122"/>
                <a:cs typeface="MiSans" pitchFamily="34" charset="-120"/>
              </a:rPr>
              <a:t>ISO 27005</a:t>
            </a:r>
            <a:r>
              <a:rPr lang="en-US" sz="1305">
                <a:solidFill>
                  <a:srgbClr val="FFFFFF"/>
                </a:solidFill>
                <a:latin typeface="MiSans" pitchFamily="34" charset="0"/>
                <a:ea typeface="MiSans" pitchFamily="34" charset="-122"/>
                <a:cs typeface="MiSans" pitchFamily="34" charset="-120"/>
              </a:rPr>
              <a:t> als hoofdframework. Dit is de meest geschikte standaard voor de meeste organisaties.</a:t>
            </a:r>
            <a:endParaRPr lang="en-US" sz="1600"/>
          </a:p>
        </p:txBody>
      </p:sp>
      <p:sp>
        <p:nvSpPr>
          <p:cNvPr id="10" name="Shape 8"/>
          <p:cNvSpPr/>
          <p:nvPr/>
        </p:nvSpPr>
        <p:spPr>
          <a:xfrm>
            <a:off x="1362852" y="2306719"/>
            <a:ext cx="5046236" cy="1657523"/>
          </a:xfrm>
          <a:custGeom>
            <a:avLst/>
            <a:gdLst/>
            <a:ahLst/>
            <a:cxnLst/>
            <a:rect l="l" t="t" r="r" b="b"/>
            <a:pathLst>
              <a:path w="5046236" h="1657523">
                <a:moveTo>
                  <a:pt x="73660" y="0"/>
                </a:moveTo>
                <a:lnTo>
                  <a:pt x="4972575" y="0"/>
                </a:lnTo>
                <a:cubicBezTo>
                  <a:pt x="5013257" y="0"/>
                  <a:pt x="5046236" y="32979"/>
                  <a:pt x="5046236" y="73660"/>
                </a:cubicBezTo>
                <a:lnTo>
                  <a:pt x="5046236" y="1583862"/>
                </a:lnTo>
                <a:cubicBezTo>
                  <a:pt x="5046236" y="1624544"/>
                  <a:pt x="5013257" y="1657523"/>
                  <a:pt x="4972575" y="1657523"/>
                </a:cubicBezTo>
                <a:lnTo>
                  <a:pt x="73660" y="1657523"/>
                </a:lnTo>
                <a:cubicBezTo>
                  <a:pt x="32979" y="1657523"/>
                  <a:pt x="0" y="1624544"/>
                  <a:pt x="0" y="1583862"/>
                </a:cubicBezTo>
                <a:lnTo>
                  <a:pt x="0" y="73660"/>
                </a:lnTo>
                <a:cubicBezTo>
                  <a:pt x="0" y="32979"/>
                  <a:pt x="32979" y="0"/>
                  <a:pt x="73660" y="0"/>
                </a:cubicBezTo>
                <a:close/>
              </a:path>
            </a:pathLst>
          </a:custGeom>
          <a:solidFill>
            <a:srgbClr val="FFFFFF">
              <a:alpha val="10196"/>
            </a:srgbClr>
          </a:solidFill>
          <a:ln/>
        </p:spPr>
        <p:txBody>
          <a:bodyPr/>
          <a:lstStyle/>
          <a:p>
            <a:endParaRPr lang="nl-NL"/>
          </a:p>
        </p:txBody>
      </p:sp>
      <p:sp>
        <p:nvSpPr>
          <p:cNvPr id="11" name="Shape 9"/>
          <p:cNvSpPr/>
          <p:nvPr/>
        </p:nvSpPr>
        <p:spPr>
          <a:xfrm>
            <a:off x="1528604" y="2490888"/>
            <a:ext cx="147335" cy="147335"/>
          </a:xfrm>
          <a:custGeom>
            <a:avLst/>
            <a:gdLst/>
            <a:ahLst/>
            <a:cxnLst/>
            <a:rect l="l" t="t" r="r" b="b"/>
            <a:pathLst>
              <a:path w="147335" h="147335">
                <a:moveTo>
                  <a:pt x="73668" y="147335"/>
                </a:moveTo>
                <a:cubicBezTo>
                  <a:pt x="114326" y="147335"/>
                  <a:pt x="147335" y="114326"/>
                  <a:pt x="147335" y="73668"/>
                </a:cubicBezTo>
                <a:cubicBezTo>
                  <a:pt x="147335" y="33009"/>
                  <a:pt x="114326" y="0"/>
                  <a:pt x="73668" y="0"/>
                </a:cubicBezTo>
                <a:cubicBezTo>
                  <a:pt x="33009" y="0"/>
                  <a:pt x="0" y="33009"/>
                  <a:pt x="0" y="73668"/>
                </a:cubicBezTo>
                <a:cubicBezTo>
                  <a:pt x="0" y="114326"/>
                  <a:pt x="33009" y="147335"/>
                  <a:pt x="73668" y="147335"/>
                </a:cubicBezTo>
                <a:close/>
                <a:moveTo>
                  <a:pt x="97955" y="61207"/>
                </a:moveTo>
                <a:lnTo>
                  <a:pt x="74934" y="98041"/>
                </a:lnTo>
                <a:cubicBezTo>
                  <a:pt x="73725" y="99969"/>
                  <a:pt x="71653" y="101178"/>
                  <a:pt x="69380" y="101293"/>
                </a:cubicBezTo>
                <a:cubicBezTo>
                  <a:pt x="67107" y="101408"/>
                  <a:pt x="64920" y="100372"/>
                  <a:pt x="63567" y="98531"/>
                </a:cubicBezTo>
                <a:lnTo>
                  <a:pt x="49754" y="80114"/>
                </a:lnTo>
                <a:cubicBezTo>
                  <a:pt x="47452" y="77063"/>
                  <a:pt x="48085" y="72747"/>
                  <a:pt x="51136" y="70445"/>
                </a:cubicBezTo>
                <a:cubicBezTo>
                  <a:pt x="54186" y="68143"/>
                  <a:pt x="58502" y="68776"/>
                  <a:pt x="60805" y="71826"/>
                </a:cubicBezTo>
                <a:lnTo>
                  <a:pt x="68574" y="82185"/>
                </a:lnTo>
                <a:lnTo>
                  <a:pt x="86243" y="53898"/>
                </a:lnTo>
                <a:cubicBezTo>
                  <a:pt x="88257" y="50675"/>
                  <a:pt x="92516" y="49668"/>
                  <a:pt x="95768" y="51711"/>
                </a:cubicBezTo>
                <a:cubicBezTo>
                  <a:pt x="99020" y="53754"/>
                  <a:pt x="99998" y="57985"/>
                  <a:pt x="97955" y="61236"/>
                </a:cubicBezTo>
                <a:close/>
              </a:path>
            </a:pathLst>
          </a:custGeom>
          <a:solidFill>
            <a:srgbClr val="7BF1A8"/>
          </a:solidFill>
          <a:ln/>
        </p:spPr>
        <p:txBody>
          <a:bodyPr/>
          <a:lstStyle/>
          <a:p>
            <a:endParaRPr lang="nl-NL"/>
          </a:p>
        </p:txBody>
      </p:sp>
      <p:sp>
        <p:nvSpPr>
          <p:cNvPr id="12" name="Text 10"/>
          <p:cNvSpPr/>
          <p:nvPr/>
        </p:nvSpPr>
        <p:spPr>
          <a:xfrm>
            <a:off x="1694356" y="2454054"/>
            <a:ext cx="4641063" cy="221003"/>
          </a:xfrm>
          <a:prstGeom prst="rect">
            <a:avLst/>
          </a:prstGeom>
          <a:noFill/>
          <a:ln/>
        </p:spPr>
        <p:txBody>
          <a:bodyPr wrap="square" lIns="0" tIns="0" rIns="0" bIns="0" rtlCol="0" anchor="ctr"/>
          <a:lstStyle/>
          <a:p>
            <a:pPr>
              <a:lnSpc>
                <a:spcPct val="130000"/>
              </a:lnSpc>
            </a:pPr>
            <a:r>
              <a:rPr lang="en-US" sz="1160" b="1">
                <a:solidFill>
                  <a:srgbClr val="FFFFFF"/>
                </a:solidFill>
                <a:latin typeface="MiSans" pitchFamily="34" charset="0"/>
                <a:ea typeface="MiSans" pitchFamily="34" charset="-122"/>
                <a:cs typeface="MiSans" pitchFamily="34" charset="-120"/>
              </a:rPr>
              <a:t>Waarom ISO 27005?</a:t>
            </a:r>
            <a:endParaRPr lang="en-US" sz="1600"/>
          </a:p>
        </p:txBody>
      </p:sp>
      <p:sp>
        <p:nvSpPr>
          <p:cNvPr id="13" name="Text 11"/>
          <p:cNvSpPr/>
          <p:nvPr/>
        </p:nvSpPr>
        <p:spPr>
          <a:xfrm>
            <a:off x="1510187" y="2748725"/>
            <a:ext cx="4816024" cy="184169"/>
          </a:xfrm>
          <a:prstGeom prst="rect">
            <a:avLst/>
          </a:prstGeom>
          <a:noFill/>
          <a:ln/>
        </p:spPr>
        <p:txBody>
          <a:bodyPr wrap="square" lIns="0" tIns="0" rIns="0" bIns="0" rtlCol="0" anchor="ctr"/>
          <a:lstStyle/>
          <a:p>
            <a:pPr>
              <a:lnSpc>
                <a:spcPct val="120000"/>
              </a:lnSpc>
            </a:pPr>
            <a:r>
              <a:rPr lang="en-US" sz="1015">
                <a:solidFill>
                  <a:srgbClr val="FFFFFF"/>
                </a:solidFill>
                <a:latin typeface="MiSans" pitchFamily="34" charset="0"/>
                <a:ea typeface="MiSans" pitchFamily="34" charset="-122"/>
                <a:cs typeface="MiSans" pitchFamily="34" charset="-120"/>
              </a:rPr>
              <a:t>• Flexibel en aanpasbaar</a:t>
            </a:r>
            <a:endParaRPr lang="en-US" sz="1600"/>
          </a:p>
        </p:txBody>
      </p:sp>
      <p:sp>
        <p:nvSpPr>
          <p:cNvPr id="14" name="Text 12"/>
          <p:cNvSpPr/>
          <p:nvPr/>
        </p:nvSpPr>
        <p:spPr>
          <a:xfrm>
            <a:off x="1510187" y="2969728"/>
            <a:ext cx="4816024" cy="184169"/>
          </a:xfrm>
          <a:prstGeom prst="rect">
            <a:avLst/>
          </a:prstGeom>
          <a:noFill/>
          <a:ln/>
        </p:spPr>
        <p:txBody>
          <a:bodyPr wrap="square" lIns="0" tIns="0" rIns="0" bIns="0" rtlCol="0" anchor="ctr"/>
          <a:lstStyle/>
          <a:p>
            <a:pPr>
              <a:lnSpc>
                <a:spcPct val="120000"/>
              </a:lnSpc>
            </a:pPr>
            <a:r>
              <a:rPr lang="en-US" sz="1015">
                <a:solidFill>
                  <a:srgbClr val="FFFFFF"/>
                </a:solidFill>
                <a:latin typeface="MiSans" pitchFamily="34" charset="0"/>
                <a:ea typeface="MiSans" pitchFamily="34" charset="-122"/>
                <a:cs typeface="MiSans" pitchFamily="34" charset="-120"/>
              </a:rPr>
              <a:t>• Duidelijke 5-stappen structuur</a:t>
            </a:r>
            <a:endParaRPr lang="en-US" sz="1600"/>
          </a:p>
        </p:txBody>
      </p:sp>
      <p:sp>
        <p:nvSpPr>
          <p:cNvPr id="15" name="Text 13"/>
          <p:cNvSpPr/>
          <p:nvPr/>
        </p:nvSpPr>
        <p:spPr>
          <a:xfrm>
            <a:off x="1510187" y="3190731"/>
            <a:ext cx="4816024" cy="184169"/>
          </a:xfrm>
          <a:prstGeom prst="rect">
            <a:avLst/>
          </a:prstGeom>
          <a:noFill/>
          <a:ln/>
        </p:spPr>
        <p:txBody>
          <a:bodyPr wrap="square" lIns="0" tIns="0" rIns="0" bIns="0" rtlCol="0" anchor="ctr"/>
          <a:lstStyle/>
          <a:p>
            <a:pPr>
              <a:lnSpc>
                <a:spcPct val="120000"/>
              </a:lnSpc>
            </a:pPr>
            <a:r>
              <a:rPr lang="en-US" sz="1015">
                <a:solidFill>
                  <a:srgbClr val="FFFFFF"/>
                </a:solidFill>
                <a:latin typeface="MiSans" pitchFamily="34" charset="0"/>
                <a:ea typeface="MiSans" pitchFamily="34" charset="-122"/>
                <a:cs typeface="MiSans" pitchFamily="34" charset="-120"/>
              </a:rPr>
              <a:t>• Internationaal erkend</a:t>
            </a:r>
            <a:endParaRPr lang="en-US" sz="1600"/>
          </a:p>
        </p:txBody>
      </p:sp>
      <p:sp>
        <p:nvSpPr>
          <p:cNvPr id="16" name="Text 14"/>
          <p:cNvSpPr/>
          <p:nvPr/>
        </p:nvSpPr>
        <p:spPr>
          <a:xfrm>
            <a:off x="1510187" y="3411734"/>
            <a:ext cx="4816024" cy="184169"/>
          </a:xfrm>
          <a:prstGeom prst="rect">
            <a:avLst/>
          </a:prstGeom>
          <a:noFill/>
          <a:ln/>
        </p:spPr>
        <p:txBody>
          <a:bodyPr wrap="square" lIns="0" tIns="0" rIns="0" bIns="0" rtlCol="0" anchor="ctr"/>
          <a:lstStyle/>
          <a:p>
            <a:pPr>
              <a:lnSpc>
                <a:spcPct val="120000"/>
              </a:lnSpc>
            </a:pPr>
            <a:r>
              <a:rPr lang="en-US" sz="1015">
                <a:solidFill>
                  <a:srgbClr val="FFFFFF"/>
                </a:solidFill>
                <a:latin typeface="MiSans" pitchFamily="34" charset="0"/>
                <a:ea typeface="MiSans" pitchFamily="34" charset="-122"/>
                <a:cs typeface="MiSans" pitchFamily="34" charset="-120"/>
              </a:rPr>
              <a:t>• Past bij ISO 27001</a:t>
            </a:r>
            <a:endParaRPr lang="en-US" sz="1600"/>
          </a:p>
        </p:txBody>
      </p:sp>
      <p:sp>
        <p:nvSpPr>
          <p:cNvPr id="17" name="Text 15"/>
          <p:cNvSpPr/>
          <p:nvPr/>
        </p:nvSpPr>
        <p:spPr>
          <a:xfrm>
            <a:off x="1510187" y="3632737"/>
            <a:ext cx="4816024" cy="184169"/>
          </a:xfrm>
          <a:prstGeom prst="rect">
            <a:avLst/>
          </a:prstGeom>
          <a:noFill/>
          <a:ln/>
        </p:spPr>
        <p:txBody>
          <a:bodyPr wrap="square" lIns="0" tIns="0" rIns="0" bIns="0" rtlCol="0" anchor="ctr"/>
          <a:lstStyle/>
          <a:p>
            <a:pPr>
              <a:lnSpc>
                <a:spcPct val="120000"/>
              </a:lnSpc>
            </a:pPr>
            <a:r>
              <a:rPr lang="en-US" sz="1015">
                <a:solidFill>
                  <a:srgbClr val="FFFFFF"/>
                </a:solidFill>
                <a:latin typeface="MiSans" pitchFamily="34" charset="0"/>
                <a:ea typeface="MiSans" pitchFamily="34" charset="-122"/>
                <a:cs typeface="MiSans" pitchFamily="34" charset="-120"/>
              </a:rPr>
              <a:t>• Geschikt voor alle sectoren</a:t>
            </a:r>
            <a:endParaRPr lang="en-US" sz="1600"/>
          </a:p>
        </p:txBody>
      </p:sp>
      <p:sp>
        <p:nvSpPr>
          <p:cNvPr id="18" name="Shape 16"/>
          <p:cNvSpPr/>
          <p:nvPr/>
        </p:nvSpPr>
        <p:spPr>
          <a:xfrm>
            <a:off x="6558342" y="2306719"/>
            <a:ext cx="5046236" cy="1657523"/>
          </a:xfrm>
          <a:custGeom>
            <a:avLst/>
            <a:gdLst/>
            <a:ahLst/>
            <a:cxnLst/>
            <a:rect l="l" t="t" r="r" b="b"/>
            <a:pathLst>
              <a:path w="5046236" h="1657523">
                <a:moveTo>
                  <a:pt x="73660" y="0"/>
                </a:moveTo>
                <a:lnTo>
                  <a:pt x="4972575" y="0"/>
                </a:lnTo>
                <a:cubicBezTo>
                  <a:pt x="5013257" y="0"/>
                  <a:pt x="5046236" y="32979"/>
                  <a:pt x="5046236" y="73660"/>
                </a:cubicBezTo>
                <a:lnTo>
                  <a:pt x="5046236" y="1583862"/>
                </a:lnTo>
                <a:cubicBezTo>
                  <a:pt x="5046236" y="1624544"/>
                  <a:pt x="5013257" y="1657523"/>
                  <a:pt x="4972575" y="1657523"/>
                </a:cubicBezTo>
                <a:lnTo>
                  <a:pt x="73660" y="1657523"/>
                </a:lnTo>
                <a:cubicBezTo>
                  <a:pt x="32979" y="1657523"/>
                  <a:pt x="0" y="1624544"/>
                  <a:pt x="0" y="1583862"/>
                </a:cubicBezTo>
                <a:lnTo>
                  <a:pt x="0" y="73660"/>
                </a:lnTo>
                <a:cubicBezTo>
                  <a:pt x="0" y="32979"/>
                  <a:pt x="32979" y="0"/>
                  <a:pt x="73660" y="0"/>
                </a:cubicBezTo>
                <a:close/>
              </a:path>
            </a:pathLst>
          </a:custGeom>
          <a:solidFill>
            <a:srgbClr val="FFFFFF">
              <a:alpha val="10196"/>
            </a:srgbClr>
          </a:solidFill>
          <a:ln/>
        </p:spPr>
        <p:txBody>
          <a:bodyPr/>
          <a:lstStyle/>
          <a:p>
            <a:endParaRPr lang="nl-NL"/>
          </a:p>
        </p:txBody>
      </p:sp>
      <p:sp>
        <p:nvSpPr>
          <p:cNvPr id="19" name="Shape 17"/>
          <p:cNvSpPr/>
          <p:nvPr/>
        </p:nvSpPr>
        <p:spPr>
          <a:xfrm>
            <a:off x="6724094" y="2490888"/>
            <a:ext cx="147335" cy="147335"/>
          </a:xfrm>
          <a:custGeom>
            <a:avLst/>
            <a:gdLst/>
            <a:ahLst/>
            <a:cxnLst/>
            <a:rect l="l" t="t" r="r" b="b"/>
            <a:pathLst>
              <a:path w="147335" h="147335">
                <a:moveTo>
                  <a:pt x="73668" y="147335"/>
                </a:moveTo>
                <a:cubicBezTo>
                  <a:pt x="114326" y="147335"/>
                  <a:pt x="147335" y="114326"/>
                  <a:pt x="147335" y="73668"/>
                </a:cubicBezTo>
                <a:cubicBezTo>
                  <a:pt x="147335" y="33009"/>
                  <a:pt x="114326" y="0"/>
                  <a:pt x="73668" y="0"/>
                </a:cubicBezTo>
                <a:cubicBezTo>
                  <a:pt x="33009" y="0"/>
                  <a:pt x="0" y="33009"/>
                  <a:pt x="0" y="73668"/>
                </a:cubicBezTo>
                <a:cubicBezTo>
                  <a:pt x="0" y="114326"/>
                  <a:pt x="33009" y="147335"/>
                  <a:pt x="73668" y="147335"/>
                </a:cubicBezTo>
                <a:close/>
                <a:moveTo>
                  <a:pt x="66761" y="98991"/>
                </a:moveTo>
                <a:lnTo>
                  <a:pt x="66761" y="80574"/>
                </a:lnTo>
                <a:lnTo>
                  <a:pt x="48344" y="80574"/>
                </a:lnTo>
                <a:cubicBezTo>
                  <a:pt x="44517" y="80574"/>
                  <a:pt x="41438" y="77495"/>
                  <a:pt x="41438" y="73668"/>
                </a:cubicBezTo>
                <a:cubicBezTo>
                  <a:pt x="41438" y="69840"/>
                  <a:pt x="44517" y="66761"/>
                  <a:pt x="48344" y="66761"/>
                </a:cubicBezTo>
                <a:lnTo>
                  <a:pt x="66761" y="66761"/>
                </a:lnTo>
                <a:lnTo>
                  <a:pt x="66761" y="48344"/>
                </a:lnTo>
                <a:cubicBezTo>
                  <a:pt x="66761" y="44517"/>
                  <a:pt x="69840" y="41438"/>
                  <a:pt x="73668" y="41438"/>
                </a:cubicBezTo>
                <a:cubicBezTo>
                  <a:pt x="77495" y="41438"/>
                  <a:pt x="80574" y="44517"/>
                  <a:pt x="80574" y="48344"/>
                </a:cubicBezTo>
                <a:lnTo>
                  <a:pt x="80574" y="66761"/>
                </a:lnTo>
                <a:lnTo>
                  <a:pt x="98991" y="66761"/>
                </a:lnTo>
                <a:cubicBezTo>
                  <a:pt x="102818" y="66761"/>
                  <a:pt x="105897" y="69840"/>
                  <a:pt x="105897" y="73668"/>
                </a:cubicBezTo>
                <a:cubicBezTo>
                  <a:pt x="105897" y="77495"/>
                  <a:pt x="102818" y="80574"/>
                  <a:pt x="98991" y="80574"/>
                </a:cubicBezTo>
                <a:lnTo>
                  <a:pt x="80574" y="80574"/>
                </a:lnTo>
                <a:lnTo>
                  <a:pt x="80574" y="98991"/>
                </a:lnTo>
                <a:cubicBezTo>
                  <a:pt x="80574" y="102818"/>
                  <a:pt x="77495" y="105897"/>
                  <a:pt x="73668" y="105897"/>
                </a:cubicBezTo>
                <a:cubicBezTo>
                  <a:pt x="69840" y="105897"/>
                  <a:pt x="66761" y="102818"/>
                  <a:pt x="66761" y="98991"/>
                </a:cubicBezTo>
                <a:close/>
              </a:path>
            </a:pathLst>
          </a:custGeom>
          <a:solidFill>
            <a:srgbClr val="53EAFD"/>
          </a:solidFill>
          <a:ln/>
        </p:spPr>
        <p:txBody>
          <a:bodyPr/>
          <a:lstStyle/>
          <a:p>
            <a:endParaRPr lang="nl-NL"/>
          </a:p>
        </p:txBody>
      </p:sp>
      <p:sp>
        <p:nvSpPr>
          <p:cNvPr id="20" name="Text 18"/>
          <p:cNvSpPr/>
          <p:nvPr/>
        </p:nvSpPr>
        <p:spPr>
          <a:xfrm>
            <a:off x="6889846" y="2454054"/>
            <a:ext cx="4641063" cy="221003"/>
          </a:xfrm>
          <a:prstGeom prst="rect">
            <a:avLst/>
          </a:prstGeom>
          <a:noFill/>
          <a:ln/>
        </p:spPr>
        <p:txBody>
          <a:bodyPr wrap="square" lIns="0" tIns="0" rIns="0" bIns="0" rtlCol="0" anchor="ctr"/>
          <a:lstStyle/>
          <a:p>
            <a:pPr>
              <a:lnSpc>
                <a:spcPct val="130000"/>
              </a:lnSpc>
            </a:pPr>
            <a:r>
              <a:rPr lang="en-US" sz="1160" b="1">
                <a:solidFill>
                  <a:srgbClr val="FFFFFF"/>
                </a:solidFill>
                <a:latin typeface="MiSans" pitchFamily="34" charset="0"/>
                <a:ea typeface="MiSans" pitchFamily="34" charset="-122"/>
                <a:cs typeface="MiSans" pitchFamily="34" charset="-120"/>
              </a:rPr>
              <a:t>Aanvulling: NIST SP 800-30</a:t>
            </a:r>
            <a:endParaRPr lang="en-US" sz="1600"/>
          </a:p>
        </p:txBody>
      </p:sp>
      <p:sp>
        <p:nvSpPr>
          <p:cNvPr id="21" name="Text 19"/>
          <p:cNvSpPr/>
          <p:nvPr/>
        </p:nvSpPr>
        <p:spPr>
          <a:xfrm>
            <a:off x="6705677" y="2748725"/>
            <a:ext cx="4816024" cy="184169"/>
          </a:xfrm>
          <a:prstGeom prst="rect">
            <a:avLst/>
          </a:prstGeom>
          <a:noFill/>
          <a:ln/>
        </p:spPr>
        <p:txBody>
          <a:bodyPr wrap="square" lIns="0" tIns="0" rIns="0" bIns="0" rtlCol="0" anchor="ctr"/>
          <a:lstStyle/>
          <a:p>
            <a:pPr>
              <a:lnSpc>
                <a:spcPct val="120000"/>
              </a:lnSpc>
            </a:pPr>
            <a:r>
              <a:rPr lang="en-US" sz="1015">
                <a:solidFill>
                  <a:srgbClr val="FFFFFF"/>
                </a:solidFill>
                <a:latin typeface="MiSans" pitchFamily="34" charset="0"/>
                <a:ea typeface="MiSans" pitchFamily="34" charset="-122"/>
                <a:cs typeface="MiSans" pitchFamily="34" charset="-120"/>
              </a:rPr>
              <a:t>• Gedetailleerde richtlijnen</a:t>
            </a:r>
            <a:endParaRPr lang="en-US" sz="1600"/>
          </a:p>
        </p:txBody>
      </p:sp>
      <p:sp>
        <p:nvSpPr>
          <p:cNvPr id="22" name="Text 20"/>
          <p:cNvSpPr/>
          <p:nvPr/>
        </p:nvSpPr>
        <p:spPr>
          <a:xfrm>
            <a:off x="6705677" y="2969728"/>
            <a:ext cx="4816024" cy="184169"/>
          </a:xfrm>
          <a:prstGeom prst="rect">
            <a:avLst/>
          </a:prstGeom>
          <a:noFill/>
          <a:ln/>
        </p:spPr>
        <p:txBody>
          <a:bodyPr wrap="square" lIns="0" tIns="0" rIns="0" bIns="0" rtlCol="0" anchor="ctr"/>
          <a:lstStyle/>
          <a:p>
            <a:pPr>
              <a:lnSpc>
                <a:spcPct val="120000"/>
              </a:lnSpc>
            </a:pPr>
            <a:r>
              <a:rPr lang="en-US" sz="1015">
                <a:solidFill>
                  <a:srgbClr val="FFFFFF"/>
                </a:solidFill>
                <a:latin typeface="MiSans" pitchFamily="34" charset="0"/>
                <a:ea typeface="MiSans" pitchFamily="34" charset="-122"/>
                <a:cs typeface="MiSans" pitchFamily="34" charset="-120"/>
              </a:rPr>
              <a:t>• Praktische voorbeelden</a:t>
            </a:r>
            <a:endParaRPr lang="en-US" sz="1600"/>
          </a:p>
        </p:txBody>
      </p:sp>
      <p:sp>
        <p:nvSpPr>
          <p:cNvPr id="23" name="Text 21"/>
          <p:cNvSpPr/>
          <p:nvPr/>
        </p:nvSpPr>
        <p:spPr>
          <a:xfrm>
            <a:off x="6705677" y="3190731"/>
            <a:ext cx="4816024" cy="184169"/>
          </a:xfrm>
          <a:prstGeom prst="rect">
            <a:avLst/>
          </a:prstGeom>
          <a:noFill/>
          <a:ln/>
        </p:spPr>
        <p:txBody>
          <a:bodyPr wrap="square" lIns="0" tIns="0" rIns="0" bIns="0" rtlCol="0" anchor="ctr"/>
          <a:lstStyle/>
          <a:p>
            <a:pPr>
              <a:lnSpc>
                <a:spcPct val="120000"/>
              </a:lnSpc>
            </a:pPr>
            <a:r>
              <a:rPr lang="en-US" sz="1015">
                <a:solidFill>
                  <a:srgbClr val="FFFFFF"/>
                </a:solidFill>
                <a:latin typeface="MiSans" pitchFamily="34" charset="0"/>
                <a:ea typeface="MiSans" pitchFamily="34" charset="-122"/>
                <a:cs typeface="MiSans" pitchFamily="34" charset="-120"/>
              </a:rPr>
              <a:t>• Kwantitatieve ondersteuning</a:t>
            </a:r>
            <a:endParaRPr lang="en-US" sz="1600"/>
          </a:p>
        </p:txBody>
      </p:sp>
      <p:sp>
        <p:nvSpPr>
          <p:cNvPr id="24" name="Text 22"/>
          <p:cNvSpPr/>
          <p:nvPr/>
        </p:nvSpPr>
        <p:spPr>
          <a:xfrm>
            <a:off x="6705677" y="3411734"/>
            <a:ext cx="4816024" cy="184169"/>
          </a:xfrm>
          <a:prstGeom prst="rect">
            <a:avLst/>
          </a:prstGeom>
          <a:noFill/>
          <a:ln/>
        </p:spPr>
        <p:txBody>
          <a:bodyPr wrap="square" lIns="0" tIns="0" rIns="0" bIns="0" rtlCol="0" anchor="ctr"/>
          <a:lstStyle/>
          <a:p>
            <a:pPr>
              <a:lnSpc>
                <a:spcPct val="120000"/>
              </a:lnSpc>
            </a:pPr>
            <a:r>
              <a:rPr lang="en-US" sz="1015">
                <a:solidFill>
                  <a:srgbClr val="FFFFFF"/>
                </a:solidFill>
                <a:latin typeface="MiSans" pitchFamily="34" charset="0"/>
                <a:ea typeface="MiSans" pitchFamily="34" charset="-122"/>
                <a:cs typeface="MiSans" pitchFamily="34" charset="-120"/>
              </a:rPr>
              <a:t>• Gratis beschikbaar</a:t>
            </a:r>
            <a:endParaRPr lang="en-US" sz="1600"/>
          </a:p>
        </p:txBody>
      </p:sp>
      <p:sp>
        <p:nvSpPr>
          <p:cNvPr id="25" name="Text 23"/>
          <p:cNvSpPr/>
          <p:nvPr/>
        </p:nvSpPr>
        <p:spPr>
          <a:xfrm>
            <a:off x="6705677" y="3632737"/>
            <a:ext cx="4816024" cy="184169"/>
          </a:xfrm>
          <a:prstGeom prst="rect">
            <a:avLst/>
          </a:prstGeom>
          <a:noFill/>
          <a:ln/>
        </p:spPr>
        <p:txBody>
          <a:bodyPr wrap="square" lIns="0" tIns="0" rIns="0" bIns="0" rtlCol="0" anchor="ctr"/>
          <a:lstStyle/>
          <a:p>
            <a:pPr>
              <a:lnSpc>
                <a:spcPct val="120000"/>
              </a:lnSpc>
            </a:pPr>
            <a:r>
              <a:rPr lang="en-US" sz="1015">
                <a:solidFill>
                  <a:srgbClr val="FFFFFF"/>
                </a:solidFill>
                <a:latin typeface="MiSans" pitchFamily="34" charset="0"/>
                <a:ea typeface="MiSans" pitchFamily="34" charset="-122"/>
                <a:cs typeface="MiSans" pitchFamily="34" charset="-120"/>
              </a:rPr>
              <a:t>• Goede aanvulling op ISO 27005</a:t>
            </a:r>
            <a:endParaRPr lang="en-US" sz="1600"/>
          </a:p>
        </p:txBody>
      </p:sp>
      <p:sp>
        <p:nvSpPr>
          <p:cNvPr id="26" name="Shape 24"/>
          <p:cNvSpPr/>
          <p:nvPr/>
        </p:nvSpPr>
        <p:spPr>
          <a:xfrm>
            <a:off x="386755" y="4332580"/>
            <a:ext cx="5635577" cy="2154779"/>
          </a:xfrm>
          <a:custGeom>
            <a:avLst/>
            <a:gdLst/>
            <a:ahLst/>
            <a:cxnLst/>
            <a:rect l="l" t="t" r="r" b="b"/>
            <a:pathLst>
              <a:path w="5635577" h="2154779">
                <a:moveTo>
                  <a:pt x="36834" y="0"/>
                </a:moveTo>
                <a:lnTo>
                  <a:pt x="5525080" y="0"/>
                </a:lnTo>
                <a:cubicBezTo>
                  <a:pt x="5586065" y="0"/>
                  <a:pt x="5635577" y="49512"/>
                  <a:pt x="5635577" y="110497"/>
                </a:cubicBezTo>
                <a:lnTo>
                  <a:pt x="5635577" y="2044282"/>
                </a:lnTo>
                <a:cubicBezTo>
                  <a:pt x="5635577" y="2105267"/>
                  <a:pt x="5586065" y="2154779"/>
                  <a:pt x="5525080" y="2154779"/>
                </a:cubicBezTo>
                <a:lnTo>
                  <a:pt x="36834" y="2154779"/>
                </a:lnTo>
                <a:cubicBezTo>
                  <a:pt x="16491" y="2154779"/>
                  <a:pt x="0" y="2138288"/>
                  <a:pt x="0" y="2117946"/>
                </a:cubicBezTo>
                <a:lnTo>
                  <a:pt x="0" y="36834"/>
                </a:lnTo>
                <a:cubicBezTo>
                  <a:pt x="0" y="16505"/>
                  <a:pt x="16505" y="0"/>
                  <a:pt x="36834" y="0"/>
                </a:cubicBezTo>
                <a:close/>
              </a:path>
            </a:pathLst>
          </a:custGeom>
          <a:solidFill>
            <a:srgbClr val="FFFFFF"/>
          </a:solidFill>
          <a:ln/>
          <a:effectLst>
            <a:outerShdw blurRad="138127" dist="92085" dir="5400000" algn="bl" rotWithShape="0">
              <a:srgbClr val="000000">
                <a:alpha val="10196"/>
              </a:srgbClr>
            </a:outerShdw>
          </a:effectLst>
        </p:spPr>
        <p:txBody>
          <a:bodyPr/>
          <a:lstStyle/>
          <a:p>
            <a:endParaRPr lang="nl-NL"/>
          </a:p>
        </p:txBody>
      </p:sp>
      <p:sp>
        <p:nvSpPr>
          <p:cNvPr id="27" name="Shape 25"/>
          <p:cNvSpPr/>
          <p:nvPr/>
        </p:nvSpPr>
        <p:spPr>
          <a:xfrm>
            <a:off x="386755" y="4332580"/>
            <a:ext cx="36834" cy="2154779"/>
          </a:xfrm>
          <a:custGeom>
            <a:avLst/>
            <a:gdLst/>
            <a:ahLst/>
            <a:cxnLst/>
            <a:rect l="l" t="t" r="r" b="b"/>
            <a:pathLst>
              <a:path w="36834" h="2154779">
                <a:moveTo>
                  <a:pt x="36834" y="0"/>
                </a:moveTo>
                <a:lnTo>
                  <a:pt x="36834" y="0"/>
                </a:lnTo>
                <a:lnTo>
                  <a:pt x="36834" y="2154779"/>
                </a:lnTo>
                <a:lnTo>
                  <a:pt x="36834" y="2154779"/>
                </a:lnTo>
                <a:cubicBezTo>
                  <a:pt x="16491" y="2154779"/>
                  <a:pt x="0" y="2138288"/>
                  <a:pt x="0" y="2117946"/>
                </a:cubicBezTo>
                <a:lnTo>
                  <a:pt x="0" y="36834"/>
                </a:lnTo>
                <a:cubicBezTo>
                  <a:pt x="0" y="16505"/>
                  <a:pt x="16505" y="0"/>
                  <a:pt x="36834" y="0"/>
                </a:cubicBezTo>
                <a:close/>
              </a:path>
            </a:pathLst>
          </a:custGeom>
          <a:solidFill>
            <a:srgbClr val="155DFC"/>
          </a:solidFill>
          <a:ln/>
        </p:spPr>
        <p:txBody>
          <a:bodyPr/>
          <a:lstStyle/>
          <a:p>
            <a:endParaRPr lang="nl-NL"/>
          </a:p>
        </p:txBody>
      </p:sp>
      <p:sp>
        <p:nvSpPr>
          <p:cNvPr id="28" name="Shape 26"/>
          <p:cNvSpPr/>
          <p:nvPr/>
        </p:nvSpPr>
        <p:spPr>
          <a:xfrm>
            <a:off x="612363" y="4553583"/>
            <a:ext cx="184169" cy="184169"/>
          </a:xfrm>
          <a:custGeom>
            <a:avLst/>
            <a:gdLst/>
            <a:ahLst/>
            <a:cxnLst/>
            <a:rect l="l" t="t" r="r" b="b"/>
            <a:pathLst>
              <a:path w="184169" h="184169">
                <a:moveTo>
                  <a:pt x="184169" y="34532"/>
                </a:moveTo>
                <a:cubicBezTo>
                  <a:pt x="184169" y="52589"/>
                  <a:pt x="162911" y="79531"/>
                  <a:pt x="153738" y="90286"/>
                </a:cubicBezTo>
                <a:cubicBezTo>
                  <a:pt x="152371" y="91869"/>
                  <a:pt x="150357" y="92480"/>
                  <a:pt x="148522" y="92085"/>
                </a:cubicBezTo>
                <a:lnTo>
                  <a:pt x="115106" y="92085"/>
                </a:lnTo>
                <a:cubicBezTo>
                  <a:pt x="108739" y="92085"/>
                  <a:pt x="103595" y="97228"/>
                  <a:pt x="103595" y="103595"/>
                </a:cubicBezTo>
                <a:cubicBezTo>
                  <a:pt x="103595" y="109962"/>
                  <a:pt x="108739" y="115106"/>
                  <a:pt x="115106" y="115106"/>
                </a:cubicBezTo>
                <a:lnTo>
                  <a:pt x="149637" y="115106"/>
                </a:lnTo>
                <a:cubicBezTo>
                  <a:pt x="168702" y="115106"/>
                  <a:pt x="184169" y="130573"/>
                  <a:pt x="184169" y="149637"/>
                </a:cubicBezTo>
                <a:cubicBezTo>
                  <a:pt x="184169" y="168702"/>
                  <a:pt x="168702" y="184169"/>
                  <a:pt x="149637" y="184169"/>
                </a:cubicBezTo>
                <a:lnTo>
                  <a:pt x="50215" y="184169"/>
                </a:lnTo>
                <a:cubicBezTo>
                  <a:pt x="53344" y="180608"/>
                  <a:pt x="57157" y="176040"/>
                  <a:pt x="61006" y="170932"/>
                </a:cubicBezTo>
                <a:cubicBezTo>
                  <a:pt x="63272" y="167910"/>
                  <a:pt x="65610" y="164601"/>
                  <a:pt x="67840" y="161148"/>
                </a:cubicBezTo>
                <a:lnTo>
                  <a:pt x="149637" y="161148"/>
                </a:lnTo>
                <a:cubicBezTo>
                  <a:pt x="156004" y="161148"/>
                  <a:pt x="161148" y="156004"/>
                  <a:pt x="161148" y="149637"/>
                </a:cubicBezTo>
                <a:cubicBezTo>
                  <a:pt x="161148" y="143271"/>
                  <a:pt x="156004" y="138127"/>
                  <a:pt x="149637" y="138127"/>
                </a:cubicBezTo>
                <a:lnTo>
                  <a:pt x="115106" y="138127"/>
                </a:lnTo>
                <a:cubicBezTo>
                  <a:pt x="96041" y="138127"/>
                  <a:pt x="80574" y="122660"/>
                  <a:pt x="80574" y="103595"/>
                </a:cubicBezTo>
                <a:cubicBezTo>
                  <a:pt x="80574" y="84531"/>
                  <a:pt x="96041" y="69063"/>
                  <a:pt x="115106" y="69063"/>
                </a:cubicBezTo>
                <a:lnTo>
                  <a:pt x="129422" y="69063"/>
                </a:lnTo>
                <a:cubicBezTo>
                  <a:pt x="121868" y="57733"/>
                  <a:pt x="115106" y="44711"/>
                  <a:pt x="115106" y="34532"/>
                </a:cubicBezTo>
                <a:cubicBezTo>
                  <a:pt x="115106" y="15467"/>
                  <a:pt x="130573" y="0"/>
                  <a:pt x="149637" y="0"/>
                </a:cubicBezTo>
                <a:cubicBezTo>
                  <a:pt x="168702" y="0"/>
                  <a:pt x="184169" y="15467"/>
                  <a:pt x="184169" y="34532"/>
                </a:cubicBezTo>
                <a:close/>
                <a:moveTo>
                  <a:pt x="42122" y="175932"/>
                </a:moveTo>
                <a:cubicBezTo>
                  <a:pt x="40755" y="177479"/>
                  <a:pt x="39532" y="178846"/>
                  <a:pt x="38488" y="179997"/>
                </a:cubicBezTo>
                <a:lnTo>
                  <a:pt x="37841" y="180716"/>
                </a:lnTo>
                <a:lnTo>
                  <a:pt x="37769" y="180644"/>
                </a:lnTo>
                <a:cubicBezTo>
                  <a:pt x="35611" y="182299"/>
                  <a:pt x="32517" y="182083"/>
                  <a:pt x="30575" y="179997"/>
                </a:cubicBezTo>
                <a:cubicBezTo>
                  <a:pt x="21510" y="170141"/>
                  <a:pt x="0" y="144781"/>
                  <a:pt x="0" y="126616"/>
                </a:cubicBezTo>
                <a:cubicBezTo>
                  <a:pt x="0" y="107552"/>
                  <a:pt x="15467" y="92085"/>
                  <a:pt x="34532" y="92085"/>
                </a:cubicBezTo>
                <a:cubicBezTo>
                  <a:pt x="53596" y="92085"/>
                  <a:pt x="69063" y="107552"/>
                  <a:pt x="69063" y="126616"/>
                </a:cubicBezTo>
                <a:cubicBezTo>
                  <a:pt x="69063" y="137407"/>
                  <a:pt x="61474" y="150717"/>
                  <a:pt x="53416" y="161831"/>
                </a:cubicBezTo>
                <a:cubicBezTo>
                  <a:pt x="49567" y="167119"/>
                  <a:pt x="45611" y="171903"/>
                  <a:pt x="42337" y="175680"/>
                </a:cubicBezTo>
                <a:lnTo>
                  <a:pt x="42122" y="175932"/>
                </a:lnTo>
                <a:close/>
                <a:moveTo>
                  <a:pt x="46042" y="126616"/>
                </a:moveTo>
                <a:cubicBezTo>
                  <a:pt x="46042" y="120263"/>
                  <a:pt x="40885" y="115106"/>
                  <a:pt x="34532" y="115106"/>
                </a:cubicBezTo>
                <a:cubicBezTo>
                  <a:pt x="28179" y="115106"/>
                  <a:pt x="23021" y="120263"/>
                  <a:pt x="23021" y="126616"/>
                </a:cubicBezTo>
                <a:cubicBezTo>
                  <a:pt x="23021" y="132969"/>
                  <a:pt x="28179" y="138127"/>
                  <a:pt x="34532" y="138127"/>
                </a:cubicBezTo>
                <a:cubicBezTo>
                  <a:pt x="40885" y="138127"/>
                  <a:pt x="46042" y="132969"/>
                  <a:pt x="46042" y="126616"/>
                </a:cubicBezTo>
                <a:close/>
                <a:moveTo>
                  <a:pt x="149637" y="46042"/>
                </a:moveTo>
                <a:cubicBezTo>
                  <a:pt x="155990" y="46042"/>
                  <a:pt x="161148" y="40885"/>
                  <a:pt x="161148" y="34532"/>
                </a:cubicBezTo>
                <a:cubicBezTo>
                  <a:pt x="161148" y="28179"/>
                  <a:pt x="155990" y="23021"/>
                  <a:pt x="149637" y="23021"/>
                </a:cubicBezTo>
                <a:cubicBezTo>
                  <a:pt x="143285" y="23021"/>
                  <a:pt x="138127" y="28179"/>
                  <a:pt x="138127" y="34532"/>
                </a:cubicBezTo>
                <a:cubicBezTo>
                  <a:pt x="138127" y="40885"/>
                  <a:pt x="143285" y="46042"/>
                  <a:pt x="149637" y="46042"/>
                </a:cubicBezTo>
                <a:close/>
              </a:path>
            </a:pathLst>
          </a:custGeom>
          <a:solidFill>
            <a:srgbClr val="155DFC"/>
          </a:solidFill>
          <a:ln/>
        </p:spPr>
        <p:txBody>
          <a:bodyPr/>
          <a:lstStyle/>
          <a:p>
            <a:endParaRPr lang="nl-NL"/>
          </a:p>
        </p:txBody>
      </p:sp>
      <p:sp>
        <p:nvSpPr>
          <p:cNvPr id="29" name="Text 27"/>
          <p:cNvSpPr/>
          <p:nvPr/>
        </p:nvSpPr>
        <p:spPr>
          <a:xfrm>
            <a:off x="819553" y="4516749"/>
            <a:ext cx="5110695" cy="257837"/>
          </a:xfrm>
          <a:prstGeom prst="rect">
            <a:avLst/>
          </a:prstGeom>
          <a:noFill/>
          <a:ln/>
        </p:spPr>
        <p:txBody>
          <a:bodyPr wrap="square" lIns="0" tIns="0" rIns="0" bIns="0" rtlCol="0" anchor="ctr"/>
          <a:lstStyle/>
          <a:p>
            <a:pPr>
              <a:lnSpc>
                <a:spcPct val="120000"/>
              </a:lnSpc>
            </a:pPr>
            <a:r>
              <a:rPr lang="en-US" sz="1450" b="1">
                <a:solidFill>
                  <a:srgbClr val="1D293D"/>
                </a:solidFill>
                <a:latin typeface="Noto Sans SC" pitchFamily="34" charset="0"/>
                <a:ea typeface="Noto Sans SC" pitchFamily="34" charset="-122"/>
                <a:cs typeface="Noto Sans SC" pitchFamily="34" charset="-120"/>
              </a:rPr>
              <a:t>Mijn Aanpak</a:t>
            </a:r>
            <a:endParaRPr lang="en-US" sz="1600"/>
          </a:p>
        </p:txBody>
      </p:sp>
      <p:sp>
        <p:nvSpPr>
          <p:cNvPr id="30" name="Text 28"/>
          <p:cNvSpPr/>
          <p:nvPr/>
        </p:nvSpPr>
        <p:spPr>
          <a:xfrm>
            <a:off x="589341" y="4885088"/>
            <a:ext cx="5322489" cy="718260"/>
          </a:xfrm>
          <a:prstGeom prst="rect">
            <a:avLst/>
          </a:prstGeom>
          <a:noFill/>
          <a:ln/>
        </p:spPr>
        <p:txBody>
          <a:bodyPr wrap="square" lIns="0" tIns="0" rIns="0" bIns="0" rtlCol="0" anchor="ctr"/>
          <a:lstStyle/>
          <a:p>
            <a:pPr>
              <a:lnSpc>
                <a:spcPct val="140000"/>
              </a:lnSpc>
            </a:pPr>
            <a:r>
              <a:rPr lang="en-US" sz="1160">
                <a:solidFill>
                  <a:srgbClr val="314158"/>
                </a:solidFill>
                <a:latin typeface="MiSans" pitchFamily="34" charset="0"/>
                <a:ea typeface="MiSans" pitchFamily="34" charset="-122"/>
                <a:cs typeface="MiSans" pitchFamily="34" charset="-120"/>
              </a:rPr>
              <a:t>Ik gebruik </a:t>
            </a:r>
            <a:r>
              <a:rPr lang="en-US" sz="1160" b="1">
                <a:solidFill>
                  <a:srgbClr val="314158"/>
                </a:solidFill>
                <a:latin typeface="MiSans" pitchFamily="34" charset="0"/>
                <a:ea typeface="MiSans" pitchFamily="34" charset="-122"/>
                <a:cs typeface="MiSans" pitchFamily="34" charset="-120"/>
              </a:rPr>
              <a:t>ISO 27005 als framework</a:t>
            </a:r>
            <a:r>
              <a:rPr lang="en-US" sz="1160">
                <a:solidFill>
                  <a:srgbClr val="314158"/>
                </a:solidFill>
                <a:latin typeface="MiSans" pitchFamily="34" charset="0"/>
                <a:ea typeface="MiSans" pitchFamily="34" charset="-122"/>
                <a:cs typeface="MiSans" pitchFamily="34" charset="-120"/>
              </a:rPr>
              <a:t> voor de algemene structuur en processtappen. Voor gedetailleerde richtlijnen bij specifieke stappen (zoals het bepalen van kans en impact) gebruik ik </a:t>
            </a:r>
            <a:r>
              <a:rPr lang="en-US" sz="1160" b="1">
                <a:solidFill>
                  <a:srgbClr val="314158"/>
                </a:solidFill>
                <a:latin typeface="MiSans" pitchFamily="34" charset="0"/>
                <a:ea typeface="MiSans" pitchFamily="34" charset="-122"/>
                <a:cs typeface="MiSans" pitchFamily="34" charset="-120"/>
              </a:rPr>
              <a:t>NIST SP 800-30 als aanvulling</a:t>
            </a:r>
            <a:r>
              <a:rPr lang="en-US" sz="1160">
                <a:solidFill>
                  <a:srgbClr val="314158"/>
                </a:solidFill>
                <a:latin typeface="MiSans" pitchFamily="34" charset="0"/>
                <a:ea typeface="MiSans" pitchFamily="34" charset="-122"/>
                <a:cs typeface="MiSans" pitchFamily="34" charset="-120"/>
              </a:rPr>
              <a:t>.</a:t>
            </a:r>
            <a:endParaRPr lang="en-US" sz="1600"/>
          </a:p>
        </p:txBody>
      </p:sp>
      <p:sp>
        <p:nvSpPr>
          <p:cNvPr id="31" name="Shape 29"/>
          <p:cNvSpPr/>
          <p:nvPr/>
        </p:nvSpPr>
        <p:spPr>
          <a:xfrm>
            <a:off x="607758" y="5713849"/>
            <a:ext cx="5230405" cy="589341"/>
          </a:xfrm>
          <a:custGeom>
            <a:avLst/>
            <a:gdLst/>
            <a:ahLst/>
            <a:cxnLst/>
            <a:rect l="l" t="t" r="r" b="b"/>
            <a:pathLst>
              <a:path w="5230405" h="589341">
                <a:moveTo>
                  <a:pt x="36834" y="0"/>
                </a:moveTo>
                <a:lnTo>
                  <a:pt x="5156737" y="0"/>
                </a:lnTo>
                <a:cubicBezTo>
                  <a:pt x="5197423" y="0"/>
                  <a:pt x="5230405" y="32982"/>
                  <a:pt x="5230405" y="73668"/>
                </a:cubicBezTo>
                <a:lnTo>
                  <a:pt x="5230405" y="515674"/>
                </a:lnTo>
                <a:cubicBezTo>
                  <a:pt x="5230405" y="556359"/>
                  <a:pt x="5197423" y="589341"/>
                  <a:pt x="5156737" y="589341"/>
                </a:cubicBezTo>
                <a:lnTo>
                  <a:pt x="36834" y="589341"/>
                </a:lnTo>
                <a:cubicBezTo>
                  <a:pt x="16491" y="589341"/>
                  <a:pt x="0" y="572850"/>
                  <a:pt x="0" y="552508"/>
                </a:cubicBezTo>
                <a:lnTo>
                  <a:pt x="0" y="36834"/>
                </a:lnTo>
                <a:cubicBezTo>
                  <a:pt x="0" y="16505"/>
                  <a:pt x="16505" y="0"/>
                  <a:pt x="36834" y="0"/>
                </a:cubicBezTo>
                <a:close/>
              </a:path>
            </a:pathLst>
          </a:custGeom>
          <a:solidFill>
            <a:srgbClr val="EFF6FF"/>
          </a:solidFill>
          <a:ln/>
        </p:spPr>
        <p:txBody>
          <a:bodyPr/>
          <a:lstStyle/>
          <a:p>
            <a:endParaRPr lang="nl-NL"/>
          </a:p>
        </p:txBody>
      </p:sp>
      <p:sp>
        <p:nvSpPr>
          <p:cNvPr id="32" name="Shape 30"/>
          <p:cNvSpPr/>
          <p:nvPr/>
        </p:nvSpPr>
        <p:spPr>
          <a:xfrm>
            <a:off x="607758" y="5713849"/>
            <a:ext cx="36834" cy="589341"/>
          </a:xfrm>
          <a:custGeom>
            <a:avLst/>
            <a:gdLst/>
            <a:ahLst/>
            <a:cxnLst/>
            <a:rect l="l" t="t" r="r" b="b"/>
            <a:pathLst>
              <a:path w="36834" h="589341">
                <a:moveTo>
                  <a:pt x="36834" y="0"/>
                </a:moveTo>
                <a:lnTo>
                  <a:pt x="36834" y="0"/>
                </a:lnTo>
                <a:lnTo>
                  <a:pt x="36834" y="589341"/>
                </a:lnTo>
                <a:lnTo>
                  <a:pt x="36834" y="589341"/>
                </a:lnTo>
                <a:cubicBezTo>
                  <a:pt x="16491" y="589341"/>
                  <a:pt x="0" y="572850"/>
                  <a:pt x="0" y="552508"/>
                </a:cubicBezTo>
                <a:lnTo>
                  <a:pt x="0" y="36834"/>
                </a:lnTo>
                <a:cubicBezTo>
                  <a:pt x="0" y="16505"/>
                  <a:pt x="16505" y="0"/>
                  <a:pt x="36834" y="0"/>
                </a:cubicBezTo>
                <a:close/>
              </a:path>
            </a:pathLst>
          </a:custGeom>
          <a:solidFill>
            <a:srgbClr val="51A2FF"/>
          </a:solidFill>
          <a:ln/>
        </p:spPr>
        <p:txBody>
          <a:bodyPr/>
          <a:lstStyle/>
          <a:p>
            <a:endParaRPr lang="nl-NL"/>
          </a:p>
        </p:txBody>
      </p:sp>
      <p:sp>
        <p:nvSpPr>
          <p:cNvPr id="33" name="Text 31"/>
          <p:cNvSpPr/>
          <p:nvPr/>
        </p:nvSpPr>
        <p:spPr>
          <a:xfrm>
            <a:off x="736677" y="5824350"/>
            <a:ext cx="5055444" cy="368338"/>
          </a:xfrm>
          <a:prstGeom prst="rect">
            <a:avLst/>
          </a:prstGeom>
          <a:noFill/>
          <a:ln/>
        </p:spPr>
        <p:txBody>
          <a:bodyPr wrap="square" lIns="0" tIns="0" rIns="0" bIns="0" rtlCol="0" anchor="ctr"/>
          <a:lstStyle/>
          <a:p>
            <a:pPr>
              <a:lnSpc>
                <a:spcPct val="120000"/>
              </a:lnSpc>
            </a:pPr>
            <a:r>
              <a:rPr lang="en-US" sz="1015" b="1">
                <a:solidFill>
                  <a:srgbClr val="314158"/>
                </a:solidFill>
                <a:latin typeface="MiSans" pitchFamily="34" charset="0"/>
                <a:ea typeface="MiSans" pitchFamily="34" charset="-122"/>
                <a:cs typeface="MiSans" pitchFamily="34" charset="-120"/>
              </a:rPr>
              <a:t>Voordeel:</a:t>
            </a:r>
            <a:r>
              <a:rPr lang="en-US" sz="1015">
                <a:solidFill>
                  <a:srgbClr val="314158"/>
                </a:solidFill>
                <a:latin typeface="MiSans" pitchFamily="34" charset="0"/>
                <a:ea typeface="MiSans" pitchFamily="34" charset="-122"/>
                <a:cs typeface="MiSans" pitchFamily="34" charset="-120"/>
              </a:rPr>
              <a:t> De flexibiliteit van ISO 27005 gecombineerd met de praktische details van NIST.</a:t>
            </a:r>
            <a:endParaRPr lang="en-US" sz="1600"/>
          </a:p>
        </p:txBody>
      </p:sp>
      <p:sp>
        <p:nvSpPr>
          <p:cNvPr id="34" name="Shape 32"/>
          <p:cNvSpPr/>
          <p:nvPr/>
        </p:nvSpPr>
        <p:spPr>
          <a:xfrm>
            <a:off x="6190003" y="4332580"/>
            <a:ext cx="5635577" cy="2154779"/>
          </a:xfrm>
          <a:custGeom>
            <a:avLst/>
            <a:gdLst/>
            <a:ahLst/>
            <a:cxnLst/>
            <a:rect l="l" t="t" r="r" b="b"/>
            <a:pathLst>
              <a:path w="5635577" h="2154779">
                <a:moveTo>
                  <a:pt x="36834" y="0"/>
                </a:moveTo>
                <a:lnTo>
                  <a:pt x="5525080" y="0"/>
                </a:lnTo>
                <a:cubicBezTo>
                  <a:pt x="5586065" y="0"/>
                  <a:pt x="5635577" y="49512"/>
                  <a:pt x="5635577" y="110497"/>
                </a:cubicBezTo>
                <a:lnTo>
                  <a:pt x="5635577" y="2044282"/>
                </a:lnTo>
                <a:cubicBezTo>
                  <a:pt x="5635577" y="2105267"/>
                  <a:pt x="5586065" y="2154779"/>
                  <a:pt x="5525080" y="2154779"/>
                </a:cubicBezTo>
                <a:lnTo>
                  <a:pt x="36834" y="2154779"/>
                </a:lnTo>
                <a:cubicBezTo>
                  <a:pt x="16491" y="2154779"/>
                  <a:pt x="0" y="2138288"/>
                  <a:pt x="0" y="2117946"/>
                </a:cubicBezTo>
                <a:lnTo>
                  <a:pt x="0" y="36834"/>
                </a:lnTo>
                <a:cubicBezTo>
                  <a:pt x="0" y="16505"/>
                  <a:pt x="16505" y="0"/>
                  <a:pt x="36834" y="0"/>
                </a:cubicBezTo>
                <a:close/>
              </a:path>
            </a:pathLst>
          </a:custGeom>
          <a:solidFill>
            <a:srgbClr val="FFFFFF"/>
          </a:solidFill>
          <a:ln/>
          <a:effectLst>
            <a:outerShdw blurRad="138127" dist="92085" dir="5400000" algn="bl" rotWithShape="0">
              <a:srgbClr val="000000">
                <a:alpha val="10196"/>
              </a:srgbClr>
            </a:outerShdw>
          </a:effectLst>
        </p:spPr>
        <p:txBody>
          <a:bodyPr/>
          <a:lstStyle/>
          <a:p>
            <a:endParaRPr lang="nl-NL"/>
          </a:p>
        </p:txBody>
      </p:sp>
      <p:sp>
        <p:nvSpPr>
          <p:cNvPr id="35" name="Shape 33"/>
          <p:cNvSpPr/>
          <p:nvPr/>
        </p:nvSpPr>
        <p:spPr>
          <a:xfrm>
            <a:off x="6190003" y="4332580"/>
            <a:ext cx="36834" cy="2154779"/>
          </a:xfrm>
          <a:custGeom>
            <a:avLst/>
            <a:gdLst/>
            <a:ahLst/>
            <a:cxnLst/>
            <a:rect l="l" t="t" r="r" b="b"/>
            <a:pathLst>
              <a:path w="36834" h="2154779">
                <a:moveTo>
                  <a:pt x="36834" y="0"/>
                </a:moveTo>
                <a:lnTo>
                  <a:pt x="36834" y="0"/>
                </a:lnTo>
                <a:lnTo>
                  <a:pt x="36834" y="2154779"/>
                </a:lnTo>
                <a:lnTo>
                  <a:pt x="36834" y="2154779"/>
                </a:lnTo>
                <a:cubicBezTo>
                  <a:pt x="16491" y="2154779"/>
                  <a:pt x="0" y="2138288"/>
                  <a:pt x="0" y="2117946"/>
                </a:cubicBezTo>
                <a:lnTo>
                  <a:pt x="0" y="36834"/>
                </a:lnTo>
                <a:cubicBezTo>
                  <a:pt x="0" y="16505"/>
                  <a:pt x="16505" y="0"/>
                  <a:pt x="36834" y="0"/>
                </a:cubicBezTo>
                <a:close/>
              </a:path>
            </a:pathLst>
          </a:custGeom>
          <a:solidFill>
            <a:srgbClr val="9810FA"/>
          </a:solidFill>
          <a:ln/>
        </p:spPr>
        <p:txBody>
          <a:bodyPr/>
          <a:lstStyle/>
          <a:p>
            <a:endParaRPr lang="nl-NL"/>
          </a:p>
        </p:txBody>
      </p:sp>
      <p:sp>
        <p:nvSpPr>
          <p:cNvPr id="36" name="Shape 34"/>
          <p:cNvSpPr/>
          <p:nvPr/>
        </p:nvSpPr>
        <p:spPr>
          <a:xfrm>
            <a:off x="6415611" y="4553583"/>
            <a:ext cx="184169" cy="184169"/>
          </a:xfrm>
          <a:custGeom>
            <a:avLst/>
            <a:gdLst/>
            <a:ahLst/>
            <a:cxnLst/>
            <a:rect l="l" t="t" r="r" b="b"/>
            <a:pathLst>
              <a:path w="184169" h="184169">
                <a:moveTo>
                  <a:pt x="92085" y="184169"/>
                </a:moveTo>
                <a:cubicBezTo>
                  <a:pt x="142907" y="184169"/>
                  <a:pt x="184169" y="142907"/>
                  <a:pt x="184169" y="92085"/>
                </a:cubicBezTo>
                <a:cubicBezTo>
                  <a:pt x="184169" y="41262"/>
                  <a:pt x="142907" y="0"/>
                  <a:pt x="92085" y="0"/>
                </a:cubicBezTo>
                <a:cubicBezTo>
                  <a:pt x="41262" y="0"/>
                  <a:pt x="0" y="41262"/>
                  <a:pt x="0" y="92085"/>
                </a:cubicBezTo>
                <a:cubicBezTo>
                  <a:pt x="0" y="142907"/>
                  <a:pt x="41262" y="184169"/>
                  <a:pt x="92085" y="184169"/>
                </a:cubicBezTo>
                <a:close/>
                <a:moveTo>
                  <a:pt x="60071" y="60071"/>
                </a:moveTo>
                <a:cubicBezTo>
                  <a:pt x="63452" y="56690"/>
                  <a:pt x="68920" y="56690"/>
                  <a:pt x="72265" y="60071"/>
                </a:cubicBezTo>
                <a:lnTo>
                  <a:pt x="92049" y="79855"/>
                </a:lnTo>
                <a:lnTo>
                  <a:pt x="111832" y="60071"/>
                </a:lnTo>
                <a:cubicBezTo>
                  <a:pt x="115214" y="56690"/>
                  <a:pt x="120681" y="56690"/>
                  <a:pt x="124026" y="60071"/>
                </a:cubicBezTo>
                <a:cubicBezTo>
                  <a:pt x="127372" y="63452"/>
                  <a:pt x="127408" y="68920"/>
                  <a:pt x="124026" y="72265"/>
                </a:cubicBezTo>
                <a:lnTo>
                  <a:pt x="104243" y="92049"/>
                </a:lnTo>
                <a:lnTo>
                  <a:pt x="124026" y="111832"/>
                </a:lnTo>
                <a:cubicBezTo>
                  <a:pt x="127408" y="115214"/>
                  <a:pt x="127408" y="120681"/>
                  <a:pt x="124026" y="124026"/>
                </a:cubicBezTo>
                <a:cubicBezTo>
                  <a:pt x="120645" y="127372"/>
                  <a:pt x="115178" y="127408"/>
                  <a:pt x="111832" y="124026"/>
                </a:cubicBezTo>
                <a:lnTo>
                  <a:pt x="92049" y="104243"/>
                </a:lnTo>
                <a:lnTo>
                  <a:pt x="72265" y="124026"/>
                </a:lnTo>
                <a:cubicBezTo>
                  <a:pt x="68884" y="127408"/>
                  <a:pt x="63416" y="127408"/>
                  <a:pt x="60071" y="124026"/>
                </a:cubicBezTo>
                <a:cubicBezTo>
                  <a:pt x="56726" y="120645"/>
                  <a:pt x="56690" y="115178"/>
                  <a:pt x="60071" y="111832"/>
                </a:cubicBezTo>
                <a:lnTo>
                  <a:pt x="79855" y="92049"/>
                </a:lnTo>
                <a:lnTo>
                  <a:pt x="60071" y="72265"/>
                </a:lnTo>
                <a:cubicBezTo>
                  <a:pt x="56690" y="68884"/>
                  <a:pt x="56690" y="63416"/>
                  <a:pt x="60071" y="60071"/>
                </a:cubicBezTo>
                <a:close/>
              </a:path>
            </a:pathLst>
          </a:custGeom>
          <a:solidFill>
            <a:srgbClr val="9810FA"/>
          </a:solidFill>
          <a:ln/>
        </p:spPr>
        <p:txBody>
          <a:bodyPr/>
          <a:lstStyle/>
          <a:p>
            <a:endParaRPr lang="nl-NL"/>
          </a:p>
        </p:txBody>
      </p:sp>
      <p:sp>
        <p:nvSpPr>
          <p:cNvPr id="37" name="Text 35"/>
          <p:cNvSpPr/>
          <p:nvPr/>
        </p:nvSpPr>
        <p:spPr>
          <a:xfrm>
            <a:off x="6622801" y="4516749"/>
            <a:ext cx="5110695" cy="257837"/>
          </a:xfrm>
          <a:prstGeom prst="rect">
            <a:avLst/>
          </a:prstGeom>
          <a:noFill/>
          <a:ln/>
        </p:spPr>
        <p:txBody>
          <a:bodyPr wrap="square" lIns="0" tIns="0" rIns="0" bIns="0" rtlCol="0" anchor="ctr"/>
          <a:lstStyle/>
          <a:p>
            <a:pPr>
              <a:lnSpc>
                <a:spcPct val="120000"/>
              </a:lnSpc>
            </a:pPr>
            <a:r>
              <a:rPr lang="en-US" sz="1450" b="1">
                <a:solidFill>
                  <a:srgbClr val="1D293D"/>
                </a:solidFill>
                <a:latin typeface="Noto Sans SC" pitchFamily="34" charset="0"/>
                <a:ea typeface="Noto Sans SC" pitchFamily="34" charset="-122"/>
                <a:cs typeface="Noto Sans SC" pitchFamily="34" charset="-120"/>
              </a:rPr>
              <a:t>Waarom niet de andere?</a:t>
            </a:r>
            <a:endParaRPr lang="en-US" sz="1600"/>
          </a:p>
        </p:txBody>
      </p:sp>
      <p:sp>
        <p:nvSpPr>
          <p:cNvPr id="38" name="Shape 36"/>
          <p:cNvSpPr/>
          <p:nvPr/>
        </p:nvSpPr>
        <p:spPr>
          <a:xfrm>
            <a:off x="6420215" y="4921921"/>
            <a:ext cx="128918" cy="147335"/>
          </a:xfrm>
          <a:custGeom>
            <a:avLst/>
            <a:gdLst/>
            <a:ahLst/>
            <a:cxnLst/>
            <a:rect l="l" t="t" r="r" b="b"/>
            <a:pathLst>
              <a:path w="128918" h="147335">
                <a:moveTo>
                  <a:pt x="0" y="73668"/>
                </a:moveTo>
                <a:cubicBezTo>
                  <a:pt x="0" y="68574"/>
                  <a:pt x="4115" y="64459"/>
                  <a:pt x="9208" y="64459"/>
                </a:cubicBezTo>
                <a:lnTo>
                  <a:pt x="119710" y="64459"/>
                </a:lnTo>
                <a:cubicBezTo>
                  <a:pt x="124803" y="64459"/>
                  <a:pt x="128918" y="68574"/>
                  <a:pt x="128918" y="73668"/>
                </a:cubicBezTo>
                <a:cubicBezTo>
                  <a:pt x="128918" y="78761"/>
                  <a:pt x="124803" y="82876"/>
                  <a:pt x="119710" y="82876"/>
                </a:cubicBezTo>
                <a:lnTo>
                  <a:pt x="9208" y="82876"/>
                </a:lnTo>
                <a:cubicBezTo>
                  <a:pt x="4115" y="82876"/>
                  <a:pt x="0" y="78761"/>
                  <a:pt x="0" y="73668"/>
                </a:cubicBezTo>
                <a:close/>
              </a:path>
            </a:pathLst>
          </a:custGeom>
          <a:solidFill>
            <a:srgbClr val="FB2C36"/>
          </a:solidFill>
          <a:ln/>
        </p:spPr>
        <p:txBody>
          <a:bodyPr/>
          <a:lstStyle/>
          <a:p>
            <a:endParaRPr lang="nl-NL"/>
          </a:p>
        </p:txBody>
      </p:sp>
      <p:sp>
        <p:nvSpPr>
          <p:cNvPr id="39" name="Text 37"/>
          <p:cNvSpPr/>
          <p:nvPr/>
        </p:nvSpPr>
        <p:spPr>
          <a:xfrm>
            <a:off x="6650426" y="4885088"/>
            <a:ext cx="3545257" cy="221003"/>
          </a:xfrm>
          <a:prstGeom prst="rect">
            <a:avLst/>
          </a:prstGeom>
          <a:noFill/>
          <a:ln/>
        </p:spPr>
        <p:txBody>
          <a:bodyPr wrap="square" lIns="0" tIns="0" rIns="0" bIns="0" rtlCol="0" anchor="ctr"/>
          <a:lstStyle/>
          <a:p>
            <a:pPr>
              <a:lnSpc>
                <a:spcPct val="130000"/>
              </a:lnSpc>
            </a:pPr>
            <a:r>
              <a:rPr lang="en-US" sz="1160" b="1">
                <a:solidFill>
                  <a:srgbClr val="314158"/>
                </a:solidFill>
                <a:latin typeface="MiSans" pitchFamily="34" charset="0"/>
                <a:ea typeface="MiSans" pitchFamily="34" charset="-122"/>
                <a:cs typeface="MiSans" pitchFamily="34" charset="-120"/>
              </a:rPr>
              <a:t>EBIOS:</a:t>
            </a:r>
            <a:r>
              <a:rPr lang="en-US" sz="1160">
                <a:solidFill>
                  <a:srgbClr val="314158"/>
                </a:solidFill>
                <a:latin typeface="MiSans" pitchFamily="34" charset="0"/>
                <a:ea typeface="MiSans" pitchFamily="34" charset="-122"/>
                <a:cs typeface="MiSans" pitchFamily="34" charset="-120"/>
              </a:rPr>
              <a:t> Te Frans-georiënteerd, minder internationaal</a:t>
            </a:r>
            <a:endParaRPr lang="en-US" sz="1600"/>
          </a:p>
        </p:txBody>
      </p:sp>
      <p:sp>
        <p:nvSpPr>
          <p:cNvPr id="40" name="Shape 38"/>
          <p:cNvSpPr/>
          <p:nvPr/>
        </p:nvSpPr>
        <p:spPr>
          <a:xfrm>
            <a:off x="6420215" y="5216592"/>
            <a:ext cx="128918" cy="147335"/>
          </a:xfrm>
          <a:custGeom>
            <a:avLst/>
            <a:gdLst/>
            <a:ahLst/>
            <a:cxnLst/>
            <a:rect l="l" t="t" r="r" b="b"/>
            <a:pathLst>
              <a:path w="128918" h="147335">
                <a:moveTo>
                  <a:pt x="0" y="73668"/>
                </a:moveTo>
                <a:cubicBezTo>
                  <a:pt x="0" y="68574"/>
                  <a:pt x="4115" y="64459"/>
                  <a:pt x="9208" y="64459"/>
                </a:cubicBezTo>
                <a:lnTo>
                  <a:pt x="119710" y="64459"/>
                </a:lnTo>
                <a:cubicBezTo>
                  <a:pt x="124803" y="64459"/>
                  <a:pt x="128918" y="68574"/>
                  <a:pt x="128918" y="73668"/>
                </a:cubicBezTo>
                <a:cubicBezTo>
                  <a:pt x="128918" y="78761"/>
                  <a:pt x="124803" y="82876"/>
                  <a:pt x="119710" y="82876"/>
                </a:cubicBezTo>
                <a:lnTo>
                  <a:pt x="9208" y="82876"/>
                </a:lnTo>
                <a:cubicBezTo>
                  <a:pt x="4115" y="82876"/>
                  <a:pt x="0" y="78761"/>
                  <a:pt x="0" y="73668"/>
                </a:cubicBezTo>
                <a:close/>
              </a:path>
            </a:pathLst>
          </a:custGeom>
          <a:solidFill>
            <a:srgbClr val="FB2C36"/>
          </a:solidFill>
          <a:ln/>
        </p:spPr>
        <p:txBody>
          <a:bodyPr/>
          <a:lstStyle/>
          <a:p>
            <a:endParaRPr lang="nl-NL"/>
          </a:p>
        </p:txBody>
      </p:sp>
      <p:sp>
        <p:nvSpPr>
          <p:cNvPr id="41" name="Text 39"/>
          <p:cNvSpPr/>
          <p:nvPr/>
        </p:nvSpPr>
        <p:spPr>
          <a:xfrm>
            <a:off x="6650426" y="5179758"/>
            <a:ext cx="3434755" cy="221003"/>
          </a:xfrm>
          <a:prstGeom prst="rect">
            <a:avLst/>
          </a:prstGeom>
          <a:noFill/>
          <a:ln/>
        </p:spPr>
        <p:txBody>
          <a:bodyPr wrap="square" lIns="0" tIns="0" rIns="0" bIns="0" rtlCol="0" anchor="ctr"/>
          <a:lstStyle/>
          <a:p>
            <a:pPr>
              <a:lnSpc>
                <a:spcPct val="130000"/>
              </a:lnSpc>
            </a:pPr>
            <a:r>
              <a:rPr lang="en-US" sz="1160" b="1">
                <a:solidFill>
                  <a:srgbClr val="314158"/>
                </a:solidFill>
                <a:latin typeface="MiSans" pitchFamily="34" charset="0"/>
                <a:ea typeface="MiSans" pitchFamily="34" charset="-122"/>
                <a:cs typeface="MiSans" pitchFamily="34" charset="-120"/>
              </a:rPr>
              <a:t>OCTAVE:</a:t>
            </a:r>
            <a:r>
              <a:rPr lang="en-US" sz="1160">
                <a:solidFill>
                  <a:srgbClr val="314158"/>
                </a:solidFill>
                <a:latin typeface="MiSans" pitchFamily="34" charset="0"/>
                <a:ea typeface="MiSans" pitchFamily="34" charset="-122"/>
                <a:cs typeface="MiSans" pitchFamily="34" charset="-120"/>
              </a:rPr>
              <a:t> Te complex voor de meeste organisaties</a:t>
            </a:r>
            <a:endParaRPr lang="en-US" sz="1600"/>
          </a:p>
        </p:txBody>
      </p:sp>
      <p:sp>
        <p:nvSpPr>
          <p:cNvPr id="42" name="Shape 40"/>
          <p:cNvSpPr/>
          <p:nvPr/>
        </p:nvSpPr>
        <p:spPr>
          <a:xfrm>
            <a:off x="6420215" y="5511263"/>
            <a:ext cx="128918" cy="147335"/>
          </a:xfrm>
          <a:custGeom>
            <a:avLst/>
            <a:gdLst/>
            <a:ahLst/>
            <a:cxnLst/>
            <a:rect l="l" t="t" r="r" b="b"/>
            <a:pathLst>
              <a:path w="128918" h="147335">
                <a:moveTo>
                  <a:pt x="0" y="73668"/>
                </a:moveTo>
                <a:cubicBezTo>
                  <a:pt x="0" y="68574"/>
                  <a:pt x="4115" y="64459"/>
                  <a:pt x="9208" y="64459"/>
                </a:cubicBezTo>
                <a:lnTo>
                  <a:pt x="119710" y="64459"/>
                </a:lnTo>
                <a:cubicBezTo>
                  <a:pt x="124803" y="64459"/>
                  <a:pt x="128918" y="68574"/>
                  <a:pt x="128918" y="73668"/>
                </a:cubicBezTo>
                <a:cubicBezTo>
                  <a:pt x="128918" y="78761"/>
                  <a:pt x="124803" y="82876"/>
                  <a:pt x="119710" y="82876"/>
                </a:cubicBezTo>
                <a:lnTo>
                  <a:pt x="9208" y="82876"/>
                </a:lnTo>
                <a:cubicBezTo>
                  <a:pt x="4115" y="82876"/>
                  <a:pt x="0" y="78761"/>
                  <a:pt x="0" y="73668"/>
                </a:cubicBezTo>
                <a:close/>
              </a:path>
            </a:pathLst>
          </a:custGeom>
          <a:solidFill>
            <a:srgbClr val="FB2C36"/>
          </a:solidFill>
          <a:ln/>
        </p:spPr>
        <p:txBody>
          <a:bodyPr/>
          <a:lstStyle/>
          <a:p>
            <a:endParaRPr lang="nl-NL"/>
          </a:p>
        </p:txBody>
      </p:sp>
      <p:sp>
        <p:nvSpPr>
          <p:cNvPr id="43" name="Text 41"/>
          <p:cNvSpPr/>
          <p:nvPr/>
        </p:nvSpPr>
        <p:spPr>
          <a:xfrm>
            <a:off x="6650426" y="5474429"/>
            <a:ext cx="3269003" cy="221003"/>
          </a:xfrm>
          <a:prstGeom prst="rect">
            <a:avLst/>
          </a:prstGeom>
          <a:noFill/>
          <a:ln/>
        </p:spPr>
        <p:txBody>
          <a:bodyPr wrap="square" lIns="0" tIns="0" rIns="0" bIns="0" rtlCol="0" anchor="ctr"/>
          <a:lstStyle/>
          <a:p>
            <a:pPr>
              <a:lnSpc>
                <a:spcPct val="130000"/>
              </a:lnSpc>
            </a:pPr>
            <a:r>
              <a:rPr lang="en-US" sz="1160" b="1">
                <a:solidFill>
                  <a:srgbClr val="314158"/>
                </a:solidFill>
                <a:latin typeface="MiSans" pitchFamily="34" charset="0"/>
                <a:ea typeface="MiSans" pitchFamily="34" charset="-122"/>
                <a:cs typeface="MiSans" pitchFamily="34" charset="-120"/>
              </a:rPr>
              <a:t>FAIR:</a:t>
            </a:r>
            <a:r>
              <a:rPr lang="en-US" sz="1160">
                <a:solidFill>
                  <a:srgbClr val="314158"/>
                </a:solidFill>
                <a:latin typeface="MiSans" pitchFamily="34" charset="0"/>
                <a:ea typeface="MiSans" pitchFamily="34" charset="-122"/>
                <a:cs typeface="MiSans" pitchFamily="34" charset="-120"/>
              </a:rPr>
              <a:t> Te complex, vereist veel data en expertise</a:t>
            </a:r>
            <a:endParaRPr lang="en-US" sz="160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20">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59168B"/>
              </a:gs>
              <a:gs pos="50000">
                <a:srgbClr val="6E11B0"/>
              </a:gs>
              <a:gs pos="100000">
                <a:srgbClr val="861043"/>
              </a:gs>
            </a:gsLst>
            <a:lin ang="2700000" scaled="1"/>
          </a:gradFill>
          <a:ln/>
        </p:spPr>
        <p:txBody>
          <a:bodyPr/>
          <a:lstStyle/>
          <a:p>
            <a:endParaRPr lang="nl-NL"/>
          </a:p>
        </p:txBody>
      </p:sp>
      <p:sp>
        <p:nvSpPr>
          <p:cNvPr id="3" name="Shape 1"/>
          <p:cNvSpPr/>
          <p:nvPr/>
        </p:nvSpPr>
        <p:spPr>
          <a:xfrm>
            <a:off x="387350" y="977509"/>
            <a:ext cx="1327150" cy="431800"/>
          </a:xfrm>
          <a:custGeom>
            <a:avLst/>
            <a:gdLst/>
            <a:ahLst/>
            <a:cxnLst/>
            <a:rect l="l" t="t" r="r" b="b"/>
            <a:pathLst>
              <a:path w="1327150" h="431800">
                <a:moveTo>
                  <a:pt x="215900" y="0"/>
                </a:moveTo>
                <a:lnTo>
                  <a:pt x="1111250" y="0"/>
                </a:lnTo>
                <a:cubicBezTo>
                  <a:pt x="1230488" y="0"/>
                  <a:pt x="1327150" y="96662"/>
                  <a:pt x="1327150" y="215900"/>
                </a:cubicBezTo>
                <a:lnTo>
                  <a:pt x="1327150" y="215900"/>
                </a:lnTo>
                <a:cubicBezTo>
                  <a:pt x="1327150" y="335138"/>
                  <a:pt x="1230488" y="431800"/>
                  <a:pt x="1111250" y="431800"/>
                </a:cubicBezTo>
                <a:lnTo>
                  <a:pt x="215900" y="431800"/>
                </a:lnTo>
                <a:cubicBezTo>
                  <a:pt x="96662" y="431800"/>
                  <a:pt x="0" y="335138"/>
                  <a:pt x="0" y="215900"/>
                </a:cubicBezTo>
                <a:lnTo>
                  <a:pt x="0" y="215900"/>
                </a:lnTo>
                <a:cubicBezTo>
                  <a:pt x="0" y="96662"/>
                  <a:pt x="96662" y="0"/>
                  <a:pt x="215900"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4" name="Shape 2"/>
          <p:cNvSpPr/>
          <p:nvPr/>
        </p:nvSpPr>
        <p:spPr>
          <a:xfrm>
            <a:off x="631825" y="1098156"/>
            <a:ext cx="142875" cy="190500"/>
          </a:xfrm>
          <a:custGeom>
            <a:avLst/>
            <a:gdLst/>
            <a:ahLst/>
            <a:cxnLst/>
            <a:rect l="l" t="t" r="r" b="b"/>
            <a:pathLst>
              <a:path w="142875" h="190500">
                <a:moveTo>
                  <a:pt x="115863" y="11906"/>
                </a:moveTo>
                <a:lnTo>
                  <a:pt x="119063" y="11906"/>
                </a:lnTo>
                <a:cubicBezTo>
                  <a:pt x="132197" y="11906"/>
                  <a:pt x="142875" y="22585"/>
                  <a:pt x="142875" y="35719"/>
                </a:cubicBezTo>
                <a:lnTo>
                  <a:pt x="142875" y="166688"/>
                </a:lnTo>
                <a:cubicBezTo>
                  <a:pt x="142875" y="179822"/>
                  <a:pt x="132197" y="190500"/>
                  <a:pt x="119063" y="190500"/>
                </a:cubicBezTo>
                <a:lnTo>
                  <a:pt x="23812" y="190500"/>
                </a:lnTo>
                <a:cubicBezTo>
                  <a:pt x="10678" y="190500"/>
                  <a:pt x="0" y="179822"/>
                  <a:pt x="0" y="166688"/>
                </a:cubicBezTo>
                <a:lnTo>
                  <a:pt x="0" y="35719"/>
                </a:lnTo>
                <a:cubicBezTo>
                  <a:pt x="0" y="22585"/>
                  <a:pt x="10678" y="11906"/>
                  <a:pt x="23812" y="11906"/>
                </a:cubicBezTo>
                <a:lnTo>
                  <a:pt x="27012" y="11906"/>
                </a:lnTo>
                <a:cubicBezTo>
                  <a:pt x="31105" y="4800"/>
                  <a:pt x="38807" y="0"/>
                  <a:pt x="47625" y="0"/>
                </a:cubicBezTo>
                <a:lnTo>
                  <a:pt x="95250" y="0"/>
                </a:lnTo>
                <a:cubicBezTo>
                  <a:pt x="104068" y="0"/>
                  <a:pt x="111770" y="4800"/>
                  <a:pt x="115863" y="11906"/>
                </a:cubicBezTo>
                <a:close/>
                <a:moveTo>
                  <a:pt x="92273" y="41672"/>
                </a:moveTo>
                <a:cubicBezTo>
                  <a:pt x="97222" y="41672"/>
                  <a:pt x="101203" y="37691"/>
                  <a:pt x="101203" y="32742"/>
                </a:cubicBezTo>
                <a:cubicBezTo>
                  <a:pt x="101203" y="27794"/>
                  <a:pt x="97222" y="23812"/>
                  <a:pt x="92273" y="23812"/>
                </a:cubicBezTo>
                <a:lnTo>
                  <a:pt x="50602" y="23812"/>
                </a:lnTo>
                <a:cubicBezTo>
                  <a:pt x="45653" y="23812"/>
                  <a:pt x="41672" y="27794"/>
                  <a:pt x="41672" y="32742"/>
                </a:cubicBezTo>
                <a:cubicBezTo>
                  <a:pt x="41672" y="37691"/>
                  <a:pt x="45653" y="41672"/>
                  <a:pt x="50602" y="41672"/>
                </a:cubicBezTo>
                <a:lnTo>
                  <a:pt x="92273" y="41672"/>
                </a:lnTo>
                <a:close/>
                <a:moveTo>
                  <a:pt x="47625" y="95250"/>
                </a:moveTo>
                <a:cubicBezTo>
                  <a:pt x="47625" y="88679"/>
                  <a:pt x="42290" y="83344"/>
                  <a:pt x="35719" y="83344"/>
                </a:cubicBezTo>
                <a:cubicBezTo>
                  <a:pt x="29148" y="83344"/>
                  <a:pt x="23812" y="88679"/>
                  <a:pt x="23812" y="95250"/>
                </a:cubicBezTo>
                <a:cubicBezTo>
                  <a:pt x="23812" y="101821"/>
                  <a:pt x="29148" y="107156"/>
                  <a:pt x="35719" y="107156"/>
                </a:cubicBezTo>
                <a:cubicBezTo>
                  <a:pt x="42290" y="107156"/>
                  <a:pt x="47625" y="101821"/>
                  <a:pt x="47625" y="95250"/>
                </a:cubicBezTo>
                <a:close/>
                <a:moveTo>
                  <a:pt x="59531" y="95250"/>
                </a:moveTo>
                <a:cubicBezTo>
                  <a:pt x="59531" y="100199"/>
                  <a:pt x="63512" y="104180"/>
                  <a:pt x="68461" y="104180"/>
                </a:cubicBezTo>
                <a:lnTo>
                  <a:pt x="110133" y="104180"/>
                </a:lnTo>
                <a:cubicBezTo>
                  <a:pt x="115081" y="104180"/>
                  <a:pt x="119063" y="100199"/>
                  <a:pt x="119063" y="95250"/>
                </a:cubicBezTo>
                <a:cubicBezTo>
                  <a:pt x="119063" y="90301"/>
                  <a:pt x="115081" y="86320"/>
                  <a:pt x="110133" y="86320"/>
                </a:cubicBezTo>
                <a:lnTo>
                  <a:pt x="68461" y="86320"/>
                </a:lnTo>
                <a:cubicBezTo>
                  <a:pt x="63512" y="86320"/>
                  <a:pt x="59531" y="90301"/>
                  <a:pt x="59531" y="95250"/>
                </a:cubicBezTo>
                <a:close/>
                <a:moveTo>
                  <a:pt x="59531" y="142875"/>
                </a:moveTo>
                <a:cubicBezTo>
                  <a:pt x="59531" y="147824"/>
                  <a:pt x="63512" y="151805"/>
                  <a:pt x="68461" y="151805"/>
                </a:cubicBezTo>
                <a:lnTo>
                  <a:pt x="110133" y="151805"/>
                </a:lnTo>
                <a:cubicBezTo>
                  <a:pt x="115081" y="151805"/>
                  <a:pt x="119063" y="147824"/>
                  <a:pt x="119063" y="142875"/>
                </a:cubicBezTo>
                <a:cubicBezTo>
                  <a:pt x="119063" y="137926"/>
                  <a:pt x="115081" y="133945"/>
                  <a:pt x="110133" y="133945"/>
                </a:cubicBezTo>
                <a:lnTo>
                  <a:pt x="68461" y="133945"/>
                </a:lnTo>
                <a:cubicBezTo>
                  <a:pt x="63512" y="133945"/>
                  <a:pt x="59531" y="137926"/>
                  <a:pt x="59531" y="142875"/>
                </a:cubicBezTo>
                <a:close/>
                <a:moveTo>
                  <a:pt x="35719" y="154781"/>
                </a:moveTo>
                <a:cubicBezTo>
                  <a:pt x="42290" y="154781"/>
                  <a:pt x="47625" y="149446"/>
                  <a:pt x="47625" y="142875"/>
                </a:cubicBezTo>
                <a:cubicBezTo>
                  <a:pt x="47625" y="136304"/>
                  <a:pt x="42290" y="130969"/>
                  <a:pt x="35719" y="130969"/>
                </a:cubicBezTo>
                <a:cubicBezTo>
                  <a:pt x="29148" y="130969"/>
                  <a:pt x="23812" y="136304"/>
                  <a:pt x="23812" y="142875"/>
                </a:cubicBezTo>
                <a:cubicBezTo>
                  <a:pt x="23812" y="149446"/>
                  <a:pt x="29148" y="154781"/>
                  <a:pt x="35719" y="154781"/>
                </a:cubicBezTo>
                <a:close/>
              </a:path>
            </a:pathLst>
          </a:custGeom>
          <a:solidFill>
            <a:srgbClr val="00D3F2"/>
          </a:solidFill>
          <a:ln/>
        </p:spPr>
        <p:txBody>
          <a:bodyPr/>
          <a:lstStyle/>
          <a:p>
            <a:endParaRPr lang="nl-NL"/>
          </a:p>
        </p:txBody>
      </p:sp>
      <p:sp>
        <p:nvSpPr>
          <p:cNvPr id="5" name="Text 3"/>
          <p:cNvSpPr/>
          <p:nvPr/>
        </p:nvSpPr>
        <p:spPr>
          <a:xfrm>
            <a:off x="936625" y="1079106"/>
            <a:ext cx="657225" cy="228600"/>
          </a:xfrm>
          <a:prstGeom prst="rect">
            <a:avLst/>
          </a:prstGeom>
          <a:noFill/>
          <a:ln/>
        </p:spPr>
        <p:txBody>
          <a:bodyPr wrap="square" lIns="0" tIns="0" rIns="0" bIns="0" rtlCol="0" anchor="ctr"/>
          <a:lstStyle/>
          <a:p>
            <a:pPr>
              <a:lnSpc>
                <a:spcPct val="130000"/>
              </a:lnSpc>
            </a:pPr>
            <a:r>
              <a:rPr lang="en-US" sz="1200" b="1" kern="0" spc="60">
                <a:solidFill>
                  <a:srgbClr val="FFFFFF"/>
                </a:solidFill>
                <a:latin typeface="MiSans" pitchFamily="34" charset="0"/>
                <a:ea typeface="MiSans" pitchFamily="34" charset="-122"/>
                <a:cs typeface="MiSans" pitchFamily="34" charset="-120"/>
              </a:rPr>
              <a:t>DEEL 4</a:t>
            </a:r>
            <a:endParaRPr lang="en-US" sz="1600"/>
          </a:p>
        </p:txBody>
      </p:sp>
      <p:sp>
        <p:nvSpPr>
          <p:cNvPr id="6" name="Text 4"/>
          <p:cNvSpPr/>
          <p:nvPr/>
        </p:nvSpPr>
        <p:spPr>
          <a:xfrm>
            <a:off x="381000" y="1644253"/>
            <a:ext cx="11772900" cy="1714500"/>
          </a:xfrm>
          <a:prstGeom prst="rect">
            <a:avLst/>
          </a:prstGeom>
          <a:noFill/>
          <a:ln/>
        </p:spPr>
        <p:txBody>
          <a:bodyPr wrap="square" lIns="0" tIns="0" rIns="0" bIns="0" rtlCol="0" anchor="ctr"/>
          <a:lstStyle/>
          <a:p>
            <a:pPr>
              <a:lnSpc>
                <a:spcPct val="100000"/>
              </a:lnSpc>
            </a:pPr>
            <a:r>
              <a:rPr lang="en-US" sz="5400" b="1">
                <a:solidFill>
                  <a:srgbClr val="FFFFFF"/>
                </a:solidFill>
                <a:latin typeface="Noto Sans SC" pitchFamily="34" charset="0"/>
                <a:ea typeface="Noto Sans SC" pitchFamily="34" charset="-122"/>
                <a:cs typeface="Noto Sans SC" pitchFamily="34" charset="-120"/>
              </a:rPr>
              <a:t>Plan van</a:t>
            </a:r>
            <a:endParaRPr lang="en-US" sz="1600"/>
          </a:p>
          <a:p>
            <a:pPr>
              <a:lnSpc>
                <a:spcPct val="100000"/>
              </a:lnSpc>
            </a:pPr>
            <a:r>
              <a:rPr lang="en-US" sz="5400" b="1">
                <a:solidFill>
                  <a:srgbClr val="FFFFFF"/>
                </a:solidFill>
                <a:latin typeface="Noto Sans SC" pitchFamily="34" charset="0"/>
                <a:ea typeface="Noto Sans SC" pitchFamily="34" charset="-122"/>
                <a:cs typeface="Noto Sans SC" pitchFamily="34" charset="-120"/>
              </a:rPr>
              <a:t>Aanpak</a:t>
            </a:r>
            <a:endParaRPr lang="en-US" sz="1600"/>
          </a:p>
        </p:txBody>
      </p:sp>
      <p:sp>
        <p:nvSpPr>
          <p:cNvPr id="7" name="Shape 5"/>
          <p:cNvSpPr/>
          <p:nvPr/>
        </p:nvSpPr>
        <p:spPr>
          <a:xfrm>
            <a:off x="381000" y="3587353"/>
            <a:ext cx="1524000" cy="57150"/>
          </a:xfrm>
          <a:custGeom>
            <a:avLst/>
            <a:gdLst/>
            <a:ahLst/>
            <a:cxnLst/>
            <a:rect l="l" t="t" r="r" b="b"/>
            <a:pathLst>
              <a:path w="1524000" h="57150">
                <a:moveTo>
                  <a:pt x="28575" y="0"/>
                </a:moveTo>
                <a:lnTo>
                  <a:pt x="1495425" y="0"/>
                </a:lnTo>
                <a:cubicBezTo>
                  <a:pt x="1511196" y="0"/>
                  <a:pt x="1524000" y="12804"/>
                  <a:pt x="1524000" y="28575"/>
                </a:cubicBezTo>
                <a:lnTo>
                  <a:pt x="1524000" y="28575"/>
                </a:lnTo>
                <a:cubicBezTo>
                  <a:pt x="1524000" y="44346"/>
                  <a:pt x="1511196" y="57150"/>
                  <a:pt x="1495425" y="57150"/>
                </a:cubicBezTo>
                <a:lnTo>
                  <a:pt x="28575" y="57150"/>
                </a:lnTo>
                <a:cubicBezTo>
                  <a:pt x="12804" y="57150"/>
                  <a:pt x="0" y="44346"/>
                  <a:pt x="0" y="28575"/>
                </a:cubicBezTo>
                <a:lnTo>
                  <a:pt x="0" y="28575"/>
                </a:lnTo>
                <a:cubicBezTo>
                  <a:pt x="0" y="12804"/>
                  <a:pt x="12804" y="0"/>
                  <a:pt x="28575" y="0"/>
                </a:cubicBezTo>
                <a:close/>
              </a:path>
            </a:pathLst>
          </a:custGeom>
          <a:gradFill flip="none" rotWithShape="1">
            <a:gsLst>
              <a:gs pos="0">
                <a:srgbClr val="00D3F2"/>
              </a:gs>
              <a:gs pos="100000">
                <a:srgbClr val="FB64B6"/>
              </a:gs>
            </a:gsLst>
            <a:lin ang="0" scaled="1"/>
          </a:gradFill>
          <a:ln/>
        </p:spPr>
        <p:txBody>
          <a:bodyPr/>
          <a:lstStyle/>
          <a:p>
            <a:endParaRPr lang="nl-NL"/>
          </a:p>
        </p:txBody>
      </p:sp>
      <p:sp>
        <p:nvSpPr>
          <p:cNvPr id="8" name="Text 6"/>
          <p:cNvSpPr/>
          <p:nvPr/>
        </p:nvSpPr>
        <p:spPr>
          <a:xfrm>
            <a:off x="381000" y="3949303"/>
            <a:ext cx="7458075" cy="466725"/>
          </a:xfrm>
          <a:prstGeom prst="rect">
            <a:avLst/>
          </a:prstGeom>
          <a:noFill/>
          <a:ln/>
        </p:spPr>
        <p:txBody>
          <a:bodyPr wrap="square" lIns="0" tIns="0" rIns="0" bIns="0" rtlCol="0" anchor="ctr"/>
          <a:lstStyle/>
          <a:p>
            <a:pPr>
              <a:lnSpc>
                <a:spcPct val="140000"/>
              </a:lnSpc>
            </a:pPr>
            <a:r>
              <a:rPr lang="en-US" sz="2250">
                <a:solidFill>
                  <a:srgbClr val="F3E8FF"/>
                </a:solidFill>
                <a:latin typeface="Noto Sans SC" pitchFamily="34" charset="0"/>
                <a:ea typeface="Noto Sans SC" pitchFamily="34" charset="-122"/>
                <a:cs typeface="Noto Sans SC" pitchFamily="34" charset="-120"/>
              </a:rPr>
              <a:t>Hoe voer je een risicoanalyse uit bij een bedrijf?</a:t>
            </a:r>
            <a:endParaRPr lang="en-US" sz="1600"/>
          </a:p>
        </p:txBody>
      </p:sp>
      <p:sp>
        <p:nvSpPr>
          <p:cNvPr id="9" name="Shape 7"/>
          <p:cNvSpPr/>
          <p:nvPr/>
        </p:nvSpPr>
        <p:spPr>
          <a:xfrm>
            <a:off x="387350" y="4877197"/>
            <a:ext cx="1212850" cy="1003300"/>
          </a:xfrm>
          <a:custGeom>
            <a:avLst/>
            <a:gdLst/>
            <a:ahLst/>
            <a:cxnLst/>
            <a:rect l="l" t="t" r="r" b="b"/>
            <a:pathLst>
              <a:path w="1212850" h="1003300">
                <a:moveTo>
                  <a:pt x="114296" y="0"/>
                </a:moveTo>
                <a:lnTo>
                  <a:pt x="1098554" y="0"/>
                </a:lnTo>
                <a:cubicBezTo>
                  <a:pt x="1161678" y="0"/>
                  <a:pt x="1212850" y="51172"/>
                  <a:pt x="1212850" y="114296"/>
                </a:cubicBezTo>
                <a:lnTo>
                  <a:pt x="1212850" y="889004"/>
                </a:lnTo>
                <a:cubicBezTo>
                  <a:pt x="1212850" y="952128"/>
                  <a:pt x="1161678" y="1003300"/>
                  <a:pt x="1098554" y="1003300"/>
                </a:cubicBezTo>
                <a:lnTo>
                  <a:pt x="114296" y="1003300"/>
                </a:lnTo>
                <a:cubicBezTo>
                  <a:pt x="51172" y="1003300"/>
                  <a:pt x="0" y="952128"/>
                  <a:pt x="0" y="889004"/>
                </a:cubicBezTo>
                <a:lnTo>
                  <a:pt x="0" y="114296"/>
                </a:lnTo>
                <a:cubicBezTo>
                  <a:pt x="0" y="51172"/>
                  <a:pt x="51172" y="0"/>
                  <a:pt x="114296"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0" name="Shape 8"/>
          <p:cNvSpPr/>
          <p:nvPr/>
        </p:nvSpPr>
        <p:spPr>
          <a:xfrm>
            <a:off x="612775" y="5074053"/>
            <a:ext cx="228600" cy="228600"/>
          </a:xfrm>
          <a:custGeom>
            <a:avLst/>
            <a:gdLst/>
            <a:ahLst/>
            <a:cxnLst/>
            <a:rect l="l" t="t" r="r" b="b"/>
            <a:pathLst>
              <a:path w="228600" h="228600">
                <a:moveTo>
                  <a:pt x="0" y="32147"/>
                </a:moveTo>
                <a:cubicBezTo>
                  <a:pt x="0" y="26253"/>
                  <a:pt x="4777" y="21431"/>
                  <a:pt x="10716" y="21431"/>
                </a:cubicBezTo>
                <a:lnTo>
                  <a:pt x="32147" y="21431"/>
                </a:lnTo>
                <a:cubicBezTo>
                  <a:pt x="38085" y="21431"/>
                  <a:pt x="42863" y="26209"/>
                  <a:pt x="42863" y="32147"/>
                </a:cubicBezTo>
                <a:lnTo>
                  <a:pt x="42863" y="78581"/>
                </a:lnTo>
                <a:lnTo>
                  <a:pt x="53578" y="78581"/>
                </a:lnTo>
                <a:cubicBezTo>
                  <a:pt x="59516" y="78581"/>
                  <a:pt x="64294" y="83359"/>
                  <a:pt x="64294" y="89297"/>
                </a:cubicBezTo>
                <a:cubicBezTo>
                  <a:pt x="64294" y="95235"/>
                  <a:pt x="59516" y="100013"/>
                  <a:pt x="53578" y="100013"/>
                </a:cubicBezTo>
                <a:lnTo>
                  <a:pt x="10716" y="100013"/>
                </a:lnTo>
                <a:cubicBezTo>
                  <a:pt x="4777" y="100013"/>
                  <a:pt x="0" y="95235"/>
                  <a:pt x="0" y="89297"/>
                </a:cubicBezTo>
                <a:cubicBezTo>
                  <a:pt x="0" y="83359"/>
                  <a:pt x="4777" y="78581"/>
                  <a:pt x="10716" y="78581"/>
                </a:cubicBezTo>
                <a:lnTo>
                  <a:pt x="21431" y="78581"/>
                </a:lnTo>
                <a:lnTo>
                  <a:pt x="21431" y="42863"/>
                </a:lnTo>
                <a:lnTo>
                  <a:pt x="10716" y="42863"/>
                </a:lnTo>
                <a:cubicBezTo>
                  <a:pt x="4777" y="42863"/>
                  <a:pt x="0" y="38085"/>
                  <a:pt x="0" y="32147"/>
                </a:cubicBezTo>
                <a:close/>
                <a:moveTo>
                  <a:pt x="13573" y="134481"/>
                </a:moveTo>
                <a:cubicBezTo>
                  <a:pt x="18663" y="130641"/>
                  <a:pt x="24869" y="128588"/>
                  <a:pt x="31254" y="128588"/>
                </a:cubicBezTo>
                <a:lnTo>
                  <a:pt x="33442" y="128588"/>
                </a:lnTo>
                <a:cubicBezTo>
                  <a:pt x="48488" y="128588"/>
                  <a:pt x="60722" y="140821"/>
                  <a:pt x="60722" y="155868"/>
                </a:cubicBezTo>
                <a:cubicBezTo>
                  <a:pt x="60722" y="164619"/>
                  <a:pt x="56525" y="172789"/>
                  <a:pt x="49470" y="177924"/>
                </a:cubicBezTo>
                <a:lnTo>
                  <a:pt x="38755" y="185738"/>
                </a:lnTo>
                <a:lnTo>
                  <a:pt x="53578" y="185738"/>
                </a:lnTo>
                <a:cubicBezTo>
                  <a:pt x="59516" y="185738"/>
                  <a:pt x="64294" y="190515"/>
                  <a:pt x="64294" y="196453"/>
                </a:cubicBezTo>
                <a:cubicBezTo>
                  <a:pt x="64294" y="202391"/>
                  <a:pt x="59516" y="207169"/>
                  <a:pt x="53578" y="207169"/>
                </a:cubicBezTo>
                <a:lnTo>
                  <a:pt x="13082" y="207169"/>
                </a:lnTo>
                <a:cubicBezTo>
                  <a:pt x="5849" y="207169"/>
                  <a:pt x="0" y="201320"/>
                  <a:pt x="0" y="194087"/>
                </a:cubicBezTo>
                <a:cubicBezTo>
                  <a:pt x="0" y="189890"/>
                  <a:pt x="2009" y="185961"/>
                  <a:pt x="5402" y="183505"/>
                </a:cubicBezTo>
                <a:lnTo>
                  <a:pt x="36880" y="160600"/>
                </a:lnTo>
                <a:cubicBezTo>
                  <a:pt x="38398" y="159484"/>
                  <a:pt x="39291" y="157743"/>
                  <a:pt x="39291" y="155868"/>
                </a:cubicBezTo>
                <a:cubicBezTo>
                  <a:pt x="39291" y="152653"/>
                  <a:pt x="36656" y="150019"/>
                  <a:pt x="33442" y="150019"/>
                </a:cubicBezTo>
                <a:lnTo>
                  <a:pt x="31254" y="150019"/>
                </a:lnTo>
                <a:cubicBezTo>
                  <a:pt x="29513" y="150019"/>
                  <a:pt x="27816" y="150599"/>
                  <a:pt x="26432" y="151626"/>
                </a:cubicBezTo>
                <a:lnTo>
                  <a:pt x="17145" y="158591"/>
                </a:lnTo>
                <a:cubicBezTo>
                  <a:pt x="12412" y="162163"/>
                  <a:pt x="5715" y="161181"/>
                  <a:pt x="2143" y="156448"/>
                </a:cubicBezTo>
                <a:cubicBezTo>
                  <a:pt x="-1429" y="151715"/>
                  <a:pt x="-446" y="145018"/>
                  <a:pt x="4286" y="141446"/>
                </a:cubicBezTo>
                <a:lnTo>
                  <a:pt x="13573" y="134481"/>
                </a:lnTo>
                <a:close/>
                <a:moveTo>
                  <a:pt x="100013" y="28575"/>
                </a:moveTo>
                <a:lnTo>
                  <a:pt x="214313" y="28575"/>
                </a:lnTo>
                <a:cubicBezTo>
                  <a:pt x="222215" y="28575"/>
                  <a:pt x="228600" y="34960"/>
                  <a:pt x="228600" y="42863"/>
                </a:cubicBezTo>
                <a:cubicBezTo>
                  <a:pt x="228600" y="50765"/>
                  <a:pt x="222215" y="57150"/>
                  <a:pt x="214313" y="57150"/>
                </a:cubicBezTo>
                <a:lnTo>
                  <a:pt x="100013" y="57150"/>
                </a:lnTo>
                <a:cubicBezTo>
                  <a:pt x="92110" y="57150"/>
                  <a:pt x="85725" y="50765"/>
                  <a:pt x="85725" y="42863"/>
                </a:cubicBezTo>
                <a:cubicBezTo>
                  <a:pt x="85725" y="34960"/>
                  <a:pt x="92110" y="28575"/>
                  <a:pt x="100013" y="28575"/>
                </a:cubicBezTo>
                <a:close/>
                <a:moveTo>
                  <a:pt x="100013" y="100013"/>
                </a:moveTo>
                <a:lnTo>
                  <a:pt x="214313" y="100013"/>
                </a:lnTo>
                <a:cubicBezTo>
                  <a:pt x="222215" y="100013"/>
                  <a:pt x="228600" y="106397"/>
                  <a:pt x="228600" y="114300"/>
                </a:cubicBezTo>
                <a:cubicBezTo>
                  <a:pt x="228600" y="122203"/>
                  <a:pt x="222215" y="128588"/>
                  <a:pt x="214313" y="128588"/>
                </a:cubicBezTo>
                <a:lnTo>
                  <a:pt x="100013" y="128588"/>
                </a:lnTo>
                <a:cubicBezTo>
                  <a:pt x="92110" y="128588"/>
                  <a:pt x="85725" y="122203"/>
                  <a:pt x="85725" y="114300"/>
                </a:cubicBezTo>
                <a:cubicBezTo>
                  <a:pt x="85725" y="106397"/>
                  <a:pt x="92110" y="100013"/>
                  <a:pt x="100013" y="100013"/>
                </a:cubicBezTo>
                <a:close/>
                <a:moveTo>
                  <a:pt x="100013" y="171450"/>
                </a:moveTo>
                <a:lnTo>
                  <a:pt x="214313" y="171450"/>
                </a:lnTo>
                <a:cubicBezTo>
                  <a:pt x="222215" y="171450"/>
                  <a:pt x="228600" y="177835"/>
                  <a:pt x="228600" y="185738"/>
                </a:cubicBezTo>
                <a:cubicBezTo>
                  <a:pt x="228600" y="193640"/>
                  <a:pt x="222215" y="200025"/>
                  <a:pt x="214313" y="200025"/>
                </a:cubicBezTo>
                <a:lnTo>
                  <a:pt x="100013" y="200025"/>
                </a:lnTo>
                <a:cubicBezTo>
                  <a:pt x="92110" y="200025"/>
                  <a:pt x="85725" y="193640"/>
                  <a:pt x="85725" y="185738"/>
                </a:cubicBezTo>
                <a:cubicBezTo>
                  <a:pt x="85725" y="177835"/>
                  <a:pt x="92110" y="171450"/>
                  <a:pt x="100013" y="171450"/>
                </a:cubicBezTo>
                <a:close/>
              </a:path>
            </a:pathLst>
          </a:custGeom>
          <a:solidFill>
            <a:srgbClr val="00D3F2"/>
          </a:solidFill>
          <a:ln/>
        </p:spPr>
        <p:txBody>
          <a:bodyPr/>
          <a:lstStyle/>
          <a:p>
            <a:endParaRPr lang="nl-NL"/>
          </a:p>
        </p:txBody>
      </p:sp>
      <p:sp>
        <p:nvSpPr>
          <p:cNvPr id="11" name="Text 9"/>
          <p:cNvSpPr/>
          <p:nvPr/>
        </p:nvSpPr>
        <p:spPr>
          <a:xfrm>
            <a:off x="584200" y="5416953"/>
            <a:ext cx="904875" cy="266700"/>
          </a:xfrm>
          <a:prstGeom prst="rect">
            <a:avLst/>
          </a:prstGeom>
          <a:noFill/>
          <a:ln/>
        </p:spPr>
        <p:txBody>
          <a:bodyPr wrap="square" lIns="0" tIns="0" rIns="0" bIns="0" rtlCol="0" anchor="ctr"/>
          <a:lstStyle/>
          <a:p>
            <a:pPr>
              <a:lnSpc>
                <a:spcPct val="130000"/>
              </a:lnSpc>
            </a:pPr>
            <a:r>
              <a:rPr lang="en-US" sz="1350" b="1">
                <a:solidFill>
                  <a:srgbClr val="FFFFFF"/>
                </a:solidFill>
                <a:latin typeface="MiSans" pitchFamily="34" charset="0"/>
                <a:ea typeface="MiSans" pitchFamily="34" charset="-122"/>
                <a:cs typeface="MiSans" pitchFamily="34" charset="-120"/>
              </a:rPr>
              <a:t>6 Stappen</a:t>
            </a:r>
            <a:endParaRPr lang="en-US" sz="1600"/>
          </a:p>
        </p:txBody>
      </p:sp>
      <p:sp>
        <p:nvSpPr>
          <p:cNvPr id="12" name="Shape 10"/>
          <p:cNvSpPr/>
          <p:nvPr/>
        </p:nvSpPr>
        <p:spPr>
          <a:xfrm>
            <a:off x="1841698" y="4877197"/>
            <a:ext cx="1165225" cy="1003300"/>
          </a:xfrm>
          <a:custGeom>
            <a:avLst/>
            <a:gdLst/>
            <a:ahLst/>
            <a:cxnLst/>
            <a:rect l="l" t="t" r="r" b="b"/>
            <a:pathLst>
              <a:path w="1165225" h="1003300">
                <a:moveTo>
                  <a:pt x="114296" y="0"/>
                </a:moveTo>
                <a:lnTo>
                  <a:pt x="1050929" y="0"/>
                </a:lnTo>
                <a:cubicBezTo>
                  <a:pt x="1114053" y="0"/>
                  <a:pt x="1165225" y="51172"/>
                  <a:pt x="1165225" y="114296"/>
                </a:cubicBezTo>
                <a:lnTo>
                  <a:pt x="1165225" y="889004"/>
                </a:lnTo>
                <a:cubicBezTo>
                  <a:pt x="1165225" y="952128"/>
                  <a:pt x="1114053" y="1003300"/>
                  <a:pt x="1050929" y="1003300"/>
                </a:cubicBezTo>
                <a:lnTo>
                  <a:pt x="114296" y="1003300"/>
                </a:lnTo>
                <a:cubicBezTo>
                  <a:pt x="51172" y="1003300"/>
                  <a:pt x="0" y="952128"/>
                  <a:pt x="0" y="889004"/>
                </a:cubicBezTo>
                <a:lnTo>
                  <a:pt x="0" y="114296"/>
                </a:lnTo>
                <a:cubicBezTo>
                  <a:pt x="0" y="51172"/>
                  <a:pt x="51172" y="0"/>
                  <a:pt x="114296"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3" name="Shape 11"/>
          <p:cNvSpPr/>
          <p:nvPr/>
        </p:nvSpPr>
        <p:spPr>
          <a:xfrm>
            <a:off x="2095699" y="5074053"/>
            <a:ext cx="171450" cy="228600"/>
          </a:xfrm>
          <a:custGeom>
            <a:avLst/>
            <a:gdLst/>
            <a:ahLst/>
            <a:cxnLst/>
            <a:rect l="l" t="t" r="r" b="b"/>
            <a:pathLst>
              <a:path w="171450" h="228600">
                <a:moveTo>
                  <a:pt x="28575" y="0"/>
                </a:moveTo>
                <a:cubicBezTo>
                  <a:pt x="12814" y="0"/>
                  <a:pt x="0" y="12814"/>
                  <a:pt x="0" y="28575"/>
                </a:cubicBezTo>
                <a:lnTo>
                  <a:pt x="0" y="200025"/>
                </a:lnTo>
                <a:cubicBezTo>
                  <a:pt x="0" y="215786"/>
                  <a:pt x="12814" y="228600"/>
                  <a:pt x="28575" y="228600"/>
                </a:cubicBezTo>
                <a:lnTo>
                  <a:pt x="142875" y="228600"/>
                </a:lnTo>
                <a:cubicBezTo>
                  <a:pt x="158636" y="228600"/>
                  <a:pt x="171450" y="215786"/>
                  <a:pt x="171450" y="200025"/>
                </a:cubicBezTo>
                <a:lnTo>
                  <a:pt x="171450" y="28575"/>
                </a:lnTo>
                <a:cubicBezTo>
                  <a:pt x="171450" y="12814"/>
                  <a:pt x="158636" y="0"/>
                  <a:pt x="142875" y="0"/>
                </a:cubicBezTo>
                <a:lnTo>
                  <a:pt x="28575" y="0"/>
                </a:lnTo>
                <a:close/>
                <a:moveTo>
                  <a:pt x="78581" y="157163"/>
                </a:moveTo>
                <a:lnTo>
                  <a:pt x="92869" y="157163"/>
                </a:lnTo>
                <a:cubicBezTo>
                  <a:pt x="100772" y="157163"/>
                  <a:pt x="107156" y="163547"/>
                  <a:pt x="107156" y="171450"/>
                </a:cubicBezTo>
                <a:lnTo>
                  <a:pt x="107156" y="207169"/>
                </a:lnTo>
                <a:lnTo>
                  <a:pt x="64294" y="207169"/>
                </a:lnTo>
                <a:lnTo>
                  <a:pt x="64294" y="171450"/>
                </a:lnTo>
                <a:cubicBezTo>
                  <a:pt x="64294" y="163547"/>
                  <a:pt x="70678" y="157163"/>
                  <a:pt x="78581" y="157163"/>
                </a:cubicBezTo>
                <a:close/>
                <a:moveTo>
                  <a:pt x="42863" y="50006"/>
                </a:moveTo>
                <a:cubicBezTo>
                  <a:pt x="42863" y="46077"/>
                  <a:pt x="46077" y="42863"/>
                  <a:pt x="50006" y="42863"/>
                </a:cubicBezTo>
                <a:lnTo>
                  <a:pt x="64294" y="42863"/>
                </a:lnTo>
                <a:cubicBezTo>
                  <a:pt x="68223" y="42863"/>
                  <a:pt x="71438" y="46077"/>
                  <a:pt x="71438" y="50006"/>
                </a:cubicBezTo>
                <a:lnTo>
                  <a:pt x="71438" y="64294"/>
                </a:lnTo>
                <a:cubicBezTo>
                  <a:pt x="71438" y="68223"/>
                  <a:pt x="68223" y="71438"/>
                  <a:pt x="64294" y="71438"/>
                </a:cubicBezTo>
                <a:lnTo>
                  <a:pt x="50006" y="71438"/>
                </a:lnTo>
                <a:cubicBezTo>
                  <a:pt x="46077" y="71438"/>
                  <a:pt x="42863" y="68223"/>
                  <a:pt x="42863" y="64294"/>
                </a:cubicBezTo>
                <a:lnTo>
                  <a:pt x="42863" y="50006"/>
                </a:lnTo>
                <a:close/>
                <a:moveTo>
                  <a:pt x="107156" y="42863"/>
                </a:moveTo>
                <a:lnTo>
                  <a:pt x="121444" y="42863"/>
                </a:lnTo>
                <a:cubicBezTo>
                  <a:pt x="125373" y="42863"/>
                  <a:pt x="128588" y="46077"/>
                  <a:pt x="128588" y="50006"/>
                </a:cubicBezTo>
                <a:lnTo>
                  <a:pt x="128588" y="64294"/>
                </a:lnTo>
                <a:cubicBezTo>
                  <a:pt x="128588" y="68223"/>
                  <a:pt x="125373" y="71438"/>
                  <a:pt x="121444" y="71438"/>
                </a:cubicBezTo>
                <a:lnTo>
                  <a:pt x="107156" y="71438"/>
                </a:lnTo>
                <a:cubicBezTo>
                  <a:pt x="103227" y="71438"/>
                  <a:pt x="100013" y="68223"/>
                  <a:pt x="100013" y="64294"/>
                </a:cubicBezTo>
                <a:lnTo>
                  <a:pt x="100013" y="50006"/>
                </a:lnTo>
                <a:cubicBezTo>
                  <a:pt x="100013" y="46077"/>
                  <a:pt x="103227" y="42863"/>
                  <a:pt x="107156" y="42863"/>
                </a:cubicBezTo>
                <a:close/>
                <a:moveTo>
                  <a:pt x="42863" y="107156"/>
                </a:moveTo>
                <a:cubicBezTo>
                  <a:pt x="42863" y="103227"/>
                  <a:pt x="46077" y="100013"/>
                  <a:pt x="50006" y="100013"/>
                </a:cubicBezTo>
                <a:lnTo>
                  <a:pt x="64294" y="100013"/>
                </a:lnTo>
                <a:cubicBezTo>
                  <a:pt x="68223" y="100013"/>
                  <a:pt x="71438" y="103227"/>
                  <a:pt x="71438" y="107156"/>
                </a:cubicBezTo>
                <a:lnTo>
                  <a:pt x="71438" y="121444"/>
                </a:lnTo>
                <a:cubicBezTo>
                  <a:pt x="71438" y="125373"/>
                  <a:pt x="68223" y="128588"/>
                  <a:pt x="64294" y="128588"/>
                </a:cubicBezTo>
                <a:lnTo>
                  <a:pt x="50006" y="128588"/>
                </a:lnTo>
                <a:cubicBezTo>
                  <a:pt x="46077" y="128588"/>
                  <a:pt x="42863" y="125373"/>
                  <a:pt x="42863" y="121444"/>
                </a:cubicBezTo>
                <a:lnTo>
                  <a:pt x="42863" y="107156"/>
                </a:lnTo>
                <a:close/>
                <a:moveTo>
                  <a:pt x="107156" y="100013"/>
                </a:moveTo>
                <a:lnTo>
                  <a:pt x="121444" y="100013"/>
                </a:lnTo>
                <a:cubicBezTo>
                  <a:pt x="125373" y="100013"/>
                  <a:pt x="128588" y="103227"/>
                  <a:pt x="128588" y="107156"/>
                </a:cubicBezTo>
                <a:lnTo>
                  <a:pt x="128588" y="121444"/>
                </a:lnTo>
                <a:cubicBezTo>
                  <a:pt x="128588" y="125373"/>
                  <a:pt x="125373" y="128588"/>
                  <a:pt x="121444" y="128588"/>
                </a:cubicBezTo>
                <a:lnTo>
                  <a:pt x="107156" y="128588"/>
                </a:lnTo>
                <a:cubicBezTo>
                  <a:pt x="103227" y="128588"/>
                  <a:pt x="100013" y="125373"/>
                  <a:pt x="100013" y="121444"/>
                </a:cubicBezTo>
                <a:lnTo>
                  <a:pt x="100013" y="107156"/>
                </a:lnTo>
                <a:cubicBezTo>
                  <a:pt x="100013" y="103227"/>
                  <a:pt x="103227" y="100013"/>
                  <a:pt x="107156" y="100013"/>
                </a:cubicBezTo>
                <a:close/>
              </a:path>
            </a:pathLst>
          </a:custGeom>
          <a:solidFill>
            <a:srgbClr val="00D3F2"/>
          </a:solidFill>
          <a:ln/>
        </p:spPr>
        <p:txBody>
          <a:bodyPr/>
          <a:lstStyle/>
          <a:p>
            <a:endParaRPr lang="nl-NL"/>
          </a:p>
        </p:txBody>
      </p:sp>
      <p:sp>
        <p:nvSpPr>
          <p:cNvPr id="14" name="Text 12"/>
          <p:cNvSpPr/>
          <p:nvPr/>
        </p:nvSpPr>
        <p:spPr>
          <a:xfrm>
            <a:off x="2038549" y="5416953"/>
            <a:ext cx="857250" cy="266700"/>
          </a:xfrm>
          <a:prstGeom prst="rect">
            <a:avLst/>
          </a:prstGeom>
          <a:noFill/>
          <a:ln/>
        </p:spPr>
        <p:txBody>
          <a:bodyPr wrap="square" lIns="0" tIns="0" rIns="0" bIns="0" rtlCol="0" anchor="ctr"/>
          <a:lstStyle/>
          <a:p>
            <a:pPr>
              <a:lnSpc>
                <a:spcPct val="130000"/>
              </a:lnSpc>
            </a:pPr>
            <a:r>
              <a:rPr lang="en-US" sz="1350" b="1">
                <a:solidFill>
                  <a:srgbClr val="FFFFFF"/>
                </a:solidFill>
                <a:latin typeface="MiSans" pitchFamily="34" charset="0"/>
                <a:ea typeface="MiSans" pitchFamily="34" charset="-122"/>
                <a:cs typeface="MiSans" pitchFamily="34" charset="-120"/>
              </a:rPr>
              <a:t>Praktisch</a:t>
            </a:r>
            <a:endParaRPr lang="en-US" sz="1600"/>
          </a:p>
        </p:txBody>
      </p:sp>
      <p:sp>
        <p:nvSpPr>
          <p:cNvPr id="15" name="Shape 13"/>
          <p:cNvSpPr/>
          <p:nvPr/>
        </p:nvSpPr>
        <p:spPr>
          <a:xfrm>
            <a:off x="3248819" y="4877197"/>
            <a:ext cx="1241425" cy="1003300"/>
          </a:xfrm>
          <a:custGeom>
            <a:avLst/>
            <a:gdLst/>
            <a:ahLst/>
            <a:cxnLst/>
            <a:rect l="l" t="t" r="r" b="b"/>
            <a:pathLst>
              <a:path w="1241425" h="1003300">
                <a:moveTo>
                  <a:pt x="114296" y="0"/>
                </a:moveTo>
                <a:lnTo>
                  <a:pt x="1127129" y="0"/>
                </a:lnTo>
                <a:cubicBezTo>
                  <a:pt x="1190253" y="0"/>
                  <a:pt x="1241425" y="51172"/>
                  <a:pt x="1241425" y="114296"/>
                </a:cubicBezTo>
                <a:lnTo>
                  <a:pt x="1241425" y="889004"/>
                </a:lnTo>
                <a:cubicBezTo>
                  <a:pt x="1241425" y="952128"/>
                  <a:pt x="1190253" y="1003300"/>
                  <a:pt x="1127129" y="1003300"/>
                </a:cubicBezTo>
                <a:lnTo>
                  <a:pt x="114296" y="1003300"/>
                </a:lnTo>
                <a:cubicBezTo>
                  <a:pt x="51172" y="1003300"/>
                  <a:pt x="0" y="952128"/>
                  <a:pt x="0" y="889004"/>
                </a:cubicBezTo>
                <a:lnTo>
                  <a:pt x="0" y="114296"/>
                </a:lnTo>
                <a:cubicBezTo>
                  <a:pt x="0" y="51172"/>
                  <a:pt x="51172" y="0"/>
                  <a:pt x="114296"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6" name="Shape 14"/>
          <p:cNvSpPr/>
          <p:nvPr/>
        </p:nvSpPr>
        <p:spPr>
          <a:xfrm>
            <a:off x="3502819" y="5074053"/>
            <a:ext cx="171450" cy="228600"/>
          </a:xfrm>
          <a:custGeom>
            <a:avLst/>
            <a:gdLst/>
            <a:ahLst/>
            <a:cxnLst/>
            <a:rect l="l" t="t" r="r" b="b"/>
            <a:pathLst>
              <a:path w="171450" h="228600">
                <a:moveTo>
                  <a:pt x="0" y="28575"/>
                </a:moveTo>
                <a:cubicBezTo>
                  <a:pt x="0" y="12814"/>
                  <a:pt x="12814" y="0"/>
                  <a:pt x="28575" y="0"/>
                </a:cubicBezTo>
                <a:lnTo>
                  <a:pt x="95324" y="0"/>
                </a:lnTo>
                <a:cubicBezTo>
                  <a:pt x="102915" y="0"/>
                  <a:pt x="110192" y="2991"/>
                  <a:pt x="115550" y="8349"/>
                </a:cubicBezTo>
                <a:lnTo>
                  <a:pt x="163101" y="55944"/>
                </a:lnTo>
                <a:cubicBezTo>
                  <a:pt x="168459" y="61302"/>
                  <a:pt x="171450" y="68580"/>
                  <a:pt x="171450" y="76170"/>
                </a:cubicBezTo>
                <a:lnTo>
                  <a:pt x="171450" y="200025"/>
                </a:lnTo>
                <a:cubicBezTo>
                  <a:pt x="171450" y="215786"/>
                  <a:pt x="158636" y="228600"/>
                  <a:pt x="142875" y="228600"/>
                </a:cubicBezTo>
                <a:lnTo>
                  <a:pt x="28575" y="228600"/>
                </a:lnTo>
                <a:cubicBezTo>
                  <a:pt x="12814" y="228600"/>
                  <a:pt x="0" y="215786"/>
                  <a:pt x="0" y="200025"/>
                </a:cubicBezTo>
                <a:lnTo>
                  <a:pt x="0" y="28575"/>
                </a:lnTo>
                <a:close/>
                <a:moveTo>
                  <a:pt x="92869" y="26119"/>
                </a:moveTo>
                <a:lnTo>
                  <a:pt x="92869" y="67866"/>
                </a:lnTo>
                <a:cubicBezTo>
                  <a:pt x="92869" y="73804"/>
                  <a:pt x="97646" y="78581"/>
                  <a:pt x="103584" y="78581"/>
                </a:cubicBezTo>
                <a:lnTo>
                  <a:pt x="145331" y="78581"/>
                </a:lnTo>
                <a:lnTo>
                  <a:pt x="92869" y="26119"/>
                </a:lnTo>
                <a:close/>
                <a:moveTo>
                  <a:pt x="53578" y="114300"/>
                </a:moveTo>
                <a:cubicBezTo>
                  <a:pt x="47640" y="114300"/>
                  <a:pt x="42863" y="119077"/>
                  <a:pt x="42863" y="125016"/>
                </a:cubicBezTo>
                <a:cubicBezTo>
                  <a:pt x="42863" y="130954"/>
                  <a:pt x="47640" y="135731"/>
                  <a:pt x="53578" y="135731"/>
                </a:cubicBezTo>
                <a:lnTo>
                  <a:pt x="117872" y="135731"/>
                </a:lnTo>
                <a:cubicBezTo>
                  <a:pt x="123810" y="135731"/>
                  <a:pt x="128588" y="130954"/>
                  <a:pt x="128588" y="125016"/>
                </a:cubicBezTo>
                <a:cubicBezTo>
                  <a:pt x="128588" y="119077"/>
                  <a:pt x="123810" y="114300"/>
                  <a:pt x="117872" y="114300"/>
                </a:cubicBezTo>
                <a:lnTo>
                  <a:pt x="53578" y="114300"/>
                </a:lnTo>
                <a:close/>
                <a:moveTo>
                  <a:pt x="53578" y="157163"/>
                </a:moveTo>
                <a:cubicBezTo>
                  <a:pt x="47640" y="157163"/>
                  <a:pt x="42863" y="161940"/>
                  <a:pt x="42863" y="167878"/>
                </a:cubicBezTo>
                <a:cubicBezTo>
                  <a:pt x="42863" y="173816"/>
                  <a:pt x="47640" y="178594"/>
                  <a:pt x="53578" y="178594"/>
                </a:cubicBezTo>
                <a:lnTo>
                  <a:pt x="117872" y="178594"/>
                </a:lnTo>
                <a:cubicBezTo>
                  <a:pt x="123810" y="178594"/>
                  <a:pt x="128588" y="173816"/>
                  <a:pt x="128588" y="167878"/>
                </a:cubicBezTo>
                <a:cubicBezTo>
                  <a:pt x="128588" y="161940"/>
                  <a:pt x="123810" y="157163"/>
                  <a:pt x="117872" y="157163"/>
                </a:cubicBezTo>
                <a:lnTo>
                  <a:pt x="53578" y="157163"/>
                </a:lnTo>
                <a:close/>
              </a:path>
            </a:pathLst>
          </a:custGeom>
          <a:solidFill>
            <a:srgbClr val="00D3F2"/>
          </a:solidFill>
          <a:ln/>
        </p:spPr>
        <p:txBody>
          <a:bodyPr/>
          <a:lstStyle/>
          <a:p>
            <a:endParaRPr lang="nl-NL"/>
          </a:p>
        </p:txBody>
      </p:sp>
      <p:sp>
        <p:nvSpPr>
          <p:cNvPr id="17" name="Text 15"/>
          <p:cNvSpPr/>
          <p:nvPr/>
        </p:nvSpPr>
        <p:spPr>
          <a:xfrm>
            <a:off x="3445669" y="5416953"/>
            <a:ext cx="933450" cy="266700"/>
          </a:xfrm>
          <a:prstGeom prst="rect">
            <a:avLst/>
          </a:prstGeom>
          <a:noFill/>
          <a:ln/>
        </p:spPr>
        <p:txBody>
          <a:bodyPr wrap="square" lIns="0" tIns="0" rIns="0" bIns="0" rtlCol="0" anchor="ctr"/>
          <a:lstStyle/>
          <a:p>
            <a:pPr>
              <a:lnSpc>
                <a:spcPct val="130000"/>
              </a:lnSpc>
            </a:pPr>
            <a:r>
              <a:rPr lang="en-US" sz="1350" b="1">
                <a:solidFill>
                  <a:srgbClr val="FFFFFF"/>
                </a:solidFill>
                <a:latin typeface="MiSans" pitchFamily="34" charset="0"/>
                <a:ea typeface="MiSans" pitchFamily="34" charset="-122"/>
                <a:cs typeface="MiSans" pitchFamily="34" charset="-120"/>
              </a:rPr>
              <a:t>Op één A4</a:t>
            </a:r>
            <a:endParaRPr lang="en-US" sz="160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21">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F9FAFB"/>
              </a:gs>
              <a:gs pos="100000">
                <a:srgbClr val="FAF5FF"/>
              </a:gs>
            </a:gsLst>
            <a:lin ang="2700000" scaled="1"/>
          </a:gradFill>
          <a:ln/>
        </p:spPr>
        <p:txBody>
          <a:bodyPr/>
          <a:lstStyle/>
          <a:p>
            <a:endParaRPr lang="nl-NL"/>
          </a:p>
        </p:txBody>
      </p:sp>
      <p:sp>
        <p:nvSpPr>
          <p:cNvPr id="3" name="Text 1"/>
          <p:cNvSpPr/>
          <p:nvPr/>
        </p:nvSpPr>
        <p:spPr>
          <a:xfrm>
            <a:off x="358588" y="358588"/>
            <a:ext cx="11636188" cy="358588"/>
          </a:xfrm>
          <a:prstGeom prst="rect">
            <a:avLst/>
          </a:prstGeom>
          <a:noFill/>
          <a:ln/>
        </p:spPr>
        <p:txBody>
          <a:bodyPr wrap="square" lIns="0" tIns="0" rIns="0" bIns="0" rtlCol="0" anchor="ctr"/>
          <a:lstStyle/>
          <a:p>
            <a:pPr>
              <a:lnSpc>
                <a:spcPct val="90000"/>
              </a:lnSpc>
            </a:pPr>
            <a:r>
              <a:rPr lang="en-US" sz="2541" b="1">
                <a:solidFill>
                  <a:srgbClr val="1D293D"/>
                </a:solidFill>
                <a:latin typeface="Noto Sans SC" pitchFamily="34" charset="0"/>
                <a:ea typeface="Noto Sans SC" pitchFamily="34" charset="-122"/>
                <a:cs typeface="Noto Sans SC" pitchFamily="34" charset="-120"/>
              </a:rPr>
              <a:t>Plan van Aanpak: Risicoanalyse bij een Bedrijf</a:t>
            </a:r>
            <a:endParaRPr lang="en-US" sz="1600"/>
          </a:p>
        </p:txBody>
      </p:sp>
      <p:sp>
        <p:nvSpPr>
          <p:cNvPr id="4" name="Shape 2"/>
          <p:cNvSpPr/>
          <p:nvPr/>
        </p:nvSpPr>
        <p:spPr>
          <a:xfrm>
            <a:off x="358588" y="788894"/>
            <a:ext cx="860612" cy="35859"/>
          </a:xfrm>
          <a:custGeom>
            <a:avLst/>
            <a:gdLst/>
            <a:ahLst/>
            <a:cxnLst/>
            <a:rect l="l" t="t" r="r" b="b"/>
            <a:pathLst>
              <a:path w="860612" h="35859">
                <a:moveTo>
                  <a:pt x="17929" y="0"/>
                </a:moveTo>
                <a:lnTo>
                  <a:pt x="842682" y="0"/>
                </a:lnTo>
                <a:cubicBezTo>
                  <a:pt x="852584" y="0"/>
                  <a:pt x="860612" y="8027"/>
                  <a:pt x="860612" y="17929"/>
                </a:cubicBezTo>
                <a:lnTo>
                  <a:pt x="860612" y="17929"/>
                </a:lnTo>
                <a:cubicBezTo>
                  <a:pt x="860612" y="27832"/>
                  <a:pt x="852584" y="35859"/>
                  <a:pt x="842682" y="35859"/>
                </a:cubicBezTo>
                <a:lnTo>
                  <a:pt x="17929" y="35859"/>
                </a:lnTo>
                <a:cubicBezTo>
                  <a:pt x="8034" y="35859"/>
                  <a:pt x="0" y="27825"/>
                  <a:pt x="0" y="17929"/>
                </a:cubicBezTo>
                <a:lnTo>
                  <a:pt x="0" y="17929"/>
                </a:lnTo>
                <a:cubicBezTo>
                  <a:pt x="0" y="8034"/>
                  <a:pt x="8034" y="0"/>
                  <a:pt x="17929" y="0"/>
                </a:cubicBezTo>
                <a:close/>
              </a:path>
            </a:pathLst>
          </a:custGeom>
          <a:gradFill flip="none" rotWithShape="1">
            <a:gsLst>
              <a:gs pos="0">
                <a:srgbClr val="9810FA"/>
              </a:gs>
              <a:gs pos="100000">
                <a:srgbClr val="F6339A"/>
              </a:gs>
            </a:gsLst>
            <a:lin ang="0" scaled="1"/>
          </a:gradFill>
          <a:ln/>
        </p:spPr>
        <p:txBody>
          <a:bodyPr/>
          <a:lstStyle/>
          <a:p>
            <a:endParaRPr lang="nl-NL"/>
          </a:p>
        </p:txBody>
      </p:sp>
      <p:sp>
        <p:nvSpPr>
          <p:cNvPr id="5" name="Shape 3"/>
          <p:cNvSpPr/>
          <p:nvPr/>
        </p:nvSpPr>
        <p:spPr>
          <a:xfrm>
            <a:off x="358588" y="968188"/>
            <a:ext cx="11474824" cy="1353671"/>
          </a:xfrm>
          <a:custGeom>
            <a:avLst/>
            <a:gdLst/>
            <a:ahLst/>
            <a:cxnLst/>
            <a:rect l="l" t="t" r="r" b="b"/>
            <a:pathLst>
              <a:path w="11474824" h="1353671">
                <a:moveTo>
                  <a:pt x="143435" y="0"/>
                </a:moveTo>
                <a:lnTo>
                  <a:pt x="11331389" y="0"/>
                </a:lnTo>
                <a:cubicBezTo>
                  <a:pt x="11410606" y="0"/>
                  <a:pt x="11474824" y="64218"/>
                  <a:pt x="11474824" y="143435"/>
                </a:cubicBezTo>
                <a:lnTo>
                  <a:pt x="11474824" y="1210236"/>
                </a:lnTo>
                <a:cubicBezTo>
                  <a:pt x="11474824" y="1289453"/>
                  <a:pt x="11410606" y="1353671"/>
                  <a:pt x="11331389" y="1353671"/>
                </a:cubicBezTo>
                <a:lnTo>
                  <a:pt x="143435" y="1353671"/>
                </a:lnTo>
                <a:cubicBezTo>
                  <a:pt x="64271" y="1353671"/>
                  <a:pt x="0" y="1289400"/>
                  <a:pt x="0" y="1210236"/>
                </a:cubicBezTo>
                <a:lnTo>
                  <a:pt x="0" y="143435"/>
                </a:lnTo>
                <a:cubicBezTo>
                  <a:pt x="0" y="64218"/>
                  <a:pt x="64218" y="0"/>
                  <a:pt x="143435" y="0"/>
                </a:cubicBezTo>
                <a:close/>
              </a:path>
            </a:pathLst>
          </a:custGeom>
          <a:gradFill flip="none" rotWithShape="1">
            <a:gsLst>
              <a:gs pos="0">
                <a:srgbClr val="9810FA"/>
              </a:gs>
              <a:gs pos="100000">
                <a:srgbClr val="C6005C"/>
              </a:gs>
            </a:gsLst>
            <a:lin ang="2700000" scaled="1"/>
          </a:gradFill>
          <a:ln/>
          <a:effectLst>
            <a:outerShdw blurRad="224118" dist="179294" dir="5400000" algn="bl" rotWithShape="0">
              <a:srgbClr val="000000">
                <a:alpha val="10196"/>
              </a:srgbClr>
            </a:outerShdw>
          </a:effectLst>
        </p:spPr>
        <p:txBody>
          <a:bodyPr/>
          <a:lstStyle/>
          <a:p>
            <a:endParaRPr lang="nl-NL"/>
          </a:p>
        </p:txBody>
      </p:sp>
      <p:sp>
        <p:nvSpPr>
          <p:cNvPr id="6" name="Shape 4"/>
          <p:cNvSpPr/>
          <p:nvPr/>
        </p:nvSpPr>
        <p:spPr>
          <a:xfrm>
            <a:off x="614082" y="1183341"/>
            <a:ext cx="322729" cy="322729"/>
          </a:xfrm>
          <a:custGeom>
            <a:avLst/>
            <a:gdLst/>
            <a:ahLst/>
            <a:cxnLst/>
            <a:rect l="l" t="t" r="r" b="b"/>
            <a:pathLst>
              <a:path w="322729" h="322729">
                <a:moveTo>
                  <a:pt x="161365" y="322729"/>
                </a:moveTo>
                <a:cubicBezTo>
                  <a:pt x="250424" y="322729"/>
                  <a:pt x="322729" y="250424"/>
                  <a:pt x="322729" y="161365"/>
                </a:cubicBezTo>
                <a:cubicBezTo>
                  <a:pt x="322729" y="72305"/>
                  <a:pt x="250424" y="0"/>
                  <a:pt x="161365" y="0"/>
                </a:cubicBezTo>
                <a:cubicBezTo>
                  <a:pt x="72305" y="0"/>
                  <a:pt x="0" y="72305"/>
                  <a:pt x="0" y="161365"/>
                </a:cubicBezTo>
                <a:cubicBezTo>
                  <a:pt x="0" y="250424"/>
                  <a:pt x="72305" y="322729"/>
                  <a:pt x="161365" y="322729"/>
                </a:cubicBezTo>
                <a:close/>
                <a:moveTo>
                  <a:pt x="141194" y="100853"/>
                </a:moveTo>
                <a:cubicBezTo>
                  <a:pt x="141194" y="89720"/>
                  <a:pt x="150232" y="80682"/>
                  <a:pt x="161365" y="80682"/>
                </a:cubicBezTo>
                <a:cubicBezTo>
                  <a:pt x="172497" y="80682"/>
                  <a:pt x="181535" y="89720"/>
                  <a:pt x="181535" y="100853"/>
                </a:cubicBezTo>
                <a:cubicBezTo>
                  <a:pt x="181535" y="111985"/>
                  <a:pt x="172497" y="121024"/>
                  <a:pt x="161365" y="121024"/>
                </a:cubicBezTo>
                <a:cubicBezTo>
                  <a:pt x="150232" y="121024"/>
                  <a:pt x="141194" y="111985"/>
                  <a:pt x="141194" y="100853"/>
                </a:cubicBezTo>
                <a:close/>
                <a:moveTo>
                  <a:pt x="136151" y="141194"/>
                </a:moveTo>
                <a:lnTo>
                  <a:pt x="166407" y="141194"/>
                </a:lnTo>
                <a:cubicBezTo>
                  <a:pt x="174791" y="141194"/>
                  <a:pt x="181535" y="147939"/>
                  <a:pt x="181535" y="156322"/>
                </a:cubicBezTo>
                <a:lnTo>
                  <a:pt x="181535" y="211791"/>
                </a:lnTo>
                <a:lnTo>
                  <a:pt x="186578" y="211791"/>
                </a:lnTo>
                <a:cubicBezTo>
                  <a:pt x="194961" y="211791"/>
                  <a:pt x="201706" y="218536"/>
                  <a:pt x="201706" y="226919"/>
                </a:cubicBezTo>
                <a:cubicBezTo>
                  <a:pt x="201706" y="235303"/>
                  <a:pt x="194961" y="242047"/>
                  <a:pt x="186578" y="242047"/>
                </a:cubicBezTo>
                <a:lnTo>
                  <a:pt x="136151" y="242047"/>
                </a:lnTo>
                <a:cubicBezTo>
                  <a:pt x="127768" y="242047"/>
                  <a:pt x="121024" y="235303"/>
                  <a:pt x="121024" y="226919"/>
                </a:cubicBezTo>
                <a:cubicBezTo>
                  <a:pt x="121024" y="218536"/>
                  <a:pt x="127768" y="211791"/>
                  <a:pt x="136151" y="211791"/>
                </a:cubicBezTo>
                <a:lnTo>
                  <a:pt x="151279" y="211791"/>
                </a:lnTo>
                <a:lnTo>
                  <a:pt x="151279" y="171450"/>
                </a:lnTo>
                <a:lnTo>
                  <a:pt x="136151" y="171450"/>
                </a:lnTo>
                <a:cubicBezTo>
                  <a:pt x="127768" y="171450"/>
                  <a:pt x="121024" y="164705"/>
                  <a:pt x="121024" y="156322"/>
                </a:cubicBezTo>
                <a:cubicBezTo>
                  <a:pt x="121024" y="147939"/>
                  <a:pt x="127768" y="141194"/>
                  <a:pt x="136151" y="141194"/>
                </a:cubicBezTo>
                <a:close/>
              </a:path>
            </a:pathLst>
          </a:custGeom>
          <a:solidFill>
            <a:srgbClr val="53EAFD"/>
          </a:solidFill>
          <a:ln/>
        </p:spPr>
        <p:txBody>
          <a:bodyPr/>
          <a:lstStyle/>
          <a:p>
            <a:endParaRPr lang="nl-NL"/>
          </a:p>
        </p:txBody>
      </p:sp>
      <p:sp>
        <p:nvSpPr>
          <p:cNvPr id="7" name="Text 5"/>
          <p:cNvSpPr/>
          <p:nvPr/>
        </p:nvSpPr>
        <p:spPr>
          <a:xfrm>
            <a:off x="1156447" y="1183341"/>
            <a:ext cx="10569388" cy="286871"/>
          </a:xfrm>
          <a:prstGeom prst="rect">
            <a:avLst/>
          </a:prstGeom>
          <a:noFill/>
          <a:ln/>
        </p:spPr>
        <p:txBody>
          <a:bodyPr wrap="square" lIns="0" tIns="0" rIns="0" bIns="0" rtlCol="0" anchor="ctr"/>
          <a:lstStyle/>
          <a:p>
            <a:pPr>
              <a:lnSpc>
                <a:spcPct val="110000"/>
              </a:lnSpc>
            </a:pPr>
            <a:r>
              <a:rPr lang="en-US" sz="1694" b="1">
                <a:solidFill>
                  <a:srgbClr val="FFFFFF"/>
                </a:solidFill>
                <a:latin typeface="Noto Sans SC" pitchFamily="34" charset="0"/>
                <a:ea typeface="Noto Sans SC" pitchFamily="34" charset="-122"/>
                <a:cs typeface="Noto Sans SC" pitchFamily="34" charset="-120"/>
              </a:rPr>
              <a:t>Methode: ISO 27005 + NIST SP 800-30</a:t>
            </a:r>
            <a:endParaRPr lang="en-US" sz="1600"/>
          </a:p>
        </p:txBody>
      </p:sp>
      <p:sp>
        <p:nvSpPr>
          <p:cNvPr id="8" name="Text 6"/>
          <p:cNvSpPr/>
          <p:nvPr/>
        </p:nvSpPr>
        <p:spPr>
          <a:xfrm>
            <a:off x="1156447" y="1577788"/>
            <a:ext cx="10542494" cy="528918"/>
          </a:xfrm>
          <a:prstGeom prst="rect">
            <a:avLst/>
          </a:prstGeom>
          <a:noFill/>
          <a:ln/>
        </p:spPr>
        <p:txBody>
          <a:bodyPr wrap="square" lIns="0" tIns="0" rIns="0" bIns="0" rtlCol="0" anchor="ctr"/>
          <a:lstStyle/>
          <a:p>
            <a:pPr>
              <a:lnSpc>
                <a:spcPct val="140000"/>
              </a:lnSpc>
            </a:pPr>
            <a:r>
              <a:rPr lang="en-US" sz="1271">
                <a:solidFill>
                  <a:srgbClr val="FFFFFF"/>
                </a:solidFill>
                <a:latin typeface="MiSans" pitchFamily="34" charset="0"/>
                <a:ea typeface="MiSans" pitchFamily="34" charset="-122"/>
                <a:cs typeface="MiSans" pitchFamily="34" charset="-120"/>
              </a:rPr>
              <a:t>Ik gebruik </a:t>
            </a:r>
            <a:r>
              <a:rPr lang="en-US" sz="1271" b="1">
                <a:solidFill>
                  <a:srgbClr val="FFFFFF"/>
                </a:solidFill>
                <a:latin typeface="MiSans" pitchFamily="34" charset="0"/>
                <a:ea typeface="MiSans" pitchFamily="34" charset="-122"/>
                <a:cs typeface="MiSans" pitchFamily="34" charset="-120"/>
              </a:rPr>
              <a:t>ISO 27005 als framework</a:t>
            </a:r>
            <a:r>
              <a:rPr lang="en-US" sz="1271">
                <a:solidFill>
                  <a:srgbClr val="FFFFFF"/>
                </a:solidFill>
                <a:latin typeface="MiSans" pitchFamily="34" charset="0"/>
                <a:ea typeface="MiSans" pitchFamily="34" charset="-122"/>
                <a:cs typeface="MiSans" pitchFamily="34" charset="-120"/>
              </a:rPr>
              <a:t> voor de structuur en </a:t>
            </a:r>
            <a:r>
              <a:rPr lang="en-US" sz="1271" b="1">
                <a:solidFill>
                  <a:srgbClr val="FFFFFF"/>
                </a:solidFill>
                <a:latin typeface="MiSans" pitchFamily="34" charset="0"/>
                <a:ea typeface="MiSans" pitchFamily="34" charset="-122"/>
                <a:cs typeface="MiSans" pitchFamily="34" charset="-120"/>
              </a:rPr>
              <a:t>NIST SP 800-30 als aanvulling</a:t>
            </a:r>
            <a:r>
              <a:rPr lang="en-US" sz="1271">
                <a:solidFill>
                  <a:srgbClr val="FFFFFF"/>
                </a:solidFill>
                <a:latin typeface="MiSans" pitchFamily="34" charset="0"/>
                <a:ea typeface="MiSans" pitchFamily="34" charset="-122"/>
                <a:cs typeface="MiSans" pitchFamily="34" charset="-120"/>
              </a:rPr>
              <a:t> voor gedetailleerde richtlijnen. Dit geeft een flexibele maar praktische aanpak die geschikt is voor de meeste bedrijven.</a:t>
            </a:r>
            <a:endParaRPr lang="en-US" sz="1600"/>
          </a:p>
        </p:txBody>
      </p:sp>
      <p:sp>
        <p:nvSpPr>
          <p:cNvPr id="9" name="Shape 7"/>
          <p:cNvSpPr/>
          <p:nvPr/>
        </p:nvSpPr>
        <p:spPr>
          <a:xfrm>
            <a:off x="376518" y="2460812"/>
            <a:ext cx="3711388" cy="1362635"/>
          </a:xfrm>
          <a:custGeom>
            <a:avLst/>
            <a:gdLst/>
            <a:ahLst/>
            <a:cxnLst/>
            <a:rect l="l" t="t" r="r" b="b"/>
            <a:pathLst>
              <a:path w="3711388" h="1362635">
                <a:moveTo>
                  <a:pt x="35859" y="0"/>
                </a:moveTo>
                <a:lnTo>
                  <a:pt x="3603808" y="0"/>
                </a:lnTo>
                <a:cubicBezTo>
                  <a:pt x="3663223" y="0"/>
                  <a:pt x="3711388" y="48165"/>
                  <a:pt x="3711388" y="107580"/>
                </a:cubicBezTo>
                <a:lnTo>
                  <a:pt x="3711388" y="1255055"/>
                </a:lnTo>
                <a:cubicBezTo>
                  <a:pt x="3711388" y="1314470"/>
                  <a:pt x="3663223" y="1362635"/>
                  <a:pt x="3603808" y="1362635"/>
                </a:cubicBezTo>
                <a:lnTo>
                  <a:pt x="35859" y="1362635"/>
                </a:lnTo>
                <a:cubicBezTo>
                  <a:pt x="16055" y="1362635"/>
                  <a:pt x="0" y="1346581"/>
                  <a:pt x="0" y="1326776"/>
                </a:cubicBezTo>
                <a:lnTo>
                  <a:pt x="0" y="35859"/>
                </a:lnTo>
                <a:cubicBezTo>
                  <a:pt x="0" y="16055"/>
                  <a:pt x="16055" y="0"/>
                  <a:pt x="35859" y="0"/>
                </a:cubicBezTo>
                <a:close/>
              </a:path>
            </a:pathLst>
          </a:custGeom>
          <a:solidFill>
            <a:srgbClr val="FFFFFF"/>
          </a:solidFill>
          <a:ln/>
          <a:effectLst>
            <a:outerShdw blurRad="134471" dist="89647" dir="5400000" algn="bl" rotWithShape="0">
              <a:srgbClr val="000000">
                <a:alpha val="10196"/>
              </a:srgbClr>
            </a:outerShdw>
          </a:effectLst>
        </p:spPr>
        <p:txBody>
          <a:bodyPr/>
          <a:lstStyle/>
          <a:p>
            <a:endParaRPr lang="nl-NL"/>
          </a:p>
        </p:txBody>
      </p:sp>
      <p:sp>
        <p:nvSpPr>
          <p:cNvPr id="10" name="Shape 8"/>
          <p:cNvSpPr/>
          <p:nvPr/>
        </p:nvSpPr>
        <p:spPr>
          <a:xfrm>
            <a:off x="376518" y="2460812"/>
            <a:ext cx="35859" cy="1362635"/>
          </a:xfrm>
          <a:custGeom>
            <a:avLst/>
            <a:gdLst/>
            <a:ahLst/>
            <a:cxnLst/>
            <a:rect l="l" t="t" r="r" b="b"/>
            <a:pathLst>
              <a:path w="35859" h="1362635">
                <a:moveTo>
                  <a:pt x="35859" y="0"/>
                </a:moveTo>
                <a:lnTo>
                  <a:pt x="35859" y="0"/>
                </a:lnTo>
                <a:lnTo>
                  <a:pt x="35859" y="1362635"/>
                </a:lnTo>
                <a:lnTo>
                  <a:pt x="35859" y="1362635"/>
                </a:lnTo>
                <a:cubicBezTo>
                  <a:pt x="16055" y="1362635"/>
                  <a:pt x="0" y="1346581"/>
                  <a:pt x="0" y="1326776"/>
                </a:cubicBezTo>
                <a:lnTo>
                  <a:pt x="0" y="35859"/>
                </a:lnTo>
                <a:cubicBezTo>
                  <a:pt x="0" y="16068"/>
                  <a:pt x="16068" y="0"/>
                  <a:pt x="35859" y="0"/>
                </a:cubicBezTo>
                <a:close/>
              </a:path>
            </a:pathLst>
          </a:custGeom>
          <a:solidFill>
            <a:srgbClr val="155DFC"/>
          </a:solidFill>
          <a:ln/>
        </p:spPr>
        <p:txBody>
          <a:bodyPr/>
          <a:lstStyle/>
          <a:p>
            <a:endParaRPr lang="nl-NL"/>
          </a:p>
        </p:txBody>
      </p:sp>
      <p:sp>
        <p:nvSpPr>
          <p:cNvPr id="11" name="Shape 9"/>
          <p:cNvSpPr/>
          <p:nvPr/>
        </p:nvSpPr>
        <p:spPr>
          <a:xfrm>
            <a:off x="537882" y="2604247"/>
            <a:ext cx="430306" cy="430306"/>
          </a:xfrm>
          <a:custGeom>
            <a:avLst/>
            <a:gdLst/>
            <a:ahLst/>
            <a:cxnLst/>
            <a:rect l="l" t="t" r="r" b="b"/>
            <a:pathLst>
              <a:path w="430306" h="430306">
                <a:moveTo>
                  <a:pt x="215153" y="0"/>
                </a:moveTo>
                <a:lnTo>
                  <a:pt x="215153" y="0"/>
                </a:lnTo>
                <a:cubicBezTo>
                  <a:pt x="333899" y="0"/>
                  <a:pt x="430306" y="96407"/>
                  <a:pt x="430306" y="215153"/>
                </a:cubicBezTo>
                <a:lnTo>
                  <a:pt x="430306" y="215153"/>
                </a:lnTo>
                <a:cubicBezTo>
                  <a:pt x="430306" y="333899"/>
                  <a:pt x="333899" y="430306"/>
                  <a:pt x="215153" y="430306"/>
                </a:cubicBezTo>
                <a:lnTo>
                  <a:pt x="215153" y="430306"/>
                </a:lnTo>
                <a:cubicBezTo>
                  <a:pt x="96407" y="430306"/>
                  <a:pt x="0" y="333899"/>
                  <a:pt x="0" y="215153"/>
                </a:cubicBezTo>
                <a:lnTo>
                  <a:pt x="0" y="215153"/>
                </a:lnTo>
                <a:cubicBezTo>
                  <a:pt x="0" y="96407"/>
                  <a:pt x="96407" y="0"/>
                  <a:pt x="215153" y="0"/>
                </a:cubicBezTo>
                <a:close/>
              </a:path>
            </a:pathLst>
          </a:custGeom>
          <a:solidFill>
            <a:srgbClr val="DBEAFE"/>
          </a:solidFill>
          <a:ln/>
        </p:spPr>
        <p:txBody>
          <a:bodyPr/>
          <a:lstStyle/>
          <a:p>
            <a:endParaRPr lang="nl-NL"/>
          </a:p>
        </p:txBody>
      </p:sp>
      <p:sp>
        <p:nvSpPr>
          <p:cNvPr id="12" name="Text 10"/>
          <p:cNvSpPr/>
          <p:nvPr/>
        </p:nvSpPr>
        <p:spPr>
          <a:xfrm>
            <a:off x="493059" y="2604247"/>
            <a:ext cx="519953" cy="430306"/>
          </a:xfrm>
          <a:prstGeom prst="rect">
            <a:avLst/>
          </a:prstGeom>
          <a:noFill/>
          <a:ln/>
        </p:spPr>
        <p:txBody>
          <a:bodyPr wrap="square" lIns="0" tIns="0" rIns="0" bIns="0" rtlCol="0" anchor="ctr"/>
          <a:lstStyle/>
          <a:p>
            <a:pPr algn="ctr">
              <a:lnSpc>
                <a:spcPct val="120000"/>
              </a:lnSpc>
            </a:pPr>
            <a:r>
              <a:rPr lang="en-US" sz="1412" b="1">
                <a:solidFill>
                  <a:srgbClr val="155DFC"/>
                </a:solidFill>
                <a:latin typeface="Noto Sans SC" pitchFamily="34" charset="0"/>
                <a:ea typeface="Noto Sans SC" pitchFamily="34" charset="-122"/>
                <a:cs typeface="Noto Sans SC" pitchFamily="34" charset="-120"/>
              </a:rPr>
              <a:t>1</a:t>
            </a:r>
            <a:endParaRPr lang="en-US" sz="1600"/>
          </a:p>
        </p:txBody>
      </p:sp>
      <p:sp>
        <p:nvSpPr>
          <p:cNvPr id="13" name="Text 11"/>
          <p:cNvSpPr/>
          <p:nvPr/>
        </p:nvSpPr>
        <p:spPr>
          <a:xfrm>
            <a:off x="1075765" y="2693894"/>
            <a:ext cx="1353671" cy="251012"/>
          </a:xfrm>
          <a:prstGeom prst="rect">
            <a:avLst/>
          </a:prstGeom>
          <a:noFill/>
          <a:ln/>
        </p:spPr>
        <p:txBody>
          <a:bodyPr wrap="square" lIns="0" tIns="0" rIns="0" bIns="0" rtlCol="0" anchor="ctr"/>
          <a:lstStyle/>
          <a:p>
            <a:pPr>
              <a:lnSpc>
                <a:spcPct val="130000"/>
              </a:lnSpc>
            </a:pPr>
            <a:r>
              <a:rPr lang="en-US" sz="1271" b="1">
                <a:solidFill>
                  <a:srgbClr val="1D293D"/>
                </a:solidFill>
                <a:latin typeface="MiSans" pitchFamily="34" charset="0"/>
                <a:ea typeface="MiSans" pitchFamily="34" charset="-122"/>
                <a:cs typeface="MiSans" pitchFamily="34" charset="-120"/>
              </a:rPr>
              <a:t>Context Bepalen</a:t>
            </a:r>
            <a:endParaRPr lang="en-US" sz="1600"/>
          </a:p>
        </p:txBody>
      </p:sp>
      <p:sp>
        <p:nvSpPr>
          <p:cNvPr id="14" name="Text 12"/>
          <p:cNvSpPr/>
          <p:nvPr/>
        </p:nvSpPr>
        <p:spPr>
          <a:xfrm>
            <a:off x="537882" y="3142129"/>
            <a:ext cx="3469341" cy="179294"/>
          </a:xfrm>
          <a:prstGeom prst="rect">
            <a:avLst/>
          </a:prstGeom>
          <a:noFill/>
          <a:ln/>
        </p:spPr>
        <p:txBody>
          <a:bodyPr wrap="square" lIns="0" tIns="0" rIns="0" bIns="0" rtlCol="0" anchor="ctr"/>
          <a:lstStyle/>
          <a:p>
            <a:pPr>
              <a:lnSpc>
                <a:spcPct val="120000"/>
              </a:lnSpc>
            </a:pPr>
            <a:r>
              <a:rPr lang="en-US" sz="988">
                <a:solidFill>
                  <a:srgbClr val="314158"/>
                </a:solidFill>
                <a:latin typeface="MiSans" pitchFamily="34" charset="0"/>
                <a:ea typeface="MiSans" pitchFamily="34" charset="-122"/>
                <a:cs typeface="MiSans" pitchFamily="34" charset="-120"/>
              </a:rPr>
              <a:t>Bepaal de scope, doelstellingen en risicoacceptatiecriteria.</a:t>
            </a:r>
            <a:endParaRPr lang="en-US" sz="1600"/>
          </a:p>
        </p:txBody>
      </p:sp>
      <p:sp>
        <p:nvSpPr>
          <p:cNvPr id="15" name="Shape 13"/>
          <p:cNvSpPr/>
          <p:nvPr/>
        </p:nvSpPr>
        <p:spPr>
          <a:xfrm>
            <a:off x="537882" y="3393141"/>
            <a:ext cx="3406588" cy="286871"/>
          </a:xfrm>
          <a:custGeom>
            <a:avLst/>
            <a:gdLst/>
            <a:ahLst/>
            <a:cxnLst/>
            <a:rect l="l" t="t" r="r" b="b"/>
            <a:pathLst>
              <a:path w="3406588" h="286871">
                <a:moveTo>
                  <a:pt x="71718" y="0"/>
                </a:moveTo>
                <a:lnTo>
                  <a:pt x="3334871" y="0"/>
                </a:lnTo>
                <a:cubicBezTo>
                  <a:pt x="3374479" y="0"/>
                  <a:pt x="3406588" y="32109"/>
                  <a:pt x="3406588" y="71718"/>
                </a:cubicBezTo>
                <a:lnTo>
                  <a:pt x="3406588" y="215153"/>
                </a:lnTo>
                <a:cubicBezTo>
                  <a:pt x="3406588" y="254762"/>
                  <a:pt x="3374479" y="286871"/>
                  <a:pt x="3334871" y="286871"/>
                </a:cubicBezTo>
                <a:lnTo>
                  <a:pt x="71718" y="286871"/>
                </a:lnTo>
                <a:cubicBezTo>
                  <a:pt x="32109" y="286871"/>
                  <a:pt x="0" y="254762"/>
                  <a:pt x="0" y="215153"/>
                </a:cubicBezTo>
                <a:lnTo>
                  <a:pt x="0" y="71718"/>
                </a:lnTo>
                <a:cubicBezTo>
                  <a:pt x="0" y="32136"/>
                  <a:pt x="32136" y="0"/>
                  <a:pt x="71718" y="0"/>
                </a:cubicBezTo>
                <a:close/>
              </a:path>
            </a:pathLst>
          </a:custGeom>
          <a:solidFill>
            <a:srgbClr val="EFF6FF"/>
          </a:solidFill>
          <a:ln/>
        </p:spPr>
        <p:txBody>
          <a:bodyPr/>
          <a:lstStyle/>
          <a:p>
            <a:endParaRPr lang="nl-NL"/>
          </a:p>
        </p:txBody>
      </p:sp>
      <p:sp>
        <p:nvSpPr>
          <p:cNvPr id="16" name="Text 14"/>
          <p:cNvSpPr/>
          <p:nvPr/>
        </p:nvSpPr>
        <p:spPr>
          <a:xfrm>
            <a:off x="537882" y="3393141"/>
            <a:ext cx="3460376" cy="286871"/>
          </a:xfrm>
          <a:prstGeom prst="rect">
            <a:avLst/>
          </a:prstGeom>
          <a:noFill/>
          <a:ln/>
        </p:spPr>
        <p:txBody>
          <a:bodyPr wrap="square" lIns="71718" tIns="71718" rIns="71718" bIns="71718" rtlCol="0" anchor="ctr"/>
          <a:lstStyle/>
          <a:p>
            <a:pPr>
              <a:lnSpc>
                <a:spcPct val="110000"/>
              </a:lnSpc>
            </a:pPr>
            <a:r>
              <a:rPr lang="en-US" sz="847" b="1">
                <a:solidFill>
                  <a:srgbClr val="45556C"/>
                </a:solidFill>
                <a:latin typeface="MiSans" pitchFamily="34" charset="0"/>
                <a:ea typeface="MiSans" pitchFamily="34" charset="-122"/>
                <a:cs typeface="MiSans" pitchFamily="34" charset="-120"/>
              </a:rPr>
              <a:t>Output:</a:t>
            </a:r>
            <a:r>
              <a:rPr lang="en-US" sz="847">
                <a:solidFill>
                  <a:srgbClr val="45556C"/>
                </a:solidFill>
                <a:latin typeface="MiSans" pitchFamily="34" charset="0"/>
                <a:ea typeface="MiSans" pitchFamily="34" charset="-122"/>
                <a:cs typeface="MiSans" pitchFamily="34" charset="-120"/>
              </a:rPr>
              <a:t> Scope document, risicocriteria</a:t>
            </a:r>
            <a:endParaRPr lang="en-US" sz="1600"/>
          </a:p>
        </p:txBody>
      </p:sp>
      <p:sp>
        <p:nvSpPr>
          <p:cNvPr id="17" name="Shape 15"/>
          <p:cNvSpPr/>
          <p:nvPr/>
        </p:nvSpPr>
        <p:spPr>
          <a:xfrm>
            <a:off x="4249271" y="2460812"/>
            <a:ext cx="3711388" cy="1362635"/>
          </a:xfrm>
          <a:custGeom>
            <a:avLst/>
            <a:gdLst/>
            <a:ahLst/>
            <a:cxnLst/>
            <a:rect l="l" t="t" r="r" b="b"/>
            <a:pathLst>
              <a:path w="3711388" h="1362635">
                <a:moveTo>
                  <a:pt x="35859" y="0"/>
                </a:moveTo>
                <a:lnTo>
                  <a:pt x="3603808" y="0"/>
                </a:lnTo>
                <a:cubicBezTo>
                  <a:pt x="3663223" y="0"/>
                  <a:pt x="3711388" y="48165"/>
                  <a:pt x="3711388" y="107580"/>
                </a:cubicBezTo>
                <a:lnTo>
                  <a:pt x="3711388" y="1255055"/>
                </a:lnTo>
                <a:cubicBezTo>
                  <a:pt x="3711388" y="1314470"/>
                  <a:pt x="3663223" y="1362635"/>
                  <a:pt x="3603808" y="1362635"/>
                </a:cubicBezTo>
                <a:lnTo>
                  <a:pt x="35859" y="1362635"/>
                </a:lnTo>
                <a:cubicBezTo>
                  <a:pt x="16055" y="1362635"/>
                  <a:pt x="0" y="1346581"/>
                  <a:pt x="0" y="1326776"/>
                </a:cubicBezTo>
                <a:lnTo>
                  <a:pt x="0" y="35859"/>
                </a:lnTo>
                <a:cubicBezTo>
                  <a:pt x="0" y="16055"/>
                  <a:pt x="16055" y="0"/>
                  <a:pt x="35859" y="0"/>
                </a:cubicBezTo>
                <a:close/>
              </a:path>
            </a:pathLst>
          </a:custGeom>
          <a:solidFill>
            <a:srgbClr val="FFFFFF"/>
          </a:solidFill>
          <a:ln/>
          <a:effectLst>
            <a:outerShdw blurRad="134471" dist="89647" dir="5400000" algn="bl" rotWithShape="0">
              <a:srgbClr val="000000">
                <a:alpha val="10196"/>
              </a:srgbClr>
            </a:outerShdw>
          </a:effectLst>
        </p:spPr>
        <p:txBody>
          <a:bodyPr/>
          <a:lstStyle/>
          <a:p>
            <a:endParaRPr lang="nl-NL"/>
          </a:p>
        </p:txBody>
      </p:sp>
      <p:sp>
        <p:nvSpPr>
          <p:cNvPr id="18" name="Shape 16"/>
          <p:cNvSpPr/>
          <p:nvPr/>
        </p:nvSpPr>
        <p:spPr>
          <a:xfrm>
            <a:off x="4249271" y="2460812"/>
            <a:ext cx="35859" cy="1362635"/>
          </a:xfrm>
          <a:custGeom>
            <a:avLst/>
            <a:gdLst/>
            <a:ahLst/>
            <a:cxnLst/>
            <a:rect l="l" t="t" r="r" b="b"/>
            <a:pathLst>
              <a:path w="35859" h="1362635">
                <a:moveTo>
                  <a:pt x="35859" y="0"/>
                </a:moveTo>
                <a:lnTo>
                  <a:pt x="35859" y="0"/>
                </a:lnTo>
                <a:lnTo>
                  <a:pt x="35859" y="1362635"/>
                </a:lnTo>
                <a:lnTo>
                  <a:pt x="35859" y="1362635"/>
                </a:lnTo>
                <a:cubicBezTo>
                  <a:pt x="16055" y="1362635"/>
                  <a:pt x="0" y="1346581"/>
                  <a:pt x="0" y="1326776"/>
                </a:cubicBezTo>
                <a:lnTo>
                  <a:pt x="0" y="35859"/>
                </a:lnTo>
                <a:cubicBezTo>
                  <a:pt x="0" y="16068"/>
                  <a:pt x="16068" y="0"/>
                  <a:pt x="35859" y="0"/>
                </a:cubicBezTo>
                <a:close/>
              </a:path>
            </a:pathLst>
          </a:custGeom>
          <a:solidFill>
            <a:srgbClr val="0092B8"/>
          </a:solidFill>
          <a:ln/>
        </p:spPr>
        <p:txBody>
          <a:bodyPr/>
          <a:lstStyle/>
          <a:p>
            <a:endParaRPr lang="nl-NL"/>
          </a:p>
        </p:txBody>
      </p:sp>
      <p:sp>
        <p:nvSpPr>
          <p:cNvPr id="19" name="Shape 17"/>
          <p:cNvSpPr/>
          <p:nvPr/>
        </p:nvSpPr>
        <p:spPr>
          <a:xfrm>
            <a:off x="4410635" y="2604247"/>
            <a:ext cx="430306" cy="430306"/>
          </a:xfrm>
          <a:custGeom>
            <a:avLst/>
            <a:gdLst/>
            <a:ahLst/>
            <a:cxnLst/>
            <a:rect l="l" t="t" r="r" b="b"/>
            <a:pathLst>
              <a:path w="430306" h="430306">
                <a:moveTo>
                  <a:pt x="215153" y="0"/>
                </a:moveTo>
                <a:lnTo>
                  <a:pt x="215153" y="0"/>
                </a:lnTo>
                <a:cubicBezTo>
                  <a:pt x="333899" y="0"/>
                  <a:pt x="430306" y="96407"/>
                  <a:pt x="430306" y="215153"/>
                </a:cubicBezTo>
                <a:lnTo>
                  <a:pt x="430306" y="215153"/>
                </a:lnTo>
                <a:cubicBezTo>
                  <a:pt x="430306" y="333899"/>
                  <a:pt x="333899" y="430306"/>
                  <a:pt x="215153" y="430306"/>
                </a:cubicBezTo>
                <a:lnTo>
                  <a:pt x="215153" y="430306"/>
                </a:lnTo>
                <a:cubicBezTo>
                  <a:pt x="96407" y="430306"/>
                  <a:pt x="0" y="333899"/>
                  <a:pt x="0" y="215153"/>
                </a:cubicBezTo>
                <a:lnTo>
                  <a:pt x="0" y="215153"/>
                </a:lnTo>
                <a:cubicBezTo>
                  <a:pt x="0" y="96407"/>
                  <a:pt x="96407" y="0"/>
                  <a:pt x="215153" y="0"/>
                </a:cubicBezTo>
                <a:close/>
              </a:path>
            </a:pathLst>
          </a:custGeom>
          <a:solidFill>
            <a:srgbClr val="CEFAFE"/>
          </a:solidFill>
          <a:ln/>
        </p:spPr>
        <p:txBody>
          <a:bodyPr/>
          <a:lstStyle/>
          <a:p>
            <a:endParaRPr lang="nl-NL"/>
          </a:p>
        </p:txBody>
      </p:sp>
      <p:sp>
        <p:nvSpPr>
          <p:cNvPr id="20" name="Text 18"/>
          <p:cNvSpPr/>
          <p:nvPr/>
        </p:nvSpPr>
        <p:spPr>
          <a:xfrm>
            <a:off x="4365812" y="2604247"/>
            <a:ext cx="519953" cy="430306"/>
          </a:xfrm>
          <a:prstGeom prst="rect">
            <a:avLst/>
          </a:prstGeom>
          <a:noFill/>
          <a:ln/>
        </p:spPr>
        <p:txBody>
          <a:bodyPr wrap="square" lIns="0" tIns="0" rIns="0" bIns="0" rtlCol="0" anchor="ctr"/>
          <a:lstStyle/>
          <a:p>
            <a:pPr algn="ctr">
              <a:lnSpc>
                <a:spcPct val="120000"/>
              </a:lnSpc>
            </a:pPr>
            <a:r>
              <a:rPr lang="en-US" sz="1412" b="1">
                <a:solidFill>
                  <a:srgbClr val="0092B8"/>
                </a:solidFill>
                <a:latin typeface="Noto Sans SC" pitchFamily="34" charset="0"/>
                <a:ea typeface="Noto Sans SC" pitchFamily="34" charset="-122"/>
                <a:cs typeface="Noto Sans SC" pitchFamily="34" charset="-120"/>
              </a:rPr>
              <a:t>2</a:t>
            </a:r>
            <a:endParaRPr lang="en-US" sz="1600"/>
          </a:p>
        </p:txBody>
      </p:sp>
      <p:sp>
        <p:nvSpPr>
          <p:cNvPr id="21" name="Text 19"/>
          <p:cNvSpPr/>
          <p:nvPr/>
        </p:nvSpPr>
        <p:spPr>
          <a:xfrm>
            <a:off x="4948518" y="2693894"/>
            <a:ext cx="1757082" cy="251012"/>
          </a:xfrm>
          <a:prstGeom prst="rect">
            <a:avLst/>
          </a:prstGeom>
          <a:noFill/>
          <a:ln/>
        </p:spPr>
        <p:txBody>
          <a:bodyPr wrap="square" lIns="0" tIns="0" rIns="0" bIns="0" rtlCol="0" anchor="ctr"/>
          <a:lstStyle/>
          <a:p>
            <a:pPr>
              <a:lnSpc>
                <a:spcPct val="130000"/>
              </a:lnSpc>
            </a:pPr>
            <a:r>
              <a:rPr lang="en-US" sz="1271" b="1">
                <a:solidFill>
                  <a:srgbClr val="1D293D"/>
                </a:solidFill>
                <a:latin typeface="MiSans" pitchFamily="34" charset="0"/>
                <a:ea typeface="MiSans" pitchFamily="34" charset="-122"/>
                <a:cs typeface="MiSans" pitchFamily="34" charset="-120"/>
              </a:rPr>
              <a:t>Assets Inventariseren</a:t>
            </a:r>
            <a:endParaRPr lang="en-US" sz="1600"/>
          </a:p>
        </p:txBody>
      </p:sp>
      <p:sp>
        <p:nvSpPr>
          <p:cNvPr id="22" name="Text 20"/>
          <p:cNvSpPr/>
          <p:nvPr/>
        </p:nvSpPr>
        <p:spPr>
          <a:xfrm>
            <a:off x="4410635" y="3142129"/>
            <a:ext cx="3469341" cy="179294"/>
          </a:xfrm>
          <a:prstGeom prst="rect">
            <a:avLst/>
          </a:prstGeom>
          <a:noFill/>
          <a:ln/>
        </p:spPr>
        <p:txBody>
          <a:bodyPr wrap="square" lIns="0" tIns="0" rIns="0" bIns="0" rtlCol="0" anchor="ctr"/>
          <a:lstStyle/>
          <a:p>
            <a:pPr>
              <a:lnSpc>
                <a:spcPct val="120000"/>
              </a:lnSpc>
            </a:pPr>
            <a:r>
              <a:rPr lang="en-US" sz="988">
                <a:solidFill>
                  <a:srgbClr val="314158"/>
                </a:solidFill>
                <a:latin typeface="MiSans" pitchFamily="34" charset="0"/>
                <a:ea typeface="MiSans" pitchFamily="34" charset="-122"/>
                <a:cs typeface="MiSans" pitchFamily="34" charset="-120"/>
              </a:rPr>
              <a:t>Maak een overzicht van alle belangrijke informatie-assets.</a:t>
            </a:r>
            <a:endParaRPr lang="en-US" sz="1600"/>
          </a:p>
        </p:txBody>
      </p:sp>
      <p:sp>
        <p:nvSpPr>
          <p:cNvPr id="23" name="Shape 21"/>
          <p:cNvSpPr/>
          <p:nvPr/>
        </p:nvSpPr>
        <p:spPr>
          <a:xfrm>
            <a:off x="4410635" y="3393141"/>
            <a:ext cx="3406588" cy="286871"/>
          </a:xfrm>
          <a:custGeom>
            <a:avLst/>
            <a:gdLst/>
            <a:ahLst/>
            <a:cxnLst/>
            <a:rect l="l" t="t" r="r" b="b"/>
            <a:pathLst>
              <a:path w="3406588" h="286871">
                <a:moveTo>
                  <a:pt x="71718" y="0"/>
                </a:moveTo>
                <a:lnTo>
                  <a:pt x="3334871" y="0"/>
                </a:lnTo>
                <a:cubicBezTo>
                  <a:pt x="3374479" y="0"/>
                  <a:pt x="3406588" y="32109"/>
                  <a:pt x="3406588" y="71718"/>
                </a:cubicBezTo>
                <a:lnTo>
                  <a:pt x="3406588" y="215153"/>
                </a:lnTo>
                <a:cubicBezTo>
                  <a:pt x="3406588" y="254762"/>
                  <a:pt x="3374479" y="286871"/>
                  <a:pt x="3334871" y="286871"/>
                </a:cubicBezTo>
                <a:lnTo>
                  <a:pt x="71718" y="286871"/>
                </a:lnTo>
                <a:cubicBezTo>
                  <a:pt x="32109" y="286871"/>
                  <a:pt x="0" y="254762"/>
                  <a:pt x="0" y="215153"/>
                </a:cubicBezTo>
                <a:lnTo>
                  <a:pt x="0" y="71718"/>
                </a:lnTo>
                <a:cubicBezTo>
                  <a:pt x="0" y="32136"/>
                  <a:pt x="32136" y="0"/>
                  <a:pt x="71718" y="0"/>
                </a:cubicBezTo>
                <a:close/>
              </a:path>
            </a:pathLst>
          </a:custGeom>
          <a:solidFill>
            <a:srgbClr val="ECFEFF"/>
          </a:solidFill>
          <a:ln/>
        </p:spPr>
        <p:txBody>
          <a:bodyPr/>
          <a:lstStyle/>
          <a:p>
            <a:endParaRPr lang="nl-NL"/>
          </a:p>
        </p:txBody>
      </p:sp>
      <p:sp>
        <p:nvSpPr>
          <p:cNvPr id="24" name="Text 22"/>
          <p:cNvSpPr/>
          <p:nvPr/>
        </p:nvSpPr>
        <p:spPr>
          <a:xfrm>
            <a:off x="4410635" y="3393141"/>
            <a:ext cx="3460376" cy="286871"/>
          </a:xfrm>
          <a:prstGeom prst="rect">
            <a:avLst/>
          </a:prstGeom>
          <a:noFill/>
          <a:ln/>
        </p:spPr>
        <p:txBody>
          <a:bodyPr wrap="square" lIns="71718" tIns="71718" rIns="71718" bIns="71718" rtlCol="0" anchor="ctr"/>
          <a:lstStyle/>
          <a:p>
            <a:pPr>
              <a:lnSpc>
                <a:spcPct val="110000"/>
              </a:lnSpc>
            </a:pPr>
            <a:r>
              <a:rPr lang="en-US" sz="847" b="1">
                <a:solidFill>
                  <a:srgbClr val="45556C"/>
                </a:solidFill>
                <a:latin typeface="MiSans" pitchFamily="34" charset="0"/>
                <a:ea typeface="MiSans" pitchFamily="34" charset="-122"/>
                <a:cs typeface="MiSans" pitchFamily="34" charset="-120"/>
              </a:rPr>
              <a:t>Output:</a:t>
            </a:r>
            <a:r>
              <a:rPr lang="en-US" sz="847">
                <a:solidFill>
                  <a:srgbClr val="45556C"/>
                </a:solidFill>
                <a:latin typeface="MiSans" pitchFamily="34" charset="0"/>
                <a:ea typeface="MiSans" pitchFamily="34" charset="-122"/>
                <a:cs typeface="MiSans" pitchFamily="34" charset="-120"/>
              </a:rPr>
              <a:t> Asset register</a:t>
            </a:r>
            <a:endParaRPr lang="en-US" sz="1600"/>
          </a:p>
        </p:txBody>
      </p:sp>
      <p:sp>
        <p:nvSpPr>
          <p:cNvPr id="25" name="Shape 23"/>
          <p:cNvSpPr/>
          <p:nvPr/>
        </p:nvSpPr>
        <p:spPr>
          <a:xfrm>
            <a:off x="8122024" y="2460812"/>
            <a:ext cx="3711388" cy="1362635"/>
          </a:xfrm>
          <a:custGeom>
            <a:avLst/>
            <a:gdLst/>
            <a:ahLst/>
            <a:cxnLst/>
            <a:rect l="l" t="t" r="r" b="b"/>
            <a:pathLst>
              <a:path w="3711388" h="1362635">
                <a:moveTo>
                  <a:pt x="35859" y="0"/>
                </a:moveTo>
                <a:lnTo>
                  <a:pt x="3603808" y="0"/>
                </a:lnTo>
                <a:cubicBezTo>
                  <a:pt x="3663223" y="0"/>
                  <a:pt x="3711388" y="48165"/>
                  <a:pt x="3711388" y="107580"/>
                </a:cubicBezTo>
                <a:lnTo>
                  <a:pt x="3711388" y="1255055"/>
                </a:lnTo>
                <a:cubicBezTo>
                  <a:pt x="3711388" y="1314470"/>
                  <a:pt x="3663223" y="1362635"/>
                  <a:pt x="3603808" y="1362635"/>
                </a:cubicBezTo>
                <a:lnTo>
                  <a:pt x="35859" y="1362635"/>
                </a:lnTo>
                <a:cubicBezTo>
                  <a:pt x="16055" y="1362635"/>
                  <a:pt x="0" y="1346581"/>
                  <a:pt x="0" y="1326776"/>
                </a:cubicBezTo>
                <a:lnTo>
                  <a:pt x="0" y="35859"/>
                </a:lnTo>
                <a:cubicBezTo>
                  <a:pt x="0" y="16055"/>
                  <a:pt x="16055" y="0"/>
                  <a:pt x="35859" y="0"/>
                </a:cubicBezTo>
                <a:close/>
              </a:path>
            </a:pathLst>
          </a:custGeom>
          <a:solidFill>
            <a:srgbClr val="FFFFFF"/>
          </a:solidFill>
          <a:ln/>
          <a:effectLst>
            <a:outerShdw blurRad="134471" dist="89647" dir="5400000" algn="bl" rotWithShape="0">
              <a:srgbClr val="000000">
                <a:alpha val="10196"/>
              </a:srgbClr>
            </a:outerShdw>
          </a:effectLst>
        </p:spPr>
        <p:txBody>
          <a:bodyPr/>
          <a:lstStyle/>
          <a:p>
            <a:endParaRPr lang="nl-NL"/>
          </a:p>
        </p:txBody>
      </p:sp>
      <p:sp>
        <p:nvSpPr>
          <p:cNvPr id="26" name="Shape 24"/>
          <p:cNvSpPr/>
          <p:nvPr/>
        </p:nvSpPr>
        <p:spPr>
          <a:xfrm>
            <a:off x="8122024" y="2460812"/>
            <a:ext cx="35859" cy="1362635"/>
          </a:xfrm>
          <a:custGeom>
            <a:avLst/>
            <a:gdLst/>
            <a:ahLst/>
            <a:cxnLst/>
            <a:rect l="l" t="t" r="r" b="b"/>
            <a:pathLst>
              <a:path w="35859" h="1362635">
                <a:moveTo>
                  <a:pt x="35859" y="0"/>
                </a:moveTo>
                <a:lnTo>
                  <a:pt x="35859" y="0"/>
                </a:lnTo>
                <a:lnTo>
                  <a:pt x="35859" y="1362635"/>
                </a:lnTo>
                <a:lnTo>
                  <a:pt x="35859" y="1362635"/>
                </a:lnTo>
                <a:cubicBezTo>
                  <a:pt x="16055" y="1362635"/>
                  <a:pt x="0" y="1346581"/>
                  <a:pt x="0" y="1326776"/>
                </a:cubicBezTo>
                <a:lnTo>
                  <a:pt x="0" y="35859"/>
                </a:lnTo>
                <a:cubicBezTo>
                  <a:pt x="0" y="16068"/>
                  <a:pt x="16068" y="0"/>
                  <a:pt x="35859" y="0"/>
                </a:cubicBezTo>
                <a:close/>
              </a:path>
            </a:pathLst>
          </a:custGeom>
          <a:solidFill>
            <a:srgbClr val="009689"/>
          </a:solidFill>
          <a:ln/>
        </p:spPr>
        <p:txBody>
          <a:bodyPr/>
          <a:lstStyle/>
          <a:p>
            <a:endParaRPr lang="nl-NL"/>
          </a:p>
        </p:txBody>
      </p:sp>
      <p:sp>
        <p:nvSpPr>
          <p:cNvPr id="27" name="Shape 25"/>
          <p:cNvSpPr/>
          <p:nvPr/>
        </p:nvSpPr>
        <p:spPr>
          <a:xfrm>
            <a:off x="8283388" y="2604247"/>
            <a:ext cx="430306" cy="430306"/>
          </a:xfrm>
          <a:custGeom>
            <a:avLst/>
            <a:gdLst/>
            <a:ahLst/>
            <a:cxnLst/>
            <a:rect l="l" t="t" r="r" b="b"/>
            <a:pathLst>
              <a:path w="430306" h="430306">
                <a:moveTo>
                  <a:pt x="215153" y="0"/>
                </a:moveTo>
                <a:lnTo>
                  <a:pt x="215153" y="0"/>
                </a:lnTo>
                <a:cubicBezTo>
                  <a:pt x="333899" y="0"/>
                  <a:pt x="430306" y="96407"/>
                  <a:pt x="430306" y="215153"/>
                </a:cubicBezTo>
                <a:lnTo>
                  <a:pt x="430306" y="215153"/>
                </a:lnTo>
                <a:cubicBezTo>
                  <a:pt x="430306" y="333899"/>
                  <a:pt x="333899" y="430306"/>
                  <a:pt x="215153" y="430306"/>
                </a:cubicBezTo>
                <a:lnTo>
                  <a:pt x="215153" y="430306"/>
                </a:lnTo>
                <a:cubicBezTo>
                  <a:pt x="96407" y="430306"/>
                  <a:pt x="0" y="333899"/>
                  <a:pt x="0" y="215153"/>
                </a:cubicBezTo>
                <a:lnTo>
                  <a:pt x="0" y="215153"/>
                </a:lnTo>
                <a:cubicBezTo>
                  <a:pt x="0" y="96407"/>
                  <a:pt x="96407" y="0"/>
                  <a:pt x="215153" y="0"/>
                </a:cubicBezTo>
                <a:close/>
              </a:path>
            </a:pathLst>
          </a:custGeom>
          <a:solidFill>
            <a:srgbClr val="CBFBF1"/>
          </a:solidFill>
          <a:ln/>
        </p:spPr>
        <p:txBody>
          <a:bodyPr/>
          <a:lstStyle/>
          <a:p>
            <a:endParaRPr lang="nl-NL"/>
          </a:p>
        </p:txBody>
      </p:sp>
      <p:sp>
        <p:nvSpPr>
          <p:cNvPr id="28" name="Text 26"/>
          <p:cNvSpPr/>
          <p:nvPr/>
        </p:nvSpPr>
        <p:spPr>
          <a:xfrm>
            <a:off x="8238565" y="2604247"/>
            <a:ext cx="519953" cy="430306"/>
          </a:xfrm>
          <a:prstGeom prst="rect">
            <a:avLst/>
          </a:prstGeom>
          <a:noFill/>
          <a:ln/>
        </p:spPr>
        <p:txBody>
          <a:bodyPr wrap="square" lIns="0" tIns="0" rIns="0" bIns="0" rtlCol="0" anchor="ctr"/>
          <a:lstStyle/>
          <a:p>
            <a:pPr algn="ctr">
              <a:lnSpc>
                <a:spcPct val="120000"/>
              </a:lnSpc>
            </a:pPr>
            <a:r>
              <a:rPr lang="en-US" sz="1412" b="1">
                <a:solidFill>
                  <a:srgbClr val="009689"/>
                </a:solidFill>
                <a:latin typeface="Noto Sans SC" pitchFamily="34" charset="0"/>
                <a:ea typeface="Noto Sans SC" pitchFamily="34" charset="-122"/>
                <a:cs typeface="Noto Sans SC" pitchFamily="34" charset="-120"/>
              </a:rPr>
              <a:t>3</a:t>
            </a:r>
            <a:endParaRPr lang="en-US" sz="1600"/>
          </a:p>
        </p:txBody>
      </p:sp>
      <p:sp>
        <p:nvSpPr>
          <p:cNvPr id="29" name="Text 27"/>
          <p:cNvSpPr/>
          <p:nvPr/>
        </p:nvSpPr>
        <p:spPr>
          <a:xfrm>
            <a:off x="8821271" y="2693894"/>
            <a:ext cx="2608729" cy="251012"/>
          </a:xfrm>
          <a:prstGeom prst="rect">
            <a:avLst/>
          </a:prstGeom>
          <a:noFill/>
          <a:ln/>
        </p:spPr>
        <p:txBody>
          <a:bodyPr wrap="square" lIns="0" tIns="0" rIns="0" bIns="0" rtlCol="0" anchor="ctr"/>
          <a:lstStyle/>
          <a:p>
            <a:pPr>
              <a:lnSpc>
                <a:spcPct val="130000"/>
              </a:lnSpc>
            </a:pPr>
            <a:r>
              <a:rPr lang="en-US" sz="1271" b="1">
                <a:solidFill>
                  <a:srgbClr val="1D293D"/>
                </a:solidFill>
                <a:latin typeface="MiSans" pitchFamily="34" charset="0"/>
                <a:ea typeface="MiSans" pitchFamily="34" charset="-122"/>
                <a:cs typeface="MiSans" pitchFamily="34" charset="-120"/>
              </a:rPr>
              <a:t>Kwetsbaarheden &amp; Bedreigingen</a:t>
            </a:r>
            <a:endParaRPr lang="en-US" sz="1600"/>
          </a:p>
        </p:txBody>
      </p:sp>
      <p:sp>
        <p:nvSpPr>
          <p:cNvPr id="30" name="Text 28"/>
          <p:cNvSpPr/>
          <p:nvPr/>
        </p:nvSpPr>
        <p:spPr>
          <a:xfrm>
            <a:off x="8283388" y="3142129"/>
            <a:ext cx="3469341" cy="179294"/>
          </a:xfrm>
          <a:prstGeom prst="rect">
            <a:avLst/>
          </a:prstGeom>
          <a:noFill/>
          <a:ln/>
        </p:spPr>
        <p:txBody>
          <a:bodyPr wrap="square" lIns="0" tIns="0" rIns="0" bIns="0" rtlCol="0" anchor="ctr"/>
          <a:lstStyle/>
          <a:p>
            <a:pPr>
              <a:lnSpc>
                <a:spcPct val="120000"/>
              </a:lnSpc>
            </a:pPr>
            <a:r>
              <a:rPr lang="en-US" sz="988">
                <a:solidFill>
                  <a:srgbClr val="314158"/>
                </a:solidFill>
                <a:latin typeface="MiSans" pitchFamily="34" charset="0"/>
                <a:ea typeface="MiSans" pitchFamily="34" charset="-122"/>
                <a:cs typeface="MiSans" pitchFamily="34" charset="-120"/>
              </a:rPr>
              <a:t>Identificeer kwetsbaarheden en bedreigingen per asset.</a:t>
            </a:r>
            <a:endParaRPr lang="en-US" sz="1600"/>
          </a:p>
        </p:txBody>
      </p:sp>
      <p:sp>
        <p:nvSpPr>
          <p:cNvPr id="31" name="Shape 29"/>
          <p:cNvSpPr/>
          <p:nvPr/>
        </p:nvSpPr>
        <p:spPr>
          <a:xfrm>
            <a:off x="8283388" y="3393141"/>
            <a:ext cx="3406588" cy="286871"/>
          </a:xfrm>
          <a:custGeom>
            <a:avLst/>
            <a:gdLst/>
            <a:ahLst/>
            <a:cxnLst/>
            <a:rect l="l" t="t" r="r" b="b"/>
            <a:pathLst>
              <a:path w="3406588" h="286871">
                <a:moveTo>
                  <a:pt x="71718" y="0"/>
                </a:moveTo>
                <a:lnTo>
                  <a:pt x="3334871" y="0"/>
                </a:lnTo>
                <a:cubicBezTo>
                  <a:pt x="3374479" y="0"/>
                  <a:pt x="3406588" y="32109"/>
                  <a:pt x="3406588" y="71718"/>
                </a:cubicBezTo>
                <a:lnTo>
                  <a:pt x="3406588" y="215153"/>
                </a:lnTo>
                <a:cubicBezTo>
                  <a:pt x="3406588" y="254762"/>
                  <a:pt x="3374479" y="286871"/>
                  <a:pt x="3334871" y="286871"/>
                </a:cubicBezTo>
                <a:lnTo>
                  <a:pt x="71718" y="286871"/>
                </a:lnTo>
                <a:cubicBezTo>
                  <a:pt x="32109" y="286871"/>
                  <a:pt x="0" y="254762"/>
                  <a:pt x="0" y="215153"/>
                </a:cubicBezTo>
                <a:lnTo>
                  <a:pt x="0" y="71718"/>
                </a:lnTo>
                <a:cubicBezTo>
                  <a:pt x="0" y="32136"/>
                  <a:pt x="32136" y="0"/>
                  <a:pt x="71718" y="0"/>
                </a:cubicBezTo>
                <a:close/>
              </a:path>
            </a:pathLst>
          </a:custGeom>
          <a:solidFill>
            <a:srgbClr val="F0FDFA"/>
          </a:solidFill>
          <a:ln/>
        </p:spPr>
        <p:txBody>
          <a:bodyPr/>
          <a:lstStyle/>
          <a:p>
            <a:endParaRPr lang="nl-NL"/>
          </a:p>
        </p:txBody>
      </p:sp>
      <p:sp>
        <p:nvSpPr>
          <p:cNvPr id="32" name="Text 30"/>
          <p:cNvSpPr/>
          <p:nvPr/>
        </p:nvSpPr>
        <p:spPr>
          <a:xfrm>
            <a:off x="8283388" y="3393141"/>
            <a:ext cx="3460376" cy="286871"/>
          </a:xfrm>
          <a:prstGeom prst="rect">
            <a:avLst/>
          </a:prstGeom>
          <a:noFill/>
          <a:ln/>
        </p:spPr>
        <p:txBody>
          <a:bodyPr wrap="square" lIns="71718" tIns="71718" rIns="71718" bIns="71718" rtlCol="0" anchor="ctr"/>
          <a:lstStyle/>
          <a:p>
            <a:pPr>
              <a:lnSpc>
                <a:spcPct val="110000"/>
              </a:lnSpc>
            </a:pPr>
            <a:r>
              <a:rPr lang="en-US" sz="847" b="1">
                <a:solidFill>
                  <a:srgbClr val="45556C"/>
                </a:solidFill>
                <a:latin typeface="MiSans" pitchFamily="34" charset="0"/>
                <a:ea typeface="MiSans" pitchFamily="34" charset="-122"/>
                <a:cs typeface="MiSans" pitchFamily="34" charset="-120"/>
              </a:rPr>
              <a:t>Output:</a:t>
            </a:r>
            <a:r>
              <a:rPr lang="en-US" sz="847">
                <a:solidFill>
                  <a:srgbClr val="45556C"/>
                </a:solidFill>
                <a:latin typeface="MiSans" pitchFamily="34" charset="0"/>
                <a:ea typeface="MiSans" pitchFamily="34" charset="-122"/>
                <a:cs typeface="MiSans" pitchFamily="34" charset="-120"/>
              </a:rPr>
              <a:t> Threat &amp; vulnerability overzicht</a:t>
            </a:r>
            <a:endParaRPr lang="en-US" sz="1600"/>
          </a:p>
        </p:txBody>
      </p:sp>
      <p:sp>
        <p:nvSpPr>
          <p:cNvPr id="33" name="Shape 31"/>
          <p:cNvSpPr/>
          <p:nvPr/>
        </p:nvSpPr>
        <p:spPr>
          <a:xfrm>
            <a:off x="376518" y="3966882"/>
            <a:ext cx="3711388" cy="1362635"/>
          </a:xfrm>
          <a:custGeom>
            <a:avLst/>
            <a:gdLst/>
            <a:ahLst/>
            <a:cxnLst/>
            <a:rect l="l" t="t" r="r" b="b"/>
            <a:pathLst>
              <a:path w="3711388" h="1362635">
                <a:moveTo>
                  <a:pt x="35859" y="0"/>
                </a:moveTo>
                <a:lnTo>
                  <a:pt x="3603808" y="0"/>
                </a:lnTo>
                <a:cubicBezTo>
                  <a:pt x="3663223" y="0"/>
                  <a:pt x="3711388" y="48165"/>
                  <a:pt x="3711388" y="107580"/>
                </a:cubicBezTo>
                <a:lnTo>
                  <a:pt x="3711388" y="1255055"/>
                </a:lnTo>
                <a:cubicBezTo>
                  <a:pt x="3711388" y="1314470"/>
                  <a:pt x="3663223" y="1362635"/>
                  <a:pt x="3603808" y="1362635"/>
                </a:cubicBezTo>
                <a:lnTo>
                  <a:pt x="35859" y="1362635"/>
                </a:lnTo>
                <a:cubicBezTo>
                  <a:pt x="16055" y="1362635"/>
                  <a:pt x="0" y="1346581"/>
                  <a:pt x="0" y="1326776"/>
                </a:cubicBezTo>
                <a:lnTo>
                  <a:pt x="0" y="35859"/>
                </a:lnTo>
                <a:cubicBezTo>
                  <a:pt x="0" y="16055"/>
                  <a:pt x="16055" y="0"/>
                  <a:pt x="35859" y="0"/>
                </a:cubicBezTo>
                <a:close/>
              </a:path>
            </a:pathLst>
          </a:custGeom>
          <a:solidFill>
            <a:srgbClr val="FFFFFF"/>
          </a:solidFill>
          <a:ln/>
          <a:effectLst>
            <a:outerShdw blurRad="134471" dist="89647" dir="5400000" algn="bl" rotWithShape="0">
              <a:srgbClr val="000000">
                <a:alpha val="10196"/>
              </a:srgbClr>
            </a:outerShdw>
          </a:effectLst>
        </p:spPr>
        <p:txBody>
          <a:bodyPr/>
          <a:lstStyle/>
          <a:p>
            <a:endParaRPr lang="nl-NL"/>
          </a:p>
        </p:txBody>
      </p:sp>
      <p:sp>
        <p:nvSpPr>
          <p:cNvPr id="34" name="Shape 32"/>
          <p:cNvSpPr/>
          <p:nvPr/>
        </p:nvSpPr>
        <p:spPr>
          <a:xfrm>
            <a:off x="376518" y="3966882"/>
            <a:ext cx="35859" cy="1362635"/>
          </a:xfrm>
          <a:custGeom>
            <a:avLst/>
            <a:gdLst/>
            <a:ahLst/>
            <a:cxnLst/>
            <a:rect l="l" t="t" r="r" b="b"/>
            <a:pathLst>
              <a:path w="35859" h="1362635">
                <a:moveTo>
                  <a:pt x="35859" y="0"/>
                </a:moveTo>
                <a:lnTo>
                  <a:pt x="35859" y="0"/>
                </a:lnTo>
                <a:lnTo>
                  <a:pt x="35859" y="1362635"/>
                </a:lnTo>
                <a:lnTo>
                  <a:pt x="35859" y="1362635"/>
                </a:lnTo>
                <a:cubicBezTo>
                  <a:pt x="16055" y="1362635"/>
                  <a:pt x="0" y="1346581"/>
                  <a:pt x="0" y="1326776"/>
                </a:cubicBezTo>
                <a:lnTo>
                  <a:pt x="0" y="35859"/>
                </a:lnTo>
                <a:cubicBezTo>
                  <a:pt x="0" y="16068"/>
                  <a:pt x="16068" y="0"/>
                  <a:pt x="35859" y="0"/>
                </a:cubicBezTo>
                <a:close/>
              </a:path>
            </a:pathLst>
          </a:custGeom>
          <a:solidFill>
            <a:srgbClr val="00A63E"/>
          </a:solidFill>
          <a:ln/>
        </p:spPr>
        <p:txBody>
          <a:bodyPr/>
          <a:lstStyle/>
          <a:p>
            <a:endParaRPr lang="nl-NL"/>
          </a:p>
        </p:txBody>
      </p:sp>
      <p:sp>
        <p:nvSpPr>
          <p:cNvPr id="35" name="Shape 33"/>
          <p:cNvSpPr/>
          <p:nvPr/>
        </p:nvSpPr>
        <p:spPr>
          <a:xfrm>
            <a:off x="537882" y="4110318"/>
            <a:ext cx="430306" cy="430306"/>
          </a:xfrm>
          <a:custGeom>
            <a:avLst/>
            <a:gdLst/>
            <a:ahLst/>
            <a:cxnLst/>
            <a:rect l="l" t="t" r="r" b="b"/>
            <a:pathLst>
              <a:path w="430306" h="430306">
                <a:moveTo>
                  <a:pt x="215153" y="0"/>
                </a:moveTo>
                <a:lnTo>
                  <a:pt x="215153" y="0"/>
                </a:lnTo>
                <a:cubicBezTo>
                  <a:pt x="333899" y="0"/>
                  <a:pt x="430306" y="96407"/>
                  <a:pt x="430306" y="215153"/>
                </a:cubicBezTo>
                <a:lnTo>
                  <a:pt x="430306" y="215153"/>
                </a:lnTo>
                <a:cubicBezTo>
                  <a:pt x="430306" y="333899"/>
                  <a:pt x="333899" y="430306"/>
                  <a:pt x="215153" y="430306"/>
                </a:cubicBezTo>
                <a:lnTo>
                  <a:pt x="215153" y="430306"/>
                </a:lnTo>
                <a:cubicBezTo>
                  <a:pt x="96407" y="430306"/>
                  <a:pt x="0" y="333899"/>
                  <a:pt x="0" y="215153"/>
                </a:cubicBezTo>
                <a:lnTo>
                  <a:pt x="0" y="215153"/>
                </a:lnTo>
                <a:cubicBezTo>
                  <a:pt x="0" y="96407"/>
                  <a:pt x="96407" y="0"/>
                  <a:pt x="215153" y="0"/>
                </a:cubicBezTo>
                <a:close/>
              </a:path>
            </a:pathLst>
          </a:custGeom>
          <a:solidFill>
            <a:srgbClr val="DCFCE7"/>
          </a:solidFill>
          <a:ln/>
        </p:spPr>
        <p:txBody>
          <a:bodyPr/>
          <a:lstStyle/>
          <a:p>
            <a:endParaRPr lang="nl-NL"/>
          </a:p>
        </p:txBody>
      </p:sp>
      <p:sp>
        <p:nvSpPr>
          <p:cNvPr id="36" name="Text 34"/>
          <p:cNvSpPr/>
          <p:nvPr/>
        </p:nvSpPr>
        <p:spPr>
          <a:xfrm>
            <a:off x="493059" y="4110318"/>
            <a:ext cx="519953" cy="430306"/>
          </a:xfrm>
          <a:prstGeom prst="rect">
            <a:avLst/>
          </a:prstGeom>
          <a:noFill/>
          <a:ln/>
        </p:spPr>
        <p:txBody>
          <a:bodyPr wrap="square" lIns="0" tIns="0" rIns="0" bIns="0" rtlCol="0" anchor="ctr"/>
          <a:lstStyle/>
          <a:p>
            <a:pPr algn="ctr">
              <a:lnSpc>
                <a:spcPct val="120000"/>
              </a:lnSpc>
            </a:pPr>
            <a:r>
              <a:rPr lang="en-US" sz="1412" b="1">
                <a:solidFill>
                  <a:srgbClr val="00A63E"/>
                </a:solidFill>
                <a:latin typeface="Noto Sans SC" pitchFamily="34" charset="0"/>
                <a:ea typeface="Noto Sans SC" pitchFamily="34" charset="-122"/>
                <a:cs typeface="Noto Sans SC" pitchFamily="34" charset="-120"/>
              </a:rPr>
              <a:t>4</a:t>
            </a:r>
            <a:endParaRPr lang="en-US" sz="1600"/>
          </a:p>
        </p:txBody>
      </p:sp>
      <p:sp>
        <p:nvSpPr>
          <p:cNvPr id="37" name="Text 35"/>
          <p:cNvSpPr/>
          <p:nvPr/>
        </p:nvSpPr>
        <p:spPr>
          <a:xfrm>
            <a:off x="1075765" y="4199965"/>
            <a:ext cx="1228165" cy="251012"/>
          </a:xfrm>
          <a:prstGeom prst="rect">
            <a:avLst/>
          </a:prstGeom>
          <a:noFill/>
          <a:ln/>
        </p:spPr>
        <p:txBody>
          <a:bodyPr wrap="square" lIns="0" tIns="0" rIns="0" bIns="0" rtlCol="0" anchor="ctr"/>
          <a:lstStyle/>
          <a:p>
            <a:pPr>
              <a:lnSpc>
                <a:spcPct val="130000"/>
              </a:lnSpc>
            </a:pPr>
            <a:r>
              <a:rPr lang="en-US" sz="1271" b="1">
                <a:solidFill>
                  <a:srgbClr val="1D293D"/>
                </a:solidFill>
                <a:latin typeface="MiSans" pitchFamily="34" charset="0"/>
                <a:ea typeface="MiSans" pitchFamily="34" charset="-122"/>
                <a:cs typeface="MiSans" pitchFamily="34" charset="-120"/>
              </a:rPr>
              <a:t>Risico Analyse</a:t>
            </a:r>
            <a:endParaRPr lang="en-US" sz="1600"/>
          </a:p>
        </p:txBody>
      </p:sp>
      <p:sp>
        <p:nvSpPr>
          <p:cNvPr id="38" name="Text 36"/>
          <p:cNvSpPr/>
          <p:nvPr/>
        </p:nvSpPr>
        <p:spPr>
          <a:xfrm>
            <a:off x="537882" y="4648200"/>
            <a:ext cx="3469341" cy="179294"/>
          </a:xfrm>
          <a:prstGeom prst="rect">
            <a:avLst/>
          </a:prstGeom>
          <a:noFill/>
          <a:ln/>
        </p:spPr>
        <p:txBody>
          <a:bodyPr wrap="square" lIns="0" tIns="0" rIns="0" bIns="0" rtlCol="0" anchor="ctr"/>
          <a:lstStyle/>
          <a:p>
            <a:pPr>
              <a:lnSpc>
                <a:spcPct val="120000"/>
              </a:lnSpc>
            </a:pPr>
            <a:r>
              <a:rPr lang="en-US" sz="988">
                <a:solidFill>
                  <a:srgbClr val="314158"/>
                </a:solidFill>
                <a:latin typeface="MiSans" pitchFamily="34" charset="0"/>
                <a:ea typeface="MiSans" pitchFamily="34" charset="-122"/>
                <a:cs typeface="MiSans" pitchFamily="34" charset="-120"/>
              </a:rPr>
              <a:t>Beoordeel kans en impact van elk risico.</a:t>
            </a:r>
            <a:endParaRPr lang="en-US" sz="1600"/>
          </a:p>
        </p:txBody>
      </p:sp>
      <p:sp>
        <p:nvSpPr>
          <p:cNvPr id="39" name="Shape 37"/>
          <p:cNvSpPr/>
          <p:nvPr/>
        </p:nvSpPr>
        <p:spPr>
          <a:xfrm>
            <a:off x="537882" y="4899212"/>
            <a:ext cx="3406588" cy="286871"/>
          </a:xfrm>
          <a:custGeom>
            <a:avLst/>
            <a:gdLst/>
            <a:ahLst/>
            <a:cxnLst/>
            <a:rect l="l" t="t" r="r" b="b"/>
            <a:pathLst>
              <a:path w="3406588" h="286871">
                <a:moveTo>
                  <a:pt x="71718" y="0"/>
                </a:moveTo>
                <a:lnTo>
                  <a:pt x="3334871" y="0"/>
                </a:lnTo>
                <a:cubicBezTo>
                  <a:pt x="3374479" y="0"/>
                  <a:pt x="3406588" y="32109"/>
                  <a:pt x="3406588" y="71718"/>
                </a:cubicBezTo>
                <a:lnTo>
                  <a:pt x="3406588" y="215153"/>
                </a:lnTo>
                <a:cubicBezTo>
                  <a:pt x="3406588" y="254762"/>
                  <a:pt x="3374479" y="286871"/>
                  <a:pt x="3334871" y="286871"/>
                </a:cubicBezTo>
                <a:lnTo>
                  <a:pt x="71718" y="286871"/>
                </a:lnTo>
                <a:cubicBezTo>
                  <a:pt x="32109" y="286871"/>
                  <a:pt x="0" y="254762"/>
                  <a:pt x="0" y="215153"/>
                </a:cubicBezTo>
                <a:lnTo>
                  <a:pt x="0" y="71718"/>
                </a:lnTo>
                <a:cubicBezTo>
                  <a:pt x="0" y="32136"/>
                  <a:pt x="32136" y="0"/>
                  <a:pt x="71718" y="0"/>
                </a:cubicBezTo>
                <a:close/>
              </a:path>
            </a:pathLst>
          </a:custGeom>
          <a:solidFill>
            <a:srgbClr val="F0FDF4"/>
          </a:solidFill>
          <a:ln/>
        </p:spPr>
        <p:txBody>
          <a:bodyPr/>
          <a:lstStyle/>
          <a:p>
            <a:endParaRPr lang="nl-NL"/>
          </a:p>
        </p:txBody>
      </p:sp>
      <p:sp>
        <p:nvSpPr>
          <p:cNvPr id="40" name="Text 38"/>
          <p:cNvSpPr/>
          <p:nvPr/>
        </p:nvSpPr>
        <p:spPr>
          <a:xfrm>
            <a:off x="537882" y="4899212"/>
            <a:ext cx="3460376" cy="286871"/>
          </a:xfrm>
          <a:prstGeom prst="rect">
            <a:avLst/>
          </a:prstGeom>
          <a:noFill/>
          <a:ln/>
        </p:spPr>
        <p:txBody>
          <a:bodyPr wrap="square" lIns="71718" tIns="71718" rIns="71718" bIns="71718" rtlCol="0" anchor="ctr"/>
          <a:lstStyle/>
          <a:p>
            <a:pPr>
              <a:lnSpc>
                <a:spcPct val="110000"/>
              </a:lnSpc>
            </a:pPr>
            <a:r>
              <a:rPr lang="en-US" sz="847" b="1">
                <a:solidFill>
                  <a:srgbClr val="45556C"/>
                </a:solidFill>
                <a:latin typeface="MiSans" pitchFamily="34" charset="0"/>
                <a:ea typeface="MiSans" pitchFamily="34" charset="-122"/>
                <a:cs typeface="MiSans" pitchFamily="34" charset="-120"/>
              </a:rPr>
              <a:t>Output:</a:t>
            </a:r>
            <a:r>
              <a:rPr lang="en-US" sz="847">
                <a:solidFill>
                  <a:srgbClr val="45556C"/>
                </a:solidFill>
                <a:latin typeface="MiSans" pitchFamily="34" charset="0"/>
                <a:ea typeface="MiSans" pitchFamily="34" charset="-122"/>
                <a:cs typeface="MiSans" pitchFamily="34" charset="-120"/>
              </a:rPr>
              <a:t> Risicomatrix met scores</a:t>
            </a:r>
            <a:endParaRPr lang="en-US" sz="1600"/>
          </a:p>
        </p:txBody>
      </p:sp>
      <p:sp>
        <p:nvSpPr>
          <p:cNvPr id="41" name="Shape 39"/>
          <p:cNvSpPr/>
          <p:nvPr/>
        </p:nvSpPr>
        <p:spPr>
          <a:xfrm>
            <a:off x="4249271" y="3966882"/>
            <a:ext cx="3711388" cy="1362635"/>
          </a:xfrm>
          <a:custGeom>
            <a:avLst/>
            <a:gdLst/>
            <a:ahLst/>
            <a:cxnLst/>
            <a:rect l="l" t="t" r="r" b="b"/>
            <a:pathLst>
              <a:path w="3711388" h="1362635">
                <a:moveTo>
                  <a:pt x="35859" y="0"/>
                </a:moveTo>
                <a:lnTo>
                  <a:pt x="3603808" y="0"/>
                </a:lnTo>
                <a:cubicBezTo>
                  <a:pt x="3663223" y="0"/>
                  <a:pt x="3711388" y="48165"/>
                  <a:pt x="3711388" y="107580"/>
                </a:cubicBezTo>
                <a:lnTo>
                  <a:pt x="3711388" y="1255055"/>
                </a:lnTo>
                <a:cubicBezTo>
                  <a:pt x="3711388" y="1314470"/>
                  <a:pt x="3663223" y="1362635"/>
                  <a:pt x="3603808" y="1362635"/>
                </a:cubicBezTo>
                <a:lnTo>
                  <a:pt x="35859" y="1362635"/>
                </a:lnTo>
                <a:cubicBezTo>
                  <a:pt x="16055" y="1362635"/>
                  <a:pt x="0" y="1346581"/>
                  <a:pt x="0" y="1326776"/>
                </a:cubicBezTo>
                <a:lnTo>
                  <a:pt x="0" y="35859"/>
                </a:lnTo>
                <a:cubicBezTo>
                  <a:pt x="0" y="16055"/>
                  <a:pt x="16055" y="0"/>
                  <a:pt x="35859" y="0"/>
                </a:cubicBezTo>
                <a:close/>
              </a:path>
            </a:pathLst>
          </a:custGeom>
          <a:solidFill>
            <a:srgbClr val="FFFFFF"/>
          </a:solidFill>
          <a:ln/>
          <a:effectLst>
            <a:outerShdw blurRad="134471" dist="89647" dir="5400000" algn="bl" rotWithShape="0">
              <a:srgbClr val="000000">
                <a:alpha val="10196"/>
              </a:srgbClr>
            </a:outerShdw>
          </a:effectLst>
        </p:spPr>
        <p:txBody>
          <a:bodyPr/>
          <a:lstStyle/>
          <a:p>
            <a:endParaRPr lang="nl-NL"/>
          </a:p>
        </p:txBody>
      </p:sp>
      <p:sp>
        <p:nvSpPr>
          <p:cNvPr id="42" name="Shape 40"/>
          <p:cNvSpPr/>
          <p:nvPr/>
        </p:nvSpPr>
        <p:spPr>
          <a:xfrm>
            <a:off x="4249271" y="3966882"/>
            <a:ext cx="35859" cy="1362635"/>
          </a:xfrm>
          <a:custGeom>
            <a:avLst/>
            <a:gdLst/>
            <a:ahLst/>
            <a:cxnLst/>
            <a:rect l="l" t="t" r="r" b="b"/>
            <a:pathLst>
              <a:path w="35859" h="1362635">
                <a:moveTo>
                  <a:pt x="35859" y="0"/>
                </a:moveTo>
                <a:lnTo>
                  <a:pt x="35859" y="0"/>
                </a:lnTo>
                <a:lnTo>
                  <a:pt x="35859" y="1362635"/>
                </a:lnTo>
                <a:lnTo>
                  <a:pt x="35859" y="1362635"/>
                </a:lnTo>
                <a:cubicBezTo>
                  <a:pt x="16055" y="1362635"/>
                  <a:pt x="0" y="1346581"/>
                  <a:pt x="0" y="1326776"/>
                </a:cubicBezTo>
                <a:lnTo>
                  <a:pt x="0" y="35859"/>
                </a:lnTo>
                <a:cubicBezTo>
                  <a:pt x="0" y="16068"/>
                  <a:pt x="16068" y="0"/>
                  <a:pt x="35859" y="0"/>
                </a:cubicBezTo>
                <a:close/>
              </a:path>
            </a:pathLst>
          </a:custGeom>
          <a:solidFill>
            <a:srgbClr val="D08700"/>
          </a:solidFill>
          <a:ln/>
        </p:spPr>
        <p:txBody>
          <a:bodyPr/>
          <a:lstStyle/>
          <a:p>
            <a:endParaRPr lang="nl-NL"/>
          </a:p>
        </p:txBody>
      </p:sp>
      <p:sp>
        <p:nvSpPr>
          <p:cNvPr id="43" name="Shape 41"/>
          <p:cNvSpPr/>
          <p:nvPr/>
        </p:nvSpPr>
        <p:spPr>
          <a:xfrm>
            <a:off x="4410635" y="4110318"/>
            <a:ext cx="430306" cy="430306"/>
          </a:xfrm>
          <a:custGeom>
            <a:avLst/>
            <a:gdLst/>
            <a:ahLst/>
            <a:cxnLst/>
            <a:rect l="l" t="t" r="r" b="b"/>
            <a:pathLst>
              <a:path w="430306" h="430306">
                <a:moveTo>
                  <a:pt x="215153" y="0"/>
                </a:moveTo>
                <a:lnTo>
                  <a:pt x="215153" y="0"/>
                </a:lnTo>
                <a:cubicBezTo>
                  <a:pt x="333899" y="0"/>
                  <a:pt x="430306" y="96407"/>
                  <a:pt x="430306" y="215153"/>
                </a:cubicBezTo>
                <a:lnTo>
                  <a:pt x="430306" y="215153"/>
                </a:lnTo>
                <a:cubicBezTo>
                  <a:pt x="430306" y="333899"/>
                  <a:pt x="333899" y="430306"/>
                  <a:pt x="215153" y="430306"/>
                </a:cubicBezTo>
                <a:lnTo>
                  <a:pt x="215153" y="430306"/>
                </a:lnTo>
                <a:cubicBezTo>
                  <a:pt x="96407" y="430306"/>
                  <a:pt x="0" y="333899"/>
                  <a:pt x="0" y="215153"/>
                </a:cubicBezTo>
                <a:lnTo>
                  <a:pt x="0" y="215153"/>
                </a:lnTo>
                <a:cubicBezTo>
                  <a:pt x="0" y="96407"/>
                  <a:pt x="96407" y="0"/>
                  <a:pt x="215153" y="0"/>
                </a:cubicBezTo>
                <a:close/>
              </a:path>
            </a:pathLst>
          </a:custGeom>
          <a:solidFill>
            <a:srgbClr val="FEF9C2"/>
          </a:solidFill>
          <a:ln/>
        </p:spPr>
        <p:txBody>
          <a:bodyPr/>
          <a:lstStyle/>
          <a:p>
            <a:endParaRPr lang="nl-NL"/>
          </a:p>
        </p:txBody>
      </p:sp>
      <p:sp>
        <p:nvSpPr>
          <p:cNvPr id="44" name="Text 42"/>
          <p:cNvSpPr/>
          <p:nvPr/>
        </p:nvSpPr>
        <p:spPr>
          <a:xfrm>
            <a:off x="4365812" y="4110318"/>
            <a:ext cx="519953" cy="430306"/>
          </a:xfrm>
          <a:prstGeom prst="rect">
            <a:avLst/>
          </a:prstGeom>
          <a:noFill/>
          <a:ln/>
        </p:spPr>
        <p:txBody>
          <a:bodyPr wrap="square" lIns="0" tIns="0" rIns="0" bIns="0" rtlCol="0" anchor="ctr"/>
          <a:lstStyle/>
          <a:p>
            <a:pPr algn="ctr">
              <a:lnSpc>
                <a:spcPct val="120000"/>
              </a:lnSpc>
            </a:pPr>
            <a:r>
              <a:rPr lang="en-US" sz="1412" b="1">
                <a:solidFill>
                  <a:srgbClr val="D08700"/>
                </a:solidFill>
                <a:latin typeface="Noto Sans SC" pitchFamily="34" charset="0"/>
                <a:ea typeface="Noto Sans SC" pitchFamily="34" charset="-122"/>
                <a:cs typeface="Noto Sans SC" pitchFamily="34" charset="-120"/>
              </a:rPr>
              <a:t>5</a:t>
            </a:r>
            <a:endParaRPr lang="en-US" sz="1600"/>
          </a:p>
        </p:txBody>
      </p:sp>
      <p:sp>
        <p:nvSpPr>
          <p:cNvPr id="45" name="Text 43"/>
          <p:cNvSpPr/>
          <p:nvPr/>
        </p:nvSpPr>
        <p:spPr>
          <a:xfrm>
            <a:off x="4948518" y="4199965"/>
            <a:ext cx="1317812" cy="251012"/>
          </a:xfrm>
          <a:prstGeom prst="rect">
            <a:avLst/>
          </a:prstGeom>
          <a:noFill/>
          <a:ln/>
        </p:spPr>
        <p:txBody>
          <a:bodyPr wrap="square" lIns="0" tIns="0" rIns="0" bIns="0" rtlCol="0" anchor="ctr"/>
          <a:lstStyle/>
          <a:p>
            <a:pPr>
              <a:lnSpc>
                <a:spcPct val="130000"/>
              </a:lnSpc>
            </a:pPr>
            <a:r>
              <a:rPr lang="en-US" sz="1271" b="1">
                <a:solidFill>
                  <a:srgbClr val="1D293D"/>
                </a:solidFill>
                <a:latin typeface="MiSans" pitchFamily="34" charset="0"/>
                <a:ea typeface="MiSans" pitchFamily="34" charset="-122"/>
                <a:cs typeface="MiSans" pitchFamily="34" charset="-120"/>
              </a:rPr>
              <a:t>Risico Evaluatie</a:t>
            </a:r>
            <a:endParaRPr lang="en-US" sz="1600"/>
          </a:p>
        </p:txBody>
      </p:sp>
      <p:sp>
        <p:nvSpPr>
          <p:cNvPr id="46" name="Text 44"/>
          <p:cNvSpPr/>
          <p:nvPr/>
        </p:nvSpPr>
        <p:spPr>
          <a:xfrm>
            <a:off x="4410635" y="4648200"/>
            <a:ext cx="3469341" cy="179294"/>
          </a:xfrm>
          <a:prstGeom prst="rect">
            <a:avLst/>
          </a:prstGeom>
          <a:noFill/>
          <a:ln/>
        </p:spPr>
        <p:txBody>
          <a:bodyPr wrap="square" lIns="0" tIns="0" rIns="0" bIns="0" rtlCol="0" anchor="ctr"/>
          <a:lstStyle/>
          <a:p>
            <a:pPr>
              <a:lnSpc>
                <a:spcPct val="120000"/>
              </a:lnSpc>
            </a:pPr>
            <a:r>
              <a:rPr lang="en-US" sz="988">
                <a:solidFill>
                  <a:srgbClr val="314158"/>
                </a:solidFill>
                <a:latin typeface="MiSans" pitchFamily="34" charset="0"/>
                <a:ea typeface="MiSans" pitchFamily="34" charset="-122"/>
                <a:cs typeface="MiSans" pitchFamily="34" charset="-120"/>
              </a:rPr>
              <a:t>Vergelijk risico's met acceptatiecriteria en prioritiseer.</a:t>
            </a:r>
            <a:endParaRPr lang="en-US" sz="1600"/>
          </a:p>
        </p:txBody>
      </p:sp>
      <p:sp>
        <p:nvSpPr>
          <p:cNvPr id="47" name="Shape 45"/>
          <p:cNvSpPr/>
          <p:nvPr/>
        </p:nvSpPr>
        <p:spPr>
          <a:xfrm>
            <a:off x="4410635" y="4899212"/>
            <a:ext cx="3406588" cy="286871"/>
          </a:xfrm>
          <a:custGeom>
            <a:avLst/>
            <a:gdLst/>
            <a:ahLst/>
            <a:cxnLst/>
            <a:rect l="l" t="t" r="r" b="b"/>
            <a:pathLst>
              <a:path w="3406588" h="286871">
                <a:moveTo>
                  <a:pt x="71718" y="0"/>
                </a:moveTo>
                <a:lnTo>
                  <a:pt x="3334871" y="0"/>
                </a:lnTo>
                <a:cubicBezTo>
                  <a:pt x="3374479" y="0"/>
                  <a:pt x="3406588" y="32109"/>
                  <a:pt x="3406588" y="71718"/>
                </a:cubicBezTo>
                <a:lnTo>
                  <a:pt x="3406588" y="215153"/>
                </a:lnTo>
                <a:cubicBezTo>
                  <a:pt x="3406588" y="254762"/>
                  <a:pt x="3374479" y="286871"/>
                  <a:pt x="3334871" y="286871"/>
                </a:cubicBezTo>
                <a:lnTo>
                  <a:pt x="71718" y="286871"/>
                </a:lnTo>
                <a:cubicBezTo>
                  <a:pt x="32109" y="286871"/>
                  <a:pt x="0" y="254762"/>
                  <a:pt x="0" y="215153"/>
                </a:cubicBezTo>
                <a:lnTo>
                  <a:pt x="0" y="71718"/>
                </a:lnTo>
                <a:cubicBezTo>
                  <a:pt x="0" y="32136"/>
                  <a:pt x="32136" y="0"/>
                  <a:pt x="71718" y="0"/>
                </a:cubicBezTo>
                <a:close/>
              </a:path>
            </a:pathLst>
          </a:custGeom>
          <a:solidFill>
            <a:srgbClr val="FEFCE8"/>
          </a:solidFill>
          <a:ln/>
        </p:spPr>
        <p:txBody>
          <a:bodyPr/>
          <a:lstStyle/>
          <a:p>
            <a:endParaRPr lang="nl-NL"/>
          </a:p>
        </p:txBody>
      </p:sp>
      <p:sp>
        <p:nvSpPr>
          <p:cNvPr id="48" name="Text 46"/>
          <p:cNvSpPr/>
          <p:nvPr/>
        </p:nvSpPr>
        <p:spPr>
          <a:xfrm>
            <a:off x="4410635" y="4899212"/>
            <a:ext cx="3460376" cy="286871"/>
          </a:xfrm>
          <a:prstGeom prst="rect">
            <a:avLst/>
          </a:prstGeom>
          <a:noFill/>
          <a:ln/>
        </p:spPr>
        <p:txBody>
          <a:bodyPr wrap="square" lIns="71718" tIns="71718" rIns="71718" bIns="71718" rtlCol="0" anchor="ctr"/>
          <a:lstStyle/>
          <a:p>
            <a:pPr>
              <a:lnSpc>
                <a:spcPct val="110000"/>
              </a:lnSpc>
            </a:pPr>
            <a:r>
              <a:rPr lang="en-US" sz="847" b="1">
                <a:solidFill>
                  <a:srgbClr val="45556C"/>
                </a:solidFill>
                <a:latin typeface="MiSans" pitchFamily="34" charset="0"/>
                <a:ea typeface="MiSans" pitchFamily="34" charset="-122"/>
                <a:cs typeface="MiSans" pitchFamily="34" charset="-120"/>
              </a:rPr>
              <a:t>Output:</a:t>
            </a:r>
            <a:r>
              <a:rPr lang="en-US" sz="847">
                <a:solidFill>
                  <a:srgbClr val="45556C"/>
                </a:solidFill>
                <a:latin typeface="MiSans" pitchFamily="34" charset="0"/>
                <a:ea typeface="MiSans" pitchFamily="34" charset="-122"/>
                <a:cs typeface="MiSans" pitchFamily="34" charset="-120"/>
              </a:rPr>
              <a:t> Geprioriteerde risicolijst</a:t>
            </a:r>
            <a:endParaRPr lang="en-US" sz="1600"/>
          </a:p>
        </p:txBody>
      </p:sp>
      <p:sp>
        <p:nvSpPr>
          <p:cNvPr id="49" name="Shape 47"/>
          <p:cNvSpPr/>
          <p:nvPr/>
        </p:nvSpPr>
        <p:spPr>
          <a:xfrm>
            <a:off x="8122024" y="3966882"/>
            <a:ext cx="3711388" cy="1362635"/>
          </a:xfrm>
          <a:custGeom>
            <a:avLst/>
            <a:gdLst/>
            <a:ahLst/>
            <a:cxnLst/>
            <a:rect l="l" t="t" r="r" b="b"/>
            <a:pathLst>
              <a:path w="3711388" h="1362635">
                <a:moveTo>
                  <a:pt x="35859" y="0"/>
                </a:moveTo>
                <a:lnTo>
                  <a:pt x="3603808" y="0"/>
                </a:lnTo>
                <a:cubicBezTo>
                  <a:pt x="3663223" y="0"/>
                  <a:pt x="3711388" y="48165"/>
                  <a:pt x="3711388" y="107580"/>
                </a:cubicBezTo>
                <a:lnTo>
                  <a:pt x="3711388" y="1255055"/>
                </a:lnTo>
                <a:cubicBezTo>
                  <a:pt x="3711388" y="1314470"/>
                  <a:pt x="3663223" y="1362635"/>
                  <a:pt x="3603808" y="1362635"/>
                </a:cubicBezTo>
                <a:lnTo>
                  <a:pt x="35859" y="1362635"/>
                </a:lnTo>
                <a:cubicBezTo>
                  <a:pt x="16055" y="1362635"/>
                  <a:pt x="0" y="1346581"/>
                  <a:pt x="0" y="1326776"/>
                </a:cubicBezTo>
                <a:lnTo>
                  <a:pt x="0" y="35859"/>
                </a:lnTo>
                <a:cubicBezTo>
                  <a:pt x="0" y="16055"/>
                  <a:pt x="16055" y="0"/>
                  <a:pt x="35859" y="0"/>
                </a:cubicBezTo>
                <a:close/>
              </a:path>
            </a:pathLst>
          </a:custGeom>
          <a:solidFill>
            <a:srgbClr val="FFFFFF"/>
          </a:solidFill>
          <a:ln/>
          <a:effectLst>
            <a:outerShdw blurRad="134471" dist="89647" dir="5400000" algn="bl" rotWithShape="0">
              <a:srgbClr val="000000">
                <a:alpha val="10196"/>
              </a:srgbClr>
            </a:outerShdw>
          </a:effectLst>
        </p:spPr>
        <p:txBody>
          <a:bodyPr/>
          <a:lstStyle/>
          <a:p>
            <a:endParaRPr lang="nl-NL"/>
          </a:p>
        </p:txBody>
      </p:sp>
      <p:sp>
        <p:nvSpPr>
          <p:cNvPr id="50" name="Shape 48"/>
          <p:cNvSpPr/>
          <p:nvPr/>
        </p:nvSpPr>
        <p:spPr>
          <a:xfrm>
            <a:off x="8122024" y="3966882"/>
            <a:ext cx="35859" cy="1362635"/>
          </a:xfrm>
          <a:custGeom>
            <a:avLst/>
            <a:gdLst/>
            <a:ahLst/>
            <a:cxnLst/>
            <a:rect l="l" t="t" r="r" b="b"/>
            <a:pathLst>
              <a:path w="35859" h="1362635">
                <a:moveTo>
                  <a:pt x="35859" y="0"/>
                </a:moveTo>
                <a:lnTo>
                  <a:pt x="35859" y="0"/>
                </a:lnTo>
                <a:lnTo>
                  <a:pt x="35859" y="1362635"/>
                </a:lnTo>
                <a:lnTo>
                  <a:pt x="35859" y="1362635"/>
                </a:lnTo>
                <a:cubicBezTo>
                  <a:pt x="16055" y="1362635"/>
                  <a:pt x="0" y="1346581"/>
                  <a:pt x="0" y="1326776"/>
                </a:cubicBezTo>
                <a:lnTo>
                  <a:pt x="0" y="35859"/>
                </a:lnTo>
                <a:cubicBezTo>
                  <a:pt x="0" y="16068"/>
                  <a:pt x="16068" y="0"/>
                  <a:pt x="35859" y="0"/>
                </a:cubicBezTo>
                <a:close/>
              </a:path>
            </a:pathLst>
          </a:custGeom>
          <a:solidFill>
            <a:srgbClr val="E7000B"/>
          </a:solidFill>
          <a:ln/>
        </p:spPr>
        <p:txBody>
          <a:bodyPr/>
          <a:lstStyle/>
          <a:p>
            <a:endParaRPr lang="nl-NL"/>
          </a:p>
        </p:txBody>
      </p:sp>
      <p:sp>
        <p:nvSpPr>
          <p:cNvPr id="51" name="Shape 49"/>
          <p:cNvSpPr/>
          <p:nvPr/>
        </p:nvSpPr>
        <p:spPr>
          <a:xfrm>
            <a:off x="8283388" y="4110318"/>
            <a:ext cx="430306" cy="430306"/>
          </a:xfrm>
          <a:custGeom>
            <a:avLst/>
            <a:gdLst/>
            <a:ahLst/>
            <a:cxnLst/>
            <a:rect l="l" t="t" r="r" b="b"/>
            <a:pathLst>
              <a:path w="430306" h="430306">
                <a:moveTo>
                  <a:pt x="215153" y="0"/>
                </a:moveTo>
                <a:lnTo>
                  <a:pt x="215153" y="0"/>
                </a:lnTo>
                <a:cubicBezTo>
                  <a:pt x="333899" y="0"/>
                  <a:pt x="430306" y="96407"/>
                  <a:pt x="430306" y="215153"/>
                </a:cubicBezTo>
                <a:lnTo>
                  <a:pt x="430306" y="215153"/>
                </a:lnTo>
                <a:cubicBezTo>
                  <a:pt x="430306" y="333899"/>
                  <a:pt x="333899" y="430306"/>
                  <a:pt x="215153" y="430306"/>
                </a:cubicBezTo>
                <a:lnTo>
                  <a:pt x="215153" y="430306"/>
                </a:lnTo>
                <a:cubicBezTo>
                  <a:pt x="96407" y="430306"/>
                  <a:pt x="0" y="333899"/>
                  <a:pt x="0" y="215153"/>
                </a:cubicBezTo>
                <a:lnTo>
                  <a:pt x="0" y="215153"/>
                </a:lnTo>
                <a:cubicBezTo>
                  <a:pt x="0" y="96407"/>
                  <a:pt x="96407" y="0"/>
                  <a:pt x="215153" y="0"/>
                </a:cubicBezTo>
                <a:close/>
              </a:path>
            </a:pathLst>
          </a:custGeom>
          <a:solidFill>
            <a:srgbClr val="FFE2E2"/>
          </a:solidFill>
          <a:ln/>
        </p:spPr>
        <p:txBody>
          <a:bodyPr/>
          <a:lstStyle/>
          <a:p>
            <a:endParaRPr lang="nl-NL"/>
          </a:p>
        </p:txBody>
      </p:sp>
      <p:sp>
        <p:nvSpPr>
          <p:cNvPr id="52" name="Text 50"/>
          <p:cNvSpPr/>
          <p:nvPr/>
        </p:nvSpPr>
        <p:spPr>
          <a:xfrm>
            <a:off x="8238565" y="4110318"/>
            <a:ext cx="519953" cy="430306"/>
          </a:xfrm>
          <a:prstGeom prst="rect">
            <a:avLst/>
          </a:prstGeom>
          <a:noFill/>
          <a:ln/>
        </p:spPr>
        <p:txBody>
          <a:bodyPr wrap="square" lIns="0" tIns="0" rIns="0" bIns="0" rtlCol="0" anchor="ctr"/>
          <a:lstStyle/>
          <a:p>
            <a:pPr algn="ctr">
              <a:lnSpc>
                <a:spcPct val="120000"/>
              </a:lnSpc>
            </a:pPr>
            <a:r>
              <a:rPr lang="en-US" sz="1412" b="1">
                <a:solidFill>
                  <a:srgbClr val="E7000B"/>
                </a:solidFill>
                <a:latin typeface="Noto Sans SC" pitchFamily="34" charset="0"/>
                <a:ea typeface="Noto Sans SC" pitchFamily="34" charset="-122"/>
                <a:cs typeface="Noto Sans SC" pitchFamily="34" charset="-120"/>
              </a:rPr>
              <a:t>6</a:t>
            </a:r>
            <a:endParaRPr lang="en-US" sz="1600"/>
          </a:p>
        </p:txBody>
      </p:sp>
      <p:sp>
        <p:nvSpPr>
          <p:cNvPr id="53" name="Text 51"/>
          <p:cNvSpPr/>
          <p:nvPr/>
        </p:nvSpPr>
        <p:spPr>
          <a:xfrm>
            <a:off x="8821271" y="4199965"/>
            <a:ext cx="1577788" cy="251012"/>
          </a:xfrm>
          <a:prstGeom prst="rect">
            <a:avLst/>
          </a:prstGeom>
          <a:noFill/>
          <a:ln/>
        </p:spPr>
        <p:txBody>
          <a:bodyPr wrap="square" lIns="0" tIns="0" rIns="0" bIns="0" rtlCol="0" anchor="ctr"/>
          <a:lstStyle/>
          <a:p>
            <a:pPr>
              <a:lnSpc>
                <a:spcPct val="130000"/>
              </a:lnSpc>
            </a:pPr>
            <a:r>
              <a:rPr lang="en-US" sz="1271" b="1">
                <a:solidFill>
                  <a:srgbClr val="1D293D"/>
                </a:solidFill>
                <a:latin typeface="MiSans" pitchFamily="34" charset="0"/>
                <a:ea typeface="MiSans" pitchFamily="34" charset="-122"/>
                <a:cs typeface="MiSans" pitchFamily="34" charset="-120"/>
              </a:rPr>
              <a:t>Risico Behandeling</a:t>
            </a:r>
            <a:endParaRPr lang="en-US" sz="1600"/>
          </a:p>
        </p:txBody>
      </p:sp>
      <p:sp>
        <p:nvSpPr>
          <p:cNvPr id="54" name="Text 52"/>
          <p:cNvSpPr/>
          <p:nvPr/>
        </p:nvSpPr>
        <p:spPr>
          <a:xfrm>
            <a:off x="8283388" y="4648200"/>
            <a:ext cx="3469341" cy="179294"/>
          </a:xfrm>
          <a:prstGeom prst="rect">
            <a:avLst/>
          </a:prstGeom>
          <a:noFill/>
          <a:ln/>
        </p:spPr>
        <p:txBody>
          <a:bodyPr wrap="square" lIns="0" tIns="0" rIns="0" bIns="0" rtlCol="0" anchor="ctr"/>
          <a:lstStyle/>
          <a:p>
            <a:pPr>
              <a:lnSpc>
                <a:spcPct val="120000"/>
              </a:lnSpc>
            </a:pPr>
            <a:r>
              <a:rPr lang="en-US" sz="988">
                <a:solidFill>
                  <a:srgbClr val="314158"/>
                </a:solidFill>
                <a:latin typeface="MiSans" pitchFamily="34" charset="0"/>
                <a:ea typeface="MiSans" pitchFamily="34" charset="-122"/>
                <a:cs typeface="MiSans" pitchFamily="34" charset="-120"/>
              </a:rPr>
              <a:t>Kies maatregelen: vermijd, verminder, deel of accepteer.</a:t>
            </a:r>
            <a:endParaRPr lang="en-US" sz="1600"/>
          </a:p>
        </p:txBody>
      </p:sp>
      <p:sp>
        <p:nvSpPr>
          <p:cNvPr id="55" name="Shape 53"/>
          <p:cNvSpPr/>
          <p:nvPr/>
        </p:nvSpPr>
        <p:spPr>
          <a:xfrm>
            <a:off x="8283388" y="4899212"/>
            <a:ext cx="3406588" cy="286871"/>
          </a:xfrm>
          <a:custGeom>
            <a:avLst/>
            <a:gdLst/>
            <a:ahLst/>
            <a:cxnLst/>
            <a:rect l="l" t="t" r="r" b="b"/>
            <a:pathLst>
              <a:path w="3406588" h="286871">
                <a:moveTo>
                  <a:pt x="71718" y="0"/>
                </a:moveTo>
                <a:lnTo>
                  <a:pt x="3334871" y="0"/>
                </a:lnTo>
                <a:cubicBezTo>
                  <a:pt x="3374479" y="0"/>
                  <a:pt x="3406588" y="32109"/>
                  <a:pt x="3406588" y="71718"/>
                </a:cubicBezTo>
                <a:lnTo>
                  <a:pt x="3406588" y="215153"/>
                </a:lnTo>
                <a:cubicBezTo>
                  <a:pt x="3406588" y="254762"/>
                  <a:pt x="3374479" y="286871"/>
                  <a:pt x="3334871" y="286871"/>
                </a:cubicBezTo>
                <a:lnTo>
                  <a:pt x="71718" y="286871"/>
                </a:lnTo>
                <a:cubicBezTo>
                  <a:pt x="32109" y="286871"/>
                  <a:pt x="0" y="254762"/>
                  <a:pt x="0" y="215153"/>
                </a:cubicBezTo>
                <a:lnTo>
                  <a:pt x="0" y="71718"/>
                </a:lnTo>
                <a:cubicBezTo>
                  <a:pt x="0" y="32136"/>
                  <a:pt x="32136" y="0"/>
                  <a:pt x="71718" y="0"/>
                </a:cubicBezTo>
                <a:close/>
              </a:path>
            </a:pathLst>
          </a:custGeom>
          <a:solidFill>
            <a:srgbClr val="FEF2F2"/>
          </a:solidFill>
          <a:ln/>
        </p:spPr>
        <p:txBody>
          <a:bodyPr/>
          <a:lstStyle/>
          <a:p>
            <a:endParaRPr lang="nl-NL"/>
          </a:p>
        </p:txBody>
      </p:sp>
      <p:sp>
        <p:nvSpPr>
          <p:cNvPr id="56" name="Text 54"/>
          <p:cNvSpPr/>
          <p:nvPr/>
        </p:nvSpPr>
        <p:spPr>
          <a:xfrm>
            <a:off x="8283388" y="4899212"/>
            <a:ext cx="3460376" cy="286871"/>
          </a:xfrm>
          <a:prstGeom prst="rect">
            <a:avLst/>
          </a:prstGeom>
          <a:noFill/>
          <a:ln/>
        </p:spPr>
        <p:txBody>
          <a:bodyPr wrap="square" lIns="71718" tIns="71718" rIns="71718" bIns="71718" rtlCol="0" anchor="ctr"/>
          <a:lstStyle/>
          <a:p>
            <a:pPr>
              <a:lnSpc>
                <a:spcPct val="110000"/>
              </a:lnSpc>
            </a:pPr>
            <a:r>
              <a:rPr lang="en-US" sz="847" b="1">
                <a:solidFill>
                  <a:srgbClr val="45556C"/>
                </a:solidFill>
                <a:latin typeface="MiSans" pitchFamily="34" charset="0"/>
                <a:ea typeface="MiSans" pitchFamily="34" charset="-122"/>
                <a:cs typeface="MiSans" pitchFamily="34" charset="-120"/>
              </a:rPr>
              <a:t>Output:</a:t>
            </a:r>
            <a:r>
              <a:rPr lang="en-US" sz="847">
                <a:solidFill>
                  <a:srgbClr val="45556C"/>
                </a:solidFill>
                <a:latin typeface="MiSans" pitchFamily="34" charset="0"/>
                <a:ea typeface="MiSans" pitchFamily="34" charset="-122"/>
                <a:cs typeface="MiSans" pitchFamily="34" charset="-120"/>
              </a:rPr>
              <a:t> Risico behandelingsplan</a:t>
            </a:r>
            <a:endParaRPr lang="en-US" sz="1600"/>
          </a:p>
        </p:txBody>
      </p:sp>
      <p:sp>
        <p:nvSpPr>
          <p:cNvPr id="57" name="Shape 55"/>
          <p:cNvSpPr/>
          <p:nvPr/>
        </p:nvSpPr>
        <p:spPr>
          <a:xfrm>
            <a:off x="364565" y="5478929"/>
            <a:ext cx="11459882" cy="836706"/>
          </a:xfrm>
          <a:custGeom>
            <a:avLst/>
            <a:gdLst/>
            <a:ahLst/>
            <a:cxnLst/>
            <a:rect l="l" t="t" r="r" b="b"/>
            <a:pathLst>
              <a:path w="11459882" h="836706">
                <a:moveTo>
                  <a:pt x="107575" y="0"/>
                </a:moveTo>
                <a:lnTo>
                  <a:pt x="11352307" y="0"/>
                </a:lnTo>
                <a:cubicBezTo>
                  <a:pt x="11411719" y="0"/>
                  <a:pt x="11459882" y="48163"/>
                  <a:pt x="11459882" y="107575"/>
                </a:cubicBezTo>
                <a:lnTo>
                  <a:pt x="11459882" y="729131"/>
                </a:lnTo>
                <a:cubicBezTo>
                  <a:pt x="11459882" y="788543"/>
                  <a:pt x="11411719" y="836706"/>
                  <a:pt x="11352307" y="836706"/>
                </a:cubicBezTo>
                <a:lnTo>
                  <a:pt x="107575" y="836706"/>
                </a:lnTo>
                <a:cubicBezTo>
                  <a:pt x="48163" y="836706"/>
                  <a:pt x="0" y="788543"/>
                  <a:pt x="0" y="729131"/>
                </a:cubicBezTo>
                <a:lnTo>
                  <a:pt x="0" y="107575"/>
                </a:lnTo>
                <a:cubicBezTo>
                  <a:pt x="0" y="48203"/>
                  <a:pt x="48203" y="0"/>
                  <a:pt x="107575" y="0"/>
                </a:cubicBezTo>
                <a:close/>
              </a:path>
            </a:pathLst>
          </a:custGeom>
          <a:gradFill flip="none" rotWithShape="1">
            <a:gsLst>
              <a:gs pos="0">
                <a:srgbClr val="FAF5FF"/>
              </a:gs>
              <a:gs pos="100000">
                <a:srgbClr val="FDF2F8"/>
              </a:gs>
            </a:gsLst>
            <a:lin ang="0" scaled="1"/>
          </a:gradFill>
          <a:ln w="16933">
            <a:solidFill>
              <a:srgbClr val="F3E8FF"/>
            </a:solidFill>
            <a:prstDash val="solid"/>
          </a:ln>
        </p:spPr>
        <p:txBody>
          <a:bodyPr/>
          <a:lstStyle/>
          <a:p>
            <a:endParaRPr lang="nl-NL"/>
          </a:p>
        </p:txBody>
      </p:sp>
      <p:sp>
        <p:nvSpPr>
          <p:cNvPr id="58" name="Shape 56"/>
          <p:cNvSpPr/>
          <p:nvPr/>
        </p:nvSpPr>
        <p:spPr>
          <a:xfrm>
            <a:off x="536388" y="5628347"/>
            <a:ext cx="179294" cy="179294"/>
          </a:xfrm>
          <a:custGeom>
            <a:avLst/>
            <a:gdLst/>
            <a:ahLst/>
            <a:cxnLst/>
            <a:rect l="l" t="t" r="r" b="b"/>
            <a:pathLst>
              <a:path w="179294" h="179294">
                <a:moveTo>
                  <a:pt x="168123" y="67235"/>
                </a:moveTo>
                <a:lnTo>
                  <a:pt x="170890" y="67235"/>
                </a:lnTo>
                <a:cubicBezTo>
                  <a:pt x="175547" y="67235"/>
                  <a:pt x="179294" y="63488"/>
                  <a:pt x="179294" y="58831"/>
                </a:cubicBezTo>
                <a:lnTo>
                  <a:pt x="179294" y="8404"/>
                </a:lnTo>
                <a:cubicBezTo>
                  <a:pt x="179294" y="5008"/>
                  <a:pt x="177263" y="1926"/>
                  <a:pt x="174111" y="630"/>
                </a:cubicBezTo>
                <a:cubicBezTo>
                  <a:pt x="170960" y="-665"/>
                  <a:pt x="167353" y="70"/>
                  <a:pt x="164937" y="2451"/>
                </a:cubicBezTo>
                <a:lnTo>
                  <a:pt x="146832" y="20591"/>
                </a:lnTo>
                <a:cubicBezTo>
                  <a:pt x="131319" y="7739"/>
                  <a:pt x="111358" y="0"/>
                  <a:pt x="89647" y="0"/>
                </a:cubicBezTo>
                <a:cubicBezTo>
                  <a:pt x="44473" y="0"/>
                  <a:pt x="7109" y="33408"/>
                  <a:pt x="910" y="76865"/>
                </a:cubicBezTo>
                <a:cubicBezTo>
                  <a:pt x="35" y="82994"/>
                  <a:pt x="4272" y="88667"/>
                  <a:pt x="10400" y="89542"/>
                </a:cubicBezTo>
                <a:cubicBezTo>
                  <a:pt x="16529" y="90417"/>
                  <a:pt x="22202" y="86145"/>
                  <a:pt x="23077" y="80052"/>
                </a:cubicBezTo>
                <a:cubicBezTo>
                  <a:pt x="27735" y="47450"/>
                  <a:pt x="55784" y="22412"/>
                  <a:pt x="89647" y="22412"/>
                </a:cubicBezTo>
                <a:cubicBezTo>
                  <a:pt x="105195" y="22412"/>
                  <a:pt x="119483" y="27665"/>
                  <a:pt x="130864" y="36524"/>
                </a:cubicBezTo>
                <a:lnTo>
                  <a:pt x="114510" y="52878"/>
                </a:lnTo>
                <a:cubicBezTo>
                  <a:pt x="112094" y="55294"/>
                  <a:pt x="111393" y="58901"/>
                  <a:pt x="112689" y="62053"/>
                </a:cubicBezTo>
                <a:cubicBezTo>
                  <a:pt x="113985" y="65204"/>
                  <a:pt x="117066" y="67235"/>
                  <a:pt x="120463" y="67235"/>
                </a:cubicBezTo>
                <a:lnTo>
                  <a:pt x="168123" y="67235"/>
                </a:lnTo>
                <a:close/>
                <a:moveTo>
                  <a:pt x="178419" y="102429"/>
                </a:moveTo>
                <a:cubicBezTo>
                  <a:pt x="179294" y="96301"/>
                  <a:pt x="175022" y="90628"/>
                  <a:pt x="168929" y="89752"/>
                </a:cubicBezTo>
                <a:cubicBezTo>
                  <a:pt x="162835" y="88877"/>
                  <a:pt x="157127" y="93149"/>
                  <a:pt x="156252" y="99242"/>
                </a:cubicBezTo>
                <a:cubicBezTo>
                  <a:pt x="151595" y="131809"/>
                  <a:pt x="123545" y="156847"/>
                  <a:pt x="89682" y="156847"/>
                </a:cubicBezTo>
                <a:cubicBezTo>
                  <a:pt x="74134" y="156847"/>
                  <a:pt x="59846" y="151595"/>
                  <a:pt x="48465" y="142735"/>
                </a:cubicBezTo>
                <a:lnTo>
                  <a:pt x="64784" y="126416"/>
                </a:lnTo>
                <a:cubicBezTo>
                  <a:pt x="67200" y="124000"/>
                  <a:pt x="67901" y="120393"/>
                  <a:pt x="66605" y="117242"/>
                </a:cubicBezTo>
                <a:cubicBezTo>
                  <a:pt x="65309" y="114090"/>
                  <a:pt x="62228" y="112059"/>
                  <a:pt x="58831" y="112059"/>
                </a:cubicBezTo>
                <a:lnTo>
                  <a:pt x="8404" y="112059"/>
                </a:lnTo>
                <a:cubicBezTo>
                  <a:pt x="3747" y="112059"/>
                  <a:pt x="0" y="115806"/>
                  <a:pt x="0" y="120463"/>
                </a:cubicBezTo>
                <a:lnTo>
                  <a:pt x="0" y="170890"/>
                </a:lnTo>
                <a:cubicBezTo>
                  <a:pt x="0" y="174286"/>
                  <a:pt x="2031" y="177368"/>
                  <a:pt x="5183" y="178664"/>
                </a:cubicBezTo>
                <a:cubicBezTo>
                  <a:pt x="8334" y="179959"/>
                  <a:pt x="11941" y="179224"/>
                  <a:pt x="14358" y="176843"/>
                </a:cubicBezTo>
                <a:lnTo>
                  <a:pt x="32497" y="158703"/>
                </a:lnTo>
                <a:cubicBezTo>
                  <a:pt x="47975" y="171555"/>
                  <a:pt x="67936" y="179294"/>
                  <a:pt x="89647" y="179294"/>
                </a:cubicBezTo>
                <a:cubicBezTo>
                  <a:pt x="134821" y="179294"/>
                  <a:pt x="172185" y="145887"/>
                  <a:pt x="178384" y="102429"/>
                </a:cubicBezTo>
                <a:close/>
              </a:path>
            </a:pathLst>
          </a:custGeom>
          <a:solidFill>
            <a:srgbClr val="9810FA"/>
          </a:solidFill>
          <a:ln/>
        </p:spPr>
        <p:txBody>
          <a:bodyPr/>
          <a:lstStyle/>
          <a:p>
            <a:endParaRPr lang="nl-NL"/>
          </a:p>
        </p:txBody>
      </p:sp>
      <p:sp>
        <p:nvSpPr>
          <p:cNvPr id="59" name="Text 57"/>
          <p:cNvSpPr/>
          <p:nvPr/>
        </p:nvSpPr>
        <p:spPr>
          <a:xfrm>
            <a:off x="845671" y="5628347"/>
            <a:ext cx="9601200" cy="251012"/>
          </a:xfrm>
          <a:prstGeom prst="rect">
            <a:avLst/>
          </a:prstGeom>
          <a:noFill/>
          <a:ln/>
        </p:spPr>
        <p:txBody>
          <a:bodyPr wrap="square" lIns="0" tIns="0" rIns="0" bIns="0" rtlCol="0" anchor="ctr"/>
          <a:lstStyle/>
          <a:p>
            <a:pPr>
              <a:lnSpc>
                <a:spcPct val="130000"/>
              </a:lnSpc>
            </a:pPr>
            <a:r>
              <a:rPr lang="en-US" sz="1271" b="1">
                <a:solidFill>
                  <a:srgbClr val="1D293D"/>
                </a:solidFill>
                <a:latin typeface="MiSans" pitchFamily="34" charset="0"/>
                <a:ea typeface="MiSans" pitchFamily="34" charset="-122"/>
                <a:cs typeface="MiSans" pitchFamily="34" charset="-120"/>
              </a:rPr>
              <a:t>Continue Monitoring</a:t>
            </a:r>
            <a:endParaRPr lang="en-US" sz="1600"/>
          </a:p>
        </p:txBody>
      </p:sp>
      <p:sp>
        <p:nvSpPr>
          <p:cNvPr id="60" name="Text 58"/>
          <p:cNvSpPr/>
          <p:nvPr/>
        </p:nvSpPr>
        <p:spPr>
          <a:xfrm>
            <a:off x="845671" y="5951076"/>
            <a:ext cx="9592235" cy="215153"/>
          </a:xfrm>
          <a:prstGeom prst="rect">
            <a:avLst/>
          </a:prstGeom>
          <a:noFill/>
          <a:ln/>
        </p:spPr>
        <p:txBody>
          <a:bodyPr wrap="square" lIns="0" tIns="0" rIns="0" bIns="0" rtlCol="0" anchor="ctr"/>
          <a:lstStyle/>
          <a:p>
            <a:pPr>
              <a:lnSpc>
                <a:spcPct val="120000"/>
              </a:lnSpc>
            </a:pPr>
            <a:r>
              <a:rPr lang="en-US" sz="1129">
                <a:solidFill>
                  <a:srgbClr val="314158"/>
                </a:solidFill>
                <a:latin typeface="MiSans" pitchFamily="34" charset="0"/>
                <a:ea typeface="MiSans" pitchFamily="34" charset="-122"/>
                <a:cs typeface="MiSans" pitchFamily="34" charset="-120"/>
              </a:rPr>
              <a:t>Risicoanalyse is geen eenmalige activiteit! Herhaal minimaal </a:t>
            </a:r>
            <a:r>
              <a:rPr lang="en-US" sz="1129" b="1">
                <a:solidFill>
                  <a:srgbClr val="314158"/>
                </a:solidFill>
                <a:latin typeface="MiSans" pitchFamily="34" charset="0"/>
                <a:ea typeface="MiSans" pitchFamily="34" charset="-122"/>
                <a:cs typeface="MiSans" pitchFamily="34" charset="-120"/>
              </a:rPr>
              <a:t>jaarlijks</a:t>
            </a:r>
            <a:r>
              <a:rPr lang="en-US" sz="1129">
                <a:solidFill>
                  <a:srgbClr val="314158"/>
                </a:solidFill>
                <a:latin typeface="MiSans" pitchFamily="34" charset="0"/>
                <a:ea typeface="MiSans" pitchFamily="34" charset="-122"/>
                <a:cs typeface="MiSans" pitchFamily="34" charset="-120"/>
              </a:rPr>
              <a:t> of bij significante wijzigingen in de organisatie, systemen of dreigingslandschap.</a:t>
            </a:r>
            <a:endParaRPr lang="en-US" sz="1600"/>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22">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F9FAFB"/>
              </a:gs>
              <a:gs pos="100000">
                <a:srgbClr val="EFF6FF"/>
              </a:gs>
            </a:gsLst>
            <a:lin ang="2700000" scaled="1"/>
          </a:gradFill>
          <a:ln/>
        </p:spPr>
        <p:txBody>
          <a:bodyPr/>
          <a:lstStyle/>
          <a:p>
            <a:endParaRPr lang="nl-NL"/>
          </a:p>
        </p:txBody>
      </p:sp>
      <p:sp>
        <p:nvSpPr>
          <p:cNvPr id="3" name="Text 1"/>
          <p:cNvSpPr/>
          <p:nvPr/>
        </p:nvSpPr>
        <p:spPr>
          <a:xfrm>
            <a:off x="317500" y="317500"/>
            <a:ext cx="11699875" cy="317500"/>
          </a:xfrm>
          <a:prstGeom prst="rect">
            <a:avLst/>
          </a:prstGeom>
          <a:noFill/>
          <a:ln/>
        </p:spPr>
        <p:txBody>
          <a:bodyPr wrap="square" lIns="0" tIns="0" rIns="0" bIns="0" rtlCol="0" anchor="ctr"/>
          <a:lstStyle/>
          <a:p>
            <a:pPr>
              <a:lnSpc>
                <a:spcPct val="90000"/>
              </a:lnSpc>
            </a:pPr>
            <a:r>
              <a:rPr lang="en-US" sz="2250" b="1">
                <a:solidFill>
                  <a:srgbClr val="1D293D"/>
                </a:solidFill>
                <a:latin typeface="Noto Sans SC" pitchFamily="34" charset="0"/>
                <a:ea typeface="Noto Sans SC" pitchFamily="34" charset="-122"/>
                <a:cs typeface="Noto Sans SC" pitchFamily="34" charset="-120"/>
              </a:rPr>
              <a:t>Stap 1-3: Context, Assets &amp; Kwetsbaarheden</a:t>
            </a:r>
            <a:endParaRPr lang="en-US" sz="1600"/>
          </a:p>
        </p:txBody>
      </p:sp>
      <p:sp>
        <p:nvSpPr>
          <p:cNvPr id="4" name="Shape 2"/>
          <p:cNvSpPr/>
          <p:nvPr/>
        </p:nvSpPr>
        <p:spPr>
          <a:xfrm>
            <a:off x="317500" y="698500"/>
            <a:ext cx="762000" cy="31750"/>
          </a:xfrm>
          <a:custGeom>
            <a:avLst/>
            <a:gdLst/>
            <a:ahLst/>
            <a:cxnLst/>
            <a:rect l="l" t="t" r="r" b="b"/>
            <a:pathLst>
              <a:path w="762000" h="31750">
                <a:moveTo>
                  <a:pt x="15875" y="0"/>
                </a:moveTo>
                <a:lnTo>
                  <a:pt x="746125" y="0"/>
                </a:lnTo>
                <a:cubicBezTo>
                  <a:pt x="754887" y="0"/>
                  <a:pt x="762000" y="7113"/>
                  <a:pt x="762000" y="15875"/>
                </a:cubicBezTo>
                <a:lnTo>
                  <a:pt x="762000" y="15875"/>
                </a:lnTo>
                <a:cubicBezTo>
                  <a:pt x="762000" y="24637"/>
                  <a:pt x="754887" y="31750"/>
                  <a:pt x="746125" y="31750"/>
                </a:cubicBezTo>
                <a:lnTo>
                  <a:pt x="15875" y="31750"/>
                </a:lnTo>
                <a:cubicBezTo>
                  <a:pt x="7113" y="31750"/>
                  <a:pt x="0" y="24637"/>
                  <a:pt x="0" y="15875"/>
                </a:cubicBezTo>
                <a:lnTo>
                  <a:pt x="0" y="15875"/>
                </a:lnTo>
                <a:cubicBezTo>
                  <a:pt x="0" y="7113"/>
                  <a:pt x="7113" y="0"/>
                  <a:pt x="15875" y="0"/>
                </a:cubicBezTo>
                <a:close/>
              </a:path>
            </a:pathLst>
          </a:custGeom>
          <a:gradFill flip="none" rotWithShape="1">
            <a:gsLst>
              <a:gs pos="0">
                <a:srgbClr val="155DFC"/>
              </a:gs>
              <a:gs pos="100000">
                <a:srgbClr val="00B8DB"/>
              </a:gs>
            </a:gsLst>
            <a:lin ang="0" scaled="1"/>
          </a:gradFill>
          <a:ln/>
        </p:spPr>
        <p:txBody>
          <a:bodyPr/>
          <a:lstStyle/>
          <a:p>
            <a:endParaRPr lang="nl-NL"/>
          </a:p>
        </p:txBody>
      </p:sp>
      <p:sp>
        <p:nvSpPr>
          <p:cNvPr id="5" name="Shape 3"/>
          <p:cNvSpPr/>
          <p:nvPr/>
        </p:nvSpPr>
        <p:spPr>
          <a:xfrm>
            <a:off x="333375" y="857250"/>
            <a:ext cx="11541125" cy="1778000"/>
          </a:xfrm>
          <a:custGeom>
            <a:avLst/>
            <a:gdLst/>
            <a:ahLst/>
            <a:cxnLst/>
            <a:rect l="l" t="t" r="r" b="b"/>
            <a:pathLst>
              <a:path w="11541125" h="1778000">
                <a:moveTo>
                  <a:pt x="31750" y="0"/>
                </a:moveTo>
                <a:lnTo>
                  <a:pt x="11445878" y="0"/>
                </a:lnTo>
                <a:cubicBezTo>
                  <a:pt x="11498481" y="0"/>
                  <a:pt x="11541125" y="42644"/>
                  <a:pt x="11541125" y="95247"/>
                </a:cubicBezTo>
                <a:lnTo>
                  <a:pt x="11541125" y="1682753"/>
                </a:lnTo>
                <a:cubicBezTo>
                  <a:pt x="11541125" y="1735356"/>
                  <a:pt x="11498481" y="1778000"/>
                  <a:pt x="11445878" y="1778000"/>
                </a:cubicBezTo>
                <a:lnTo>
                  <a:pt x="31750" y="1778000"/>
                </a:lnTo>
                <a:cubicBezTo>
                  <a:pt x="14215" y="1778000"/>
                  <a:pt x="0" y="1763785"/>
                  <a:pt x="0" y="1746250"/>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txBody>
          <a:bodyPr/>
          <a:lstStyle/>
          <a:p>
            <a:endParaRPr lang="nl-NL"/>
          </a:p>
        </p:txBody>
      </p:sp>
      <p:sp>
        <p:nvSpPr>
          <p:cNvPr id="6" name="Shape 4"/>
          <p:cNvSpPr/>
          <p:nvPr/>
        </p:nvSpPr>
        <p:spPr>
          <a:xfrm>
            <a:off x="333375" y="857250"/>
            <a:ext cx="31750" cy="1778000"/>
          </a:xfrm>
          <a:custGeom>
            <a:avLst/>
            <a:gdLst/>
            <a:ahLst/>
            <a:cxnLst/>
            <a:rect l="l" t="t" r="r" b="b"/>
            <a:pathLst>
              <a:path w="31750" h="1778000">
                <a:moveTo>
                  <a:pt x="31750" y="0"/>
                </a:moveTo>
                <a:lnTo>
                  <a:pt x="31750" y="0"/>
                </a:lnTo>
                <a:lnTo>
                  <a:pt x="31750" y="1778000"/>
                </a:lnTo>
                <a:lnTo>
                  <a:pt x="31750" y="1778000"/>
                </a:lnTo>
                <a:cubicBezTo>
                  <a:pt x="14227" y="1778000"/>
                  <a:pt x="0" y="1763773"/>
                  <a:pt x="0" y="1746250"/>
                </a:cubicBezTo>
                <a:lnTo>
                  <a:pt x="0" y="31750"/>
                </a:lnTo>
                <a:cubicBezTo>
                  <a:pt x="0" y="14227"/>
                  <a:pt x="14227" y="0"/>
                  <a:pt x="31750" y="0"/>
                </a:cubicBezTo>
                <a:close/>
              </a:path>
            </a:pathLst>
          </a:custGeom>
          <a:solidFill>
            <a:srgbClr val="155DFC"/>
          </a:solidFill>
          <a:ln/>
        </p:spPr>
        <p:txBody>
          <a:bodyPr/>
          <a:lstStyle/>
          <a:p>
            <a:endParaRPr lang="nl-NL"/>
          </a:p>
        </p:txBody>
      </p:sp>
      <p:sp>
        <p:nvSpPr>
          <p:cNvPr id="7" name="Shape 5"/>
          <p:cNvSpPr/>
          <p:nvPr/>
        </p:nvSpPr>
        <p:spPr>
          <a:xfrm>
            <a:off x="508000" y="1016000"/>
            <a:ext cx="444500" cy="444500"/>
          </a:xfrm>
          <a:custGeom>
            <a:avLst/>
            <a:gdLst/>
            <a:ahLst/>
            <a:cxnLst/>
            <a:rect l="l" t="t" r="r" b="b"/>
            <a:pathLst>
              <a:path w="444500" h="444500">
                <a:moveTo>
                  <a:pt x="222250" y="0"/>
                </a:moveTo>
                <a:lnTo>
                  <a:pt x="222250" y="0"/>
                </a:lnTo>
                <a:cubicBezTo>
                  <a:pt x="344913" y="0"/>
                  <a:pt x="444500" y="99587"/>
                  <a:pt x="444500" y="222250"/>
                </a:cubicBezTo>
                <a:lnTo>
                  <a:pt x="444500" y="222250"/>
                </a:lnTo>
                <a:cubicBezTo>
                  <a:pt x="444500" y="344913"/>
                  <a:pt x="344913" y="444500"/>
                  <a:pt x="222250" y="444500"/>
                </a:cubicBezTo>
                <a:lnTo>
                  <a:pt x="222250" y="444500"/>
                </a:lnTo>
                <a:cubicBezTo>
                  <a:pt x="99587" y="444500"/>
                  <a:pt x="0" y="344913"/>
                  <a:pt x="0" y="222250"/>
                </a:cubicBezTo>
                <a:lnTo>
                  <a:pt x="0" y="222250"/>
                </a:lnTo>
                <a:cubicBezTo>
                  <a:pt x="0" y="99587"/>
                  <a:pt x="99587" y="0"/>
                  <a:pt x="222250" y="0"/>
                </a:cubicBezTo>
                <a:close/>
              </a:path>
            </a:pathLst>
          </a:custGeom>
          <a:gradFill flip="none" rotWithShape="1">
            <a:gsLst>
              <a:gs pos="0">
                <a:srgbClr val="155DFC"/>
              </a:gs>
              <a:gs pos="100000">
                <a:srgbClr val="1447E6"/>
              </a:gs>
            </a:gsLst>
            <a:lin ang="2700000" scaled="1"/>
          </a:gradFill>
          <a:ln/>
        </p:spPr>
        <p:txBody>
          <a:bodyPr/>
          <a:lstStyle/>
          <a:p>
            <a:endParaRPr lang="nl-NL"/>
          </a:p>
        </p:txBody>
      </p:sp>
      <p:sp>
        <p:nvSpPr>
          <p:cNvPr id="8" name="Text 6"/>
          <p:cNvSpPr/>
          <p:nvPr/>
        </p:nvSpPr>
        <p:spPr>
          <a:xfrm>
            <a:off x="460375" y="1016000"/>
            <a:ext cx="539750" cy="444500"/>
          </a:xfrm>
          <a:prstGeom prst="rect">
            <a:avLst/>
          </a:prstGeom>
          <a:noFill/>
          <a:ln/>
        </p:spPr>
        <p:txBody>
          <a:bodyPr wrap="square" lIns="0" tIns="0" rIns="0" bIns="0" rtlCol="0" anchor="ctr"/>
          <a:lstStyle/>
          <a:p>
            <a:pPr algn="ctr">
              <a:lnSpc>
                <a:spcPct val="110000"/>
              </a:lnSpc>
            </a:pPr>
            <a:r>
              <a:rPr lang="en-US" sz="1500" b="1">
                <a:solidFill>
                  <a:srgbClr val="FFFFFF"/>
                </a:solidFill>
                <a:latin typeface="Noto Sans SC" pitchFamily="34" charset="0"/>
                <a:ea typeface="Noto Sans SC" pitchFamily="34" charset="-122"/>
                <a:cs typeface="Noto Sans SC" pitchFamily="34" charset="-120"/>
              </a:rPr>
              <a:t>1</a:t>
            </a:r>
            <a:endParaRPr lang="en-US" sz="1600"/>
          </a:p>
        </p:txBody>
      </p:sp>
      <p:sp>
        <p:nvSpPr>
          <p:cNvPr id="9" name="Text 7"/>
          <p:cNvSpPr/>
          <p:nvPr/>
        </p:nvSpPr>
        <p:spPr>
          <a:xfrm>
            <a:off x="1079500" y="1016000"/>
            <a:ext cx="10731500" cy="254000"/>
          </a:xfrm>
          <a:prstGeom prst="rect">
            <a:avLst/>
          </a:prstGeom>
          <a:noFill/>
          <a:ln/>
        </p:spPr>
        <p:txBody>
          <a:bodyPr wrap="square" lIns="0" tIns="0" rIns="0" bIns="0" rtlCol="0" anchor="ctr"/>
          <a:lstStyle/>
          <a:p>
            <a:pPr>
              <a:lnSpc>
                <a:spcPct val="110000"/>
              </a:lnSpc>
            </a:pPr>
            <a:r>
              <a:rPr lang="en-US" sz="1500" b="1">
                <a:solidFill>
                  <a:srgbClr val="1D293D"/>
                </a:solidFill>
                <a:latin typeface="Noto Sans SC" pitchFamily="34" charset="0"/>
                <a:ea typeface="Noto Sans SC" pitchFamily="34" charset="-122"/>
                <a:cs typeface="Noto Sans SC" pitchFamily="34" charset="-120"/>
              </a:rPr>
              <a:t>Context Bepalen &amp; Scope Definiëren</a:t>
            </a:r>
            <a:endParaRPr lang="en-US" sz="1600"/>
          </a:p>
        </p:txBody>
      </p:sp>
      <p:sp>
        <p:nvSpPr>
          <p:cNvPr id="10" name="Text 8"/>
          <p:cNvSpPr/>
          <p:nvPr/>
        </p:nvSpPr>
        <p:spPr>
          <a:xfrm>
            <a:off x="1079500" y="1365250"/>
            <a:ext cx="5318125"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Wat doe je?</a:t>
            </a:r>
            <a:endParaRPr lang="en-US" sz="1600"/>
          </a:p>
        </p:txBody>
      </p:sp>
      <p:sp>
        <p:nvSpPr>
          <p:cNvPr id="11" name="Shape 9"/>
          <p:cNvSpPr/>
          <p:nvPr/>
        </p:nvSpPr>
        <p:spPr>
          <a:xfrm>
            <a:off x="1103313" y="1651000"/>
            <a:ext cx="111125" cy="127000"/>
          </a:xfrm>
          <a:custGeom>
            <a:avLst/>
            <a:gdLst/>
            <a:ahLst/>
            <a:cxnLst/>
            <a:rect l="l" t="t" r="r" b="b"/>
            <a:pathLst>
              <a:path w="111125" h="127000">
                <a:moveTo>
                  <a:pt x="107851" y="17388"/>
                </a:moveTo>
                <a:cubicBezTo>
                  <a:pt x="111398" y="19968"/>
                  <a:pt x="112192" y="24929"/>
                  <a:pt x="109612" y="28476"/>
                </a:cubicBezTo>
                <a:lnTo>
                  <a:pt x="46112" y="115788"/>
                </a:lnTo>
                <a:cubicBezTo>
                  <a:pt x="44748" y="117673"/>
                  <a:pt x="42639" y="118839"/>
                  <a:pt x="40308" y="119038"/>
                </a:cubicBezTo>
                <a:cubicBezTo>
                  <a:pt x="37976" y="119236"/>
                  <a:pt x="35719" y="118368"/>
                  <a:pt x="34082" y="116731"/>
                </a:cubicBezTo>
                <a:lnTo>
                  <a:pt x="2332" y="84981"/>
                </a:lnTo>
                <a:cubicBezTo>
                  <a:pt x="-769" y="81880"/>
                  <a:pt x="-769" y="76845"/>
                  <a:pt x="2332" y="73744"/>
                </a:cubicBezTo>
                <a:cubicBezTo>
                  <a:pt x="5432" y="70644"/>
                  <a:pt x="10468" y="70644"/>
                  <a:pt x="13568" y="73744"/>
                </a:cubicBezTo>
                <a:lnTo>
                  <a:pt x="38745" y="98921"/>
                </a:lnTo>
                <a:lnTo>
                  <a:pt x="96788" y="19124"/>
                </a:lnTo>
                <a:cubicBezTo>
                  <a:pt x="99368" y="15577"/>
                  <a:pt x="104329" y="14784"/>
                  <a:pt x="107876" y="17363"/>
                </a:cubicBezTo>
                <a:close/>
              </a:path>
            </a:pathLst>
          </a:custGeom>
          <a:solidFill>
            <a:srgbClr val="00C950"/>
          </a:solidFill>
          <a:ln/>
        </p:spPr>
        <p:txBody>
          <a:bodyPr/>
          <a:lstStyle/>
          <a:p>
            <a:endParaRPr lang="nl-NL"/>
          </a:p>
        </p:txBody>
      </p:sp>
      <p:sp>
        <p:nvSpPr>
          <p:cNvPr id="12" name="Text 10"/>
          <p:cNvSpPr/>
          <p:nvPr/>
        </p:nvSpPr>
        <p:spPr>
          <a:xfrm>
            <a:off x="1301750" y="1630455"/>
            <a:ext cx="4869423"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Bepaal het doel van de risicoanalyse</a:t>
            </a:r>
            <a:endParaRPr lang="en-US" sz="1600"/>
          </a:p>
        </p:txBody>
      </p:sp>
      <p:sp>
        <p:nvSpPr>
          <p:cNvPr id="13" name="Shape 11"/>
          <p:cNvSpPr/>
          <p:nvPr/>
        </p:nvSpPr>
        <p:spPr>
          <a:xfrm>
            <a:off x="1103313" y="1873250"/>
            <a:ext cx="111125" cy="127000"/>
          </a:xfrm>
          <a:custGeom>
            <a:avLst/>
            <a:gdLst/>
            <a:ahLst/>
            <a:cxnLst/>
            <a:rect l="l" t="t" r="r" b="b"/>
            <a:pathLst>
              <a:path w="111125" h="127000">
                <a:moveTo>
                  <a:pt x="107851" y="17388"/>
                </a:moveTo>
                <a:cubicBezTo>
                  <a:pt x="111398" y="19968"/>
                  <a:pt x="112192" y="24929"/>
                  <a:pt x="109612" y="28476"/>
                </a:cubicBezTo>
                <a:lnTo>
                  <a:pt x="46112" y="115788"/>
                </a:lnTo>
                <a:cubicBezTo>
                  <a:pt x="44748" y="117673"/>
                  <a:pt x="42639" y="118839"/>
                  <a:pt x="40308" y="119038"/>
                </a:cubicBezTo>
                <a:cubicBezTo>
                  <a:pt x="37976" y="119236"/>
                  <a:pt x="35719" y="118368"/>
                  <a:pt x="34082" y="116731"/>
                </a:cubicBezTo>
                <a:lnTo>
                  <a:pt x="2332" y="84981"/>
                </a:lnTo>
                <a:cubicBezTo>
                  <a:pt x="-769" y="81880"/>
                  <a:pt x="-769" y="76845"/>
                  <a:pt x="2332" y="73744"/>
                </a:cubicBezTo>
                <a:cubicBezTo>
                  <a:pt x="5432" y="70644"/>
                  <a:pt x="10468" y="70644"/>
                  <a:pt x="13568" y="73744"/>
                </a:cubicBezTo>
                <a:lnTo>
                  <a:pt x="38745" y="98921"/>
                </a:lnTo>
                <a:lnTo>
                  <a:pt x="96788" y="19124"/>
                </a:lnTo>
                <a:cubicBezTo>
                  <a:pt x="99368" y="15577"/>
                  <a:pt x="104329" y="14784"/>
                  <a:pt x="107876" y="17363"/>
                </a:cubicBezTo>
                <a:close/>
              </a:path>
            </a:pathLst>
          </a:custGeom>
          <a:solidFill>
            <a:srgbClr val="00C950"/>
          </a:solidFill>
          <a:ln/>
        </p:spPr>
        <p:txBody>
          <a:bodyPr/>
          <a:lstStyle/>
          <a:p>
            <a:endParaRPr lang="nl-NL"/>
          </a:p>
        </p:txBody>
      </p:sp>
      <p:sp>
        <p:nvSpPr>
          <p:cNvPr id="14" name="Text 12"/>
          <p:cNvSpPr/>
          <p:nvPr/>
        </p:nvSpPr>
        <p:spPr>
          <a:xfrm>
            <a:off x="1301750" y="1852706"/>
            <a:ext cx="5250889" cy="212911"/>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Definieer de scope (welke systemen/processen?)</a:t>
            </a:r>
            <a:endParaRPr lang="en-US" sz="1600"/>
          </a:p>
        </p:txBody>
      </p:sp>
      <p:sp>
        <p:nvSpPr>
          <p:cNvPr id="15" name="Shape 13"/>
          <p:cNvSpPr/>
          <p:nvPr/>
        </p:nvSpPr>
        <p:spPr>
          <a:xfrm>
            <a:off x="1103313" y="2095500"/>
            <a:ext cx="111125" cy="127000"/>
          </a:xfrm>
          <a:custGeom>
            <a:avLst/>
            <a:gdLst/>
            <a:ahLst/>
            <a:cxnLst/>
            <a:rect l="l" t="t" r="r" b="b"/>
            <a:pathLst>
              <a:path w="111125" h="127000">
                <a:moveTo>
                  <a:pt x="107851" y="17388"/>
                </a:moveTo>
                <a:cubicBezTo>
                  <a:pt x="111398" y="19968"/>
                  <a:pt x="112192" y="24929"/>
                  <a:pt x="109612" y="28476"/>
                </a:cubicBezTo>
                <a:lnTo>
                  <a:pt x="46112" y="115788"/>
                </a:lnTo>
                <a:cubicBezTo>
                  <a:pt x="44748" y="117673"/>
                  <a:pt x="42639" y="118839"/>
                  <a:pt x="40308" y="119038"/>
                </a:cubicBezTo>
                <a:cubicBezTo>
                  <a:pt x="37976" y="119236"/>
                  <a:pt x="35719" y="118368"/>
                  <a:pt x="34082" y="116731"/>
                </a:cubicBezTo>
                <a:lnTo>
                  <a:pt x="2332" y="84981"/>
                </a:lnTo>
                <a:cubicBezTo>
                  <a:pt x="-769" y="81880"/>
                  <a:pt x="-769" y="76845"/>
                  <a:pt x="2332" y="73744"/>
                </a:cubicBezTo>
                <a:cubicBezTo>
                  <a:pt x="5432" y="70644"/>
                  <a:pt x="10468" y="70644"/>
                  <a:pt x="13568" y="73744"/>
                </a:cubicBezTo>
                <a:lnTo>
                  <a:pt x="38745" y="98921"/>
                </a:lnTo>
                <a:lnTo>
                  <a:pt x="96788" y="19124"/>
                </a:lnTo>
                <a:cubicBezTo>
                  <a:pt x="99368" y="15577"/>
                  <a:pt x="104329" y="14784"/>
                  <a:pt x="107876" y="17363"/>
                </a:cubicBezTo>
                <a:close/>
              </a:path>
            </a:pathLst>
          </a:custGeom>
          <a:solidFill>
            <a:srgbClr val="00C950"/>
          </a:solidFill>
          <a:ln/>
        </p:spPr>
        <p:txBody>
          <a:bodyPr/>
          <a:lstStyle/>
          <a:p>
            <a:endParaRPr lang="nl-NL"/>
          </a:p>
        </p:txBody>
      </p:sp>
      <p:sp>
        <p:nvSpPr>
          <p:cNvPr id="16" name="Text 14"/>
          <p:cNvSpPr/>
          <p:nvPr/>
        </p:nvSpPr>
        <p:spPr>
          <a:xfrm>
            <a:off x="1301750" y="2097367"/>
            <a:ext cx="2426540"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Stel risicoacceptatiecriteria op</a:t>
            </a:r>
            <a:endParaRPr lang="en-US" sz="1600"/>
          </a:p>
        </p:txBody>
      </p:sp>
      <p:sp>
        <p:nvSpPr>
          <p:cNvPr id="17" name="Shape 15"/>
          <p:cNvSpPr/>
          <p:nvPr/>
        </p:nvSpPr>
        <p:spPr>
          <a:xfrm>
            <a:off x="1103313" y="2317750"/>
            <a:ext cx="111125" cy="127000"/>
          </a:xfrm>
          <a:custGeom>
            <a:avLst/>
            <a:gdLst/>
            <a:ahLst/>
            <a:cxnLst/>
            <a:rect l="l" t="t" r="r" b="b"/>
            <a:pathLst>
              <a:path w="111125" h="127000">
                <a:moveTo>
                  <a:pt x="107851" y="17388"/>
                </a:moveTo>
                <a:cubicBezTo>
                  <a:pt x="111398" y="19968"/>
                  <a:pt x="112192" y="24929"/>
                  <a:pt x="109612" y="28476"/>
                </a:cubicBezTo>
                <a:lnTo>
                  <a:pt x="46112" y="115788"/>
                </a:lnTo>
                <a:cubicBezTo>
                  <a:pt x="44748" y="117673"/>
                  <a:pt x="42639" y="118839"/>
                  <a:pt x="40308" y="119038"/>
                </a:cubicBezTo>
                <a:cubicBezTo>
                  <a:pt x="37976" y="119236"/>
                  <a:pt x="35719" y="118368"/>
                  <a:pt x="34082" y="116731"/>
                </a:cubicBezTo>
                <a:lnTo>
                  <a:pt x="2332" y="84981"/>
                </a:lnTo>
                <a:cubicBezTo>
                  <a:pt x="-769" y="81880"/>
                  <a:pt x="-769" y="76845"/>
                  <a:pt x="2332" y="73744"/>
                </a:cubicBezTo>
                <a:cubicBezTo>
                  <a:pt x="5432" y="70644"/>
                  <a:pt x="10468" y="70644"/>
                  <a:pt x="13568" y="73744"/>
                </a:cubicBezTo>
                <a:lnTo>
                  <a:pt x="38745" y="98921"/>
                </a:lnTo>
                <a:lnTo>
                  <a:pt x="96788" y="19124"/>
                </a:lnTo>
                <a:cubicBezTo>
                  <a:pt x="99368" y="15577"/>
                  <a:pt x="104329" y="14784"/>
                  <a:pt x="107876" y="17363"/>
                </a:cubicBezTo>
                <a:close/>
              </a:path>
            </a:pathLst>
          </a:custGeom>
          <a:solidFill>
            <a:srgbClr val="00C950"/>
          </a:solidFill>
          <a:ln/>
        </p:spPr>
        <p:txBody>
          <a:bodyPr/>
          <a:lstStyle/>
          <a:p>
            <a:endParaRPr lang="nl-NL"/>
          </a:p>
        </p:txBody>
      </p:sp>
      <p:sp>
        <p:nvSpPr>
          <p:cNvPr id="18" name="Text 16"/>
          <p:cNvSpPr/>
          <p:nvPr/>
        </p:nvSpPr>
        <p:spPr>
          <a:xfrm>
            <a:off x="1301750" y="2375647"/>
            <a:ext cx="3281455" cy="67236"/>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Betrek stakeholders (management, IT, etc.)</a:t>
            </a:r>
            <a:endParaRPr lang="en-US" sz="1600"/>
          </a:p>
        </p:txBody>
      </p:sp>
      <p:sp>
        <p:nvSpPr>
          <p:cNvPr id="19" name="Text 17"/>
          <p:cNvSpPr/>
          <p:nvPr/>
        </p:nvSpPr>
        <p:spPr>
          <a:xfrm>
            <a:off x="6461125" y="1365250"/>
            <a:ext cx="5318125"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Praktische Tips</a:t>
            </a:r>
            <a:endParaRPr lang="en-US" sz="1600"/>
          </a:p>
        </p:txBody>
      </p:sp>
      <p:sp>
        <p:nvSpPr>
          <p:cNvPr id="20" name="Shape 18"/>
          <p:cNvSpPr/>
          <p:nvPr/>
        </p:nvSpPr>
        <p:spPr>
          <a:xfrm>
            <a:off x="6477000" y="1619250"/>
            <a:ext cx="5238750" cy="571500"/>
          </a:xfrm>
          <a:custGeom>
            <a:avLst/>
            <a:gdLst/>
            <a:ahLst/>
            <a:cxnLst/>
            <a:rect l="l" t="t" r="r" b="b"/>
            <a:pathLst>
              <a:path w="5238750" h="571500">
                <a:moveTo>
                  <a:pt x="31750" y="0"/>
                </a:moveTo>
                <a:lnTo>
                  <a:pt x="5175251" y="0"/>
                </a:lnTo>
                <a:cubicBezTo>
                  <a:pt x="5210320" y="0"/>
                  <a:pt x="5238750" y="28430"/>
                  <a:pt x="5238750" y="63499"/>
                </a:cubicBezTo>
                <a:lnTo>
                  <a:pt x="5238750" y="508001"/>
                </a:lnTo>
                <a:cubicBezTo>
                  <a:pt x="5238750" y="543070"/>
                  <a:pt x="5210320" y="571500"/>
                  <a:pt x="5175251" y="571500"/>
                </a:cubicBezTo>
                <a:lnTo>
                  <a:pt x="31750" y="571500"/>
                </a:lnTo>
                <a:cubicBezTo>
                  <a:pt x="14227" y="571500"/>
                  <a:pt x="0" y="557273"/>
                  <a:pt x="0" y="539750"/>
                </a:cubicBezTo>
                <a:lnTo>
                  <a:pt x="0" y="31750"/>
                </a:lnTo>
                <a:cubicBezTo>
                  <a:pt x="0" y="14227"/>
                  <a:pt x="14227" y="0"/>
                  <a:pt x="31750" y="0"/>
                </a:cubicBezTo>
                <a:close/>
              </a:path>
            </a:pathLst>
          </a:custGeom>
          <a:solidFill>
            <a:srgbClr val="EFF6FF"/>
          </a:solidFill>
          <a:ln/>
        </p:spPr>
        <p:txBody>
          <a:bodyPr/>
          <a:lstStyle/>
          <a:p>
            <a:endParaRPr lang="nl-NL"/>
          </a:p>
        </p:txBody>
      </p:sp>
      <p:sp>
        <p:nvSpPr>
          <p:cNvPr id="21" name="Shape 19"/>
          <p:cNvSpPr/>
          <p:nvPr/>
        </p:nvSpPr>
        <p:spPr>
          <a:xfrm>
            <a:off x="6477000" y="1619250"/>
            <a:ext cx="31750" cy="571500"/>
          </a:xfrm>
          <a:custGeom>
            <a:avLst/>
            <a:gdLst/>
            <a:ahLst/>
            <a:cxnLst/>
            <a:rect l="l" t="t" r="r" b="b"/>
            <a:pathLst>
              <a:path w="31750" h="571500">
                <a:moveTo>
                  <a:pt x="31750" y="0"/>
                </a:moveTo>
                <a:lnTo>
                  <a:pt x="31750" y="0"/>
                </a:lnTo>
                <a:lnTo>
                  <a:pt x="31750" y="571500"/>
                </a:lnTo>
                <a:lnTo>
                  <a:pt x="31750" y="571500"/>
                </a:lnTo>
                <a:cubicBezTo>
                  <a:pt x="14227" y="571500"/>
                  <a:pt x="0" y="557273"/>
                  <a:pt x="0" y="539750"/>
                </a:cubicBezTo>
                <a:lnTo>
                  <a:pt x="0" y="31750"/>
                </a:lnTo>
                <a:cubicBezTo>
                  <a:pt x="0" y="14227"/>
                  <a:pt x="14227" y="0"/>
                  <a:pt x="31750" y="0"/>
                </a:cubicBezTo>
                <a:close/>
              </a:path>
            </a:pathLst>
          </a:custGeom>
          <a:solidFill>
            <a:srgbClr val="51A2FF"/>
          </a:solidFill>
          <a:ln/>
        </p:spPr>
        <p:txBody>
          <a:bodyPr/>
          <a:lstStyle/>
          <a:p>
            <a:endParaRPr lang="nl-NL"/>
          </a:p>
        </p:txBody>
      </p:sp>
      <p:sp>
        <p:nvSpPr>
          <p:cNvPr id="22" name="Text 20"/>
          <p:cNvSpPr/>
          <p:nvPr/>
        </p:nvSpPr>
        <p:spPr>
          <a:xfrm>
            <a:off x="6588125" y="1714500"/>
            <a:ext cx="5087938" cy="158750"/>
          </a:xfrm>
          <a:prstGeom prst="rect">
            <a:avLst/>
          </a:prstGeom>
          <a:noFill/>
          <a:ln/>
        </p:spPr>
        <p:txBody>
          <a:bodyPr wrap="square" lIns="0" tIns="0" rIns="0" bIns="0" rtlCol="0" anchor="ctr"/>
          <a:lstStyle/>
          <a:p>
            <a:pPr>
              <a:lnSpc>
                <a:spcPct val="120000"/>
              </a:lnSpc>
            </a:pPr>
            <a:r>
              <a:rPr lang="en-US" sz="875" b="1">
                <a:solidFill>
                  <a:srgbClr val="314158"/>
                </a:solidFill>
                <a:latin typeface="MiSans" pitchFamily="34" charset="0"/>
                <a:ea typeface="MiSans" pitchFamily="34" charset="-122"/>
                <a:cs typeface="MiSans" pitchFamily="34" charset="-120"/>
              </a:rPr>
              <a:t>Begin klein:</a:t>
            </a:r>
            <a:r>
              <a:rPr lang="en-US" sz="875">
                <a:solidFill>
                  <a:srgbClr val="314158"/>
                </a:solidFill>
                <a:latin typeface="MiSans" pitchFamily="34" charset="0"/>
                <a:ea typeface="MiSans" pitchFamily="34" charset="-122"/>
                <a:cs typeface="MiSans" pitchFamily="34" charset="-120"/>
              </a:rPr>
              <a:t> Focus eerst op de meest kritieke systemen.</a:t>
            </a:r>
            <a:endParaRPr lang="en-US" sz="1600"/>
          </a:p>
        </p:txBody>
      </p:sp>
      <p:sp>
        <p:nvSpPr>
          <p:cNvPr id="23" name="Text 21"/>
          <p:cNvSpPr/>
          <p:nvPr/>
        </p:nvSpPr>
        <p:spPr>
          <a:xfrm>
            <a:off x="6588125" y="1936750"/>
            <a:ext cx="5087938" cy="158750"/>
          </a:xfrm>
          <a:prstGeom prst="rect">
            <a:avLst/>
          </a:prstGeom>
          <a:noFill/>
          <a:ln/>
        </p:spPr>
        <p:txBody>
          <a:bodyPr wrap="square" lIns="0" tIns="0" rIns="0" bIns="0" rtlCol="0" anchor="ctr"/>
          <a:lstStyle/>
          <a:p>
            <a:pPr>
              <a:lnSpc>
                <a:spcPct val="120000"/>
              </a:lnSpc>
            </a:pPr>
            <a:r>
              <a:rPr lang="en-US" sz="875" b="1">
                <a:solidFill>
                  <a:srgbClr val="314158"/>
                </a:solidFill>
                <a:latin typeface="MiSans" pitchFamily="34" charset="0"/>
                <a:ea typeface="MiSans" pitchFamily="34" charset="-122"/>
                <a:cs typeface="MiSans" pitchFamily="34" charset="-120"/>
              </a:rPr>
              <a:t>Documenteer alles:</a:t>
            </a:r>
            <a:r>
              <a:rPr lang="en-US" sz="875">
                <a:solidFill>
                  <a:srgbClr val="314158"/>
                </a:solidFill>
                <a:latin typeface="MiSans" pitchFamily="34" charset="0"/>
                <a:ea typeface="MiSans" pitchFamily="34" charset="-122"/>
                <a:cs typeface="MiSans" pitchFamily="34" charset="-120"/>
              </a:rPr>
              <a:t> Houd aannames en beslissingen bij.</a:t>
            </a:r>
            <a:endParaRPr lang="en-US" sz="1600"/>
          </a:p>
        </p:txBody>
      </p:sp>
      <p:sp>
        <p:nvSpPr>
          <p:cNvPr id="24" name="Shape 22"/>
          <p:cNvSpPr/>
          <p:nvPr/>
        </p:nvSpPr>
        <p:spPr>
          <a:xfrm>
            <a:off x="333375" y="2762250"/>
            <a:ext cx="11541125" cy="2095500"/>
          </a:xfrm>
          <a:custGeom>
            <a:avLst/>
            <a:gdLst/>
            <a:ahLst/>
            <a:cxnLst/>
            <a:rect l="l" t="t" r="r" b="b"/>
            <a:pathLst>
              <a:path w="11541125" h="2095500">
                <a:moveTo>
                  <a:pt x="31750" y="0"/>
                </a:moveTo>
                <a:lnTo>
                  <a:pt x="11445885" y="0"/>
                </a:lnTo>
                <a:cubicBezTo>
                  <a:pt x="11498484" y="0"/>
                  <a:pt x="11541125" y="42641"/>
                  <a:pt x="11541125" y="95240"/>
                </a:cubicBezTo>
                <a:lnTo>
                  <a:pt x="11541125" y="2000260"/>
                </a:lnTo>
                <a:cubicBezTo>
                  <a:pt x="11541125" y="2052859"/>
                  <a:pt x="11498484" y="2095500"/>
                  <a:pt x="11445885" y="2095500"/>
                </a:cubicBezTo>
                <a:lnTo>
                  <a:pt x="31750" y="2095500"/>
                </a:lnTo>
                <a:cubicBezTo>
                  <a:pt x="14215" y="2095500"/>
                  <a:pt x="0" y="2081285"/>
                  <a:pt x="0" y="2063750"/>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txBody>
          <a:bodyPr/>
          <a:lstStyle/>
          <a:p>
            <a:endParaRPr lang="nl-NL"/>
          </a:p>
        </p:txBody>
      </p:sp>
      <p:sp>
        <p:nvSpPr>
          <p:cNvPr id="25" name="Shape 23"/>
          <p:cNvSpPr/>
          <p:nvPr/>
        </p:nvSpPr>
        <p:spPr>
          <a:xfrm>
            <a:off x="333375" y="2762250"/>
            <a:ext cx="31750" cy="2095500"/>
          </a:xfrm>
          <a:custGeom>
            <a:avLst/>
            <a:gdLst/>
            <a:ahLst/>
            <a:cxnLst/>
            <a:rect l="l" t="t" r="r" b="b"/>
            <a:pathLst>
              <a:path w="31750" h="2095500">
                <a:moveTo>
                  <a:pt x="31750" y="0"/>
                </a:moveTo>
                <a:lnTo>
                  <a:pt x="31750" y="0"/>
                </a:lnTo>
                <a:lnTo>
                  <a:pt x="31750" y="2095500"/>
                </a:lnTo>
                <a:lnTo>
                  <a:pt x="31750" y="2095500"/>
                </a:lnTo>
                <a:cubicBezTo>
                  <a:pt x="14227" y="2095500"/>
                  <a:pt x="0" y="2081273"/>
                  <a:pt x="0" y="2063750"/>
                </a:cubicBezTo>
                <a:lnTo>
                  <a:pt x="0" y="31750"/>
                </a:lnTo>
                <a:cubicBezTo>
                  <a:pt x="0" y="14227"/>
                  <a:pt x="14227" y="0"/>
                  <a:pt x="31750" y="0"/>
                </a:cubicBezTo>
                <a:close/>
              </a:path>
            </a:pathLst>
          </a:custGeom>
          <a:solidFill>
            <a:srgbClr val="0092B8"/>
          </a:solidFill>
          <a:ln/>
        </p:spPr>
        <p:txBody>
          <a:bodyPr/>
          <a:lstStyle/>
          <a:p>
            <a:endParaRPr lang="nl-NL"/>
          </a:p>
        </p:txBody>
      </p:sp>
      <p:sp>
        <p:nvSpPr>
          <p:cNvPr id="26" name="Shape 24"/>
          <p:cNvSpPr/>
          <p:nvPr/>
        </p:nvSpPr>
        <p:spPr>
          <a:xfrm>
            <a:off x="508000" y="2921000"/>
            <a:ext cx="444500" cy="444500"/>
          </a:xfrm>
          <a:custGeom>
            <a:avLst/>
            <a:gdLst/>
            <a:ahLst/>
            <a:cxnLst/>
            <a:rect l="l" t="t" r="r" b="b"/>
            <a:pathLst>
              <a:path w="444500" h="444500">
                <a:moveTo>
                  <a:pt x="222250" y="0"/>
                </a:moveTo>
                <a:lnTo>
                  <a:pt x="222250" y="0"/>
                </a:lnTo>
                <a:cubicBezTo>
                  <a:pt x="344913" y="0"/>
                  <a:pt x="444500" y="99587"/>
                  <a:pt x="444500" y="222250"/>
                </a:cubicBezTo>
                <a:lnTo>
                  <a:pt x="444500" y="222250"/>
                </a:lnTo>
                <a:cubicBezTo>
                  <a:pt x="444500" y="344913"/>
                  <a:pt x="344913" y="444500"/>
                  <a:pt x="222250" y="444500"/>
                </a:cubicBezTo>
                <a:lnTo>
                  <a:pt x="222250" y="444500"/>
                </a:lnTo>
                <a:cubicBezTo>
                  <a:pt x="99587" y="444500"/>
                  <a:pt x="0" y="344913"/>
                  <a:pt x="0" y="222250"/>
                </a:cubicBezTo>
                <a:lnTo>
                  <a:pt x="0" y="222250"/>
                </a:lnTo>
                <a:cubicBezTo>
                  <a:pt x="0" y="99587"/>
                  <a:pt x="99587" y="0"/>
                  <a:pt x="222250" y="0"/>
                </a:cubicBezTo>
                <a:close/>
              </a:path>
            </a:pathLst>
          </a:custGeom>
          <a:gradFill flip="none" rotWithShape="1">
            <a:gsLst>
              <a:gs pos="0">
                <a:srgbClr val="0092B8"/>
              </a:gs>
              <a:gs pos="100000">
                <a:srgbClr val="007595"/>
              </a:gs>
            </a:gsLst>
            <a:lin ang="2700000" scaled="1"/>
          </a:gradFill>
          <a:ln/>
        </p:spPr>
        <p:txBody>
          <a:bodyPr/>
          <a:lstStyle/>
          <a:p>
            <a:endParaRPr lang="nl-NL"/>
          </a:p>
        </p:txBody>
      </p:sp>
      <p:sp>
        <p:nvSpPr>
          <p:cNvPr id="27" name="Text 25"/>
          <p:cNvSpPr/>
          <p:nvPr/>
        </p:nvSpPr>
        <p:spPr>
          <a:xfrm>
            <a:off x="460375" y="2921000"/>
            <a:ext cx="539750" cy="444500"/>
          </a:xfrm>
          <a:prstGeom prst="rect">
            <a:avLst/>
          </a:prstGeom>
          <a:noFill/>
          <a:ln/>
        </p:spPr>
        <p:txBody>
          <a:bodyPr wrap="square" lIns="0" tIns="0" rIns="0" bIns="0" rtlCol="0" anchor="ctr"/>
          <a:lstStyle/>
          <a:p>
            <a:pPr algn="ctr">
              <a:lnSpc>
                <a:spcPct val="110000"/>
              </a:lnSpc>
            </a:pPr>
            <a:r>
              <a:rPr lang="en-US" sz="1500" b="1">
                <a:solidFill>
                  <a:srgbClr val="FFFFFF"/>
                </a:solidFill>
                <a:latin typeface="Noto Sans SC" pitchFamily="34" charset="0"/>
                <a:ea typeface="Noto Sans SC" pitchFamily="34" charset="-122"/>
                <a:cs typeface="Noto Sans SC" pitchFamily="34" charset="-120"/>
              </a:rPr>
              <a:t>2</a:t>
            </a:r>
            <a:endParaRPr lang="en-US" sz="1600"/>
          </a:p>
        </p:txBody>
      </p:sp>
      <p:sp>
        <p:nvSpPr>
          <p:cNvPr id="28" name="Text 26"/>
          <p:cNvSpPr/>
          <p:nvPr/>
        </p:nvSpPr>
        <p:spPr>
          <a:xfrm>
            <a:off x="1079500" y="2921000"/>
            <a:ext cx="10731500" cy="254000"/>
          </a:xfrm>
          <a:prstGeom prst="rect">
            <a:avLst/>
          </a:prstGeom>
          <a:noFill/>
          <a:ln/>
        </p:spPr>
        <p:txBody>
          <a:bodyPr wrap="square" lIns="0" tIns="0" rIns="0" bIns="0" rtlCol="0" anchor="ctr"/>
          <a:lstStyle/>
          <a:p>
            <a:pPr>
              <a:lnSpc>
                <a:spcPct val="110000"/>
              </a:lnSpc>
            </a:pPr>
            <a:r>
              <a:rPr lang="en-US" sz="1500" b="1">
                <a:solidFill>
                  <a:srgbClr val="1D293D"/>
                </a:solidFill>
                <a:latin typeface="Noto Sans SC" pitchFamily="34" charset="0"/>
                <a:ea typeface="Noto Sans SC" pitchFamily="34" charset="-122"/>
                <a:cs typeface="Noto Sans SC" pitchFamily="34" charset="-120"/>
              </a:rPr>
              <a:t>Assets Inventariseren &amp; Waarderen</a:t>
            </a:r>
            <a:endParaRPr lang="en-US" sz="1600"/>
          </a:p>
        </p:txBody>
      </p:sp>
      <p:sp>
        <p:nvSpPr>
          <p:cNvPr id="29" name="Text 27"/>
          <p:cNvSpPr/>
          <p:nvPr/>
        </p:nvSpPr>
        <p:spPr>
          <a:xfrm>
            <a:off x="1079500" y="3270250"/>
            <a:ext cx="5318125"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Wat zijn assets?</a:t>
            </a:r>
            <a:endParaRPr lang="en-US" sz="1600"/>
          </a:p>
        </p:txBody>
      </p:sp>
      <p:sp>
        <p:nvSpPr>
          <p:cNvPr id="30" name="Text 28"/>
          <p:cNvSpPr/>
          <p:nvPr/>
        </p:nvSpPr>
        <p:spPr>
          <a:xfrm>
            <a:off x="1079500" y="352425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Hardware (servers, laptops, netwerkapparatuur)</a:t>
            </a:r>
            <a:endParaRPr lang="en-US" sz="1600"/>
          </a:p>
        </p:txBody>
      </p:sp>
      <p:sp>
        <p:nvSpPr>
          <p:cNvPr id="31" name="Text 29"/>
          <p:cNvSpPr/>
          <p:nvPr/>
        </p:nvSpPr>
        <p:spPr>
          <a:xfrm>
            <a:off x="1079500" y="374650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Software (applicaties, databases, OS)</a:t>
            </a:r>
            <a:endParaRPr lang="en-US" sz="1600"/>
          </a:p>
        </p:txBody>
      </p:sp>
      <p:sp>
        <p:nvSpPr>
          <p:cNvPr id="32" name="Text 30"/>
          <p:cNvSpPr/>
          <p:nvPr/>
        </p:nvSpPr>
        <p:spPr>
          <a:xfrm>
            <a:off x="1079500" y="396875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Data (klantgegevens, financiële data, IP)</a:t>
            </a:r>
            <a:endParaRPr lang="en-US" sz="1600"/>
          </a:p>
        </p:txBody>
      </p:sp>
      <p:sp>
        <p:nvSpPr>
          <p:cNvPr id="33" name="Text 31"/>
          <p:cNvSpPr/>
          <p:nvPr/>
        </p:nvSpPr>
        <p:spPr>
          <a:xfrm>
            <a:off x="1079500" y="419100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Mensen (medewerkers, contractors)</a:t>
            </a:r>
            <a:endParaRPr lang="en-US" sz="1600"/>
          </a:p>
        </p:txBody>
      </p:sp>
      <p:sp>
        <p:nvSpPr>
          <p:cNvPr id="34" name="Text 32"/>
          <p:cNvSpPr/>
          <p:nvPr/>
        </p:nvSpPr>
        <p:spPr>
          <a:xfrm>
            <a:off x="1079500" y="441325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Documentatie (procedures, configuraties)</a:t>
            </a:r>
            <a:endParaRPr lang="en-US" sz="1600"/>
          </a:p>
        </p:txBody>
      </p:sp>
      <p:sp>
        <p:nvSpPr>
          <p:cNvPr id="35" name="Text 33"/>
          <p:cNvSpPr/>
          <p:nvPr/>
        </p:nvSpPr>
        <p:spPr>
          <a:xfrm>
            <a:off x="6461125" y="3270250"/>
            <a:ext cx="5318125"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Hoe waardeer je assets?</a:t>
            </a:r>
            <a:endParaRPr lang="en-US" sz="1600"/>
          </a:p>
        </p:txBody>
      </p:sp>
      <p:sp>
        <p:nvSpPr>
          <p:cNvPr id="36" name="Shape 34"/>
          <p:cNvSpPr/>
          <p:nvPr/>
        </p:nvSpPr>
        <p:spPr>
          <a:xfrm>
            <a:off x="6477000" y="3524250"/>
            <a:ext cx="5238750" cy="1174750"/>
          </a:xfrm>
          <a:custGeom>
            <a:avLst/>
            <a:gdLst/>
            <a:ahLst/>
            <a:cxnLst/>
            <a:rect l="l" t="t" r="r" b="b"/>
            <a:pathLst>
              <a:path w="5238750" h="1174750">
                <a:moveTo>
                  <a:pt x="31750" y="0"/>
                </a:moveTo>
                <a:lnTo>
                  <a:pt x="5175255" y="0"/>
                </a:lnTo>
                <a:cubicBezTo>
                  <a:pt x="5210322" y="0"/>
                  <a:pt x="5238750" y="28428"/>
                  <a:pt x="5238750" y="63495"/>
                </a:cubicBezTo>
                <a:lnTo>
                  <a:pt x="5238750" y="1111255"/>
                </a:lnTo>
                <a:cubicBezTo>
                  <a:pt x="5238750" y="1146322"/>
                  <a:pt x="5210322" y="1174750"/>
                  <a:pt x="5175255" y="1174750"/>
                </a:cubicBezTo>
                <a:lnTo>
                  <a:pt x="31750" y="1174750"/>
                </a:lnTo>
                <a:cubicBezTo>
                  <a:pt x="14215" y="1174750"/>
                  <a:pt x="0" y="1160535"/>
                  <a:pt x="0" y="1143000"/>
                </a:cubicBezTo>
                <a:lnTo>
                  <a:pt x="0" y="31750"/>
                </a:lnTo>
                <a:cubicBezTo>
                  <a:pt x="0" y="14227"/>
                  <a:pt x="14227" y="0"/>
                  <a:pt x="31750" y="0"/>
                </a:cubicBezTo>
                <a:close/>
              </a:path>
            </a:pathLst>
          </a:custGeom>
          <a:solidFill>
            <a:srgbClr val="ECFEFF"/>
          </a:solidFill>
          <a:ln/>
        </p:spPr>
        <p:txBody>
          <a:bodyPr/>
          <a:lstStyle/>
          <a:p>
            <a:endParaRPr lang="nl-NL"/>
          </a:p>
        </p:txBody>
      </p:sp>
      <p:sp>
        <p:nvSpPr>
          <p:cNvPr id="37" name="Shape 35"/>
          <p:cNvSpPr/>
          <p:nvPr/>
        </p:nvSpPr>
        <p:spPr>
          <a:xfrm>
            <a:off x="6477000" y="3524250"/>
            <a:ext cx="31750" cy="1174750"/>
          </a:xfrm>
          <a:custGeom>
            <a:avLst/>
            <a:gdLst/>
            <a:ahLst/>
            <a:cxnLst/>
            <a:rect l="l" t="t" r="r" b="b"/>
            <a:pathLst>
              <a:path w="31750" h="1174750">
                <a:moveTo>
                  <a:pt x="31750" y="0"/>
                </a:moveTo>
                <a:lnTo>
                  <a:pt x="31750" y="0"/>
                </a:lnTo>
                <a:lnTo>
                  <a:pt x="31750" y="1174750"/>
                </a:lnTo>
                <a:lnTo>
                  <a:pt x="31750" y="1174750"/>
                </a:lnTo>
                <a:cubicBezTo>
                  <a:pt x="14227" y="1174750"/>
                  <a:pt x="0" y="1160523"/>
                  <a:pt x="0" y="1143000"/>
                </a:cubicBezTo>
                <a:lnTo>
                  <a:pt x="0" y="31750"/>
                </a:lnTo>
                <a:cubicBezTo>
                  <a:pt x="0" y="14227"/>
                  <a:pt x="14227" y="0"/>
                  <a:pt x="31750" y="0"/>
                </a:cubicBezTo>
                <a:close/>
              </a:path>
            </a:pathLst>
          </a:custGeom>
          <a:solidFill>
            <a:srgbClr val="00D3F2"/>
          </a:solidFill>
          <a:ln/>
        </p:spPr>
        <p:txBody>
          <a:bodyPr/>
          <a:lstStyle/>
          <a:p>
            <a:endParaRPr lang="nl-NL"/>
          </a:p>
        </p:txBody>
      </p:sp>
      <p:sp>
        <p:nvSpPr>
          <p:cNvPr id="38" name="Text 36"/>
          <p:cNvSpPr/>
          <p:nvPr/>
        </p:nvSpPr>
        <p:spPr>
          <a:xfrm>
            <a:off x="6588125" y="3619500"/>
            <a:ext cx="5087938" cy="158750"/>
          </a:xfrm>
          <a:prstGeom prst="rect">
            <a:avLst/>
          </a:prstGeom>
          <a:noFill/>
          <a:ln/>
        </p:spPr>
        <p:txBody>
          <a:bodyPr wrap="square" lIns="0" tIns="0" rIns="0" bIns="0" rtlCol="0" anchor="ctr"/>
          <a:lstStyle/>
          <a:p>
            <a:pPr>
              <a:lnSpc>
                <a:spcPct val="120000"/>
              </a:lnSpc>
            </a:pPr>
            <a:r>
              <a:rPr lang="en-US" sz="875">
                <a:solidFill>
                  <a:srgbClr val="314158"/>
                </a:solidFill>
                <a:latin typeface="MiSans" pitchFamily="34" charset="0"/>
                <a:ea typeface="MiSans" pitchFamily="34" charset="-122"/>
                <a:cs typeface="MiSans" pitchFamily="34" charset="-120"/>
              </a:rPr>
              <a:t>Gebruik de </a:t>
            </a:r>
            <a:r>
              <a:rPr lang="en-US" sz="875" b="1">
                <a:solidFill>
                  <a:srgbClr val="314158"/>
                </a:solidFill>
                <a:latin typeface="MiSans" pitchFamily="34" charset="0"/>
                <a:ea typeface="MiSans" pitchFamily="34" charset="-122"/>
                <a:cs typeface="MiSans" pitchFamily="34" charset="-120"/>
              </a:rPr>
              <a:t>CIA-classificatie</a:t>
            </a:r>
            <a:r>
              <a:rPr lang="en-US" sz="875">
                <a:solidFill>
                  <a:srgbClr val="314158"/>
                </a:solidFill>
                <a:latin typeface="MiSans" pitchFamily="34" charset="0"/>
                <a:ea typeface="MiSans" pitchFamily="34" charset="-122"/>
                <a:cs typeface="MiSans" pitchFamily="34" charset="-120"/>
              </a:rPr>
              <a:t>:</a:t>
            </a:r>
            <a:endParaRPr lang="en-US" sz="1600"/>
          </a:p>
        </p:txBody>
      </p:sp>
      <p:sp>
        <p:nvSpPr>
          <p:cNvPr id="39" name="Text 37"/>
          <p:cNvSpPr/>
          <p:nvPr/>
        </p:nvSpPr>
        <p:spPr>
          <a:xfrm>
            <a:off x="6588125" y="3841750"/>
            <a:ext cx="5087938" cy="158750"/>
          </a:xfrm>
          <a:prstGeom prst="rect">
            <a:avLst/>
          </a:prstGeom>
          <a:noFill/>
          <a:ln/>
        </p:spPr>
        <p:txBody>
          <a:bodyPr wrap="square" lIns="0" tIns="0" rIns="0" bIns="0" rtlCol="0" anchor="ctr"/>
          <a:lstStyle/>
          <a:p>
            <a:pPr>
              <a:lnSpc>
                <a:spcPct val="120000"/>
              </a:lnSpc>
            </a:pPr>
            <a:r>
              <a:rPr lang="en-US" sz="875" b="1">
                <a:solidFill>
                  <a:srgbClr val="2D3748"/>
                </a:solidFill>
                <a:latin typeface="MiSans" pitchFamily="34" charset="0"/>
                <a:ea typeface="MiSans" pitchFamily="34" charset="-122"/>
                <a:cs typeface="MiSans" pitchFamily="34" charset="-120"/>
              </a:rPr>
              <a:t>C</a:t>
            </a:r>
            <a:r>
              <a:rPr lang="en-US" sz="875">
                <a:solidFill>
                  <a:srgbClr val="2D3748"/>
                </a:solidFill>
                <a:latin typeface="MiSans" pitchFamily="34" charset="0"/>
                <a:ea typeface="MiSans" pitchFamily="34" charset="-122"/>
                <a:cs typeface="MiSans" pitchFamily="34" charset="-120"/>
              </a:rPr>
              <a:t>onfidentiality (vertrouwelijkheid)</a:t>
            </a:r>
            <a:endParaRPr lang="en-US" sz="1600"/>
          </a:p>
        </p:txBody>
      </p:sp>
      <p:sp>
        <p:nvSpPr>
          <p:cNvPr id="40" name="Text 38"/>
          <p:cNvSpPr/>
          <p:nvPr/>
        </p:nvSpPr>
        <p:spPr>
          <a:xfrm>
            <a:off x="6588125" y="4032250"/>
            <a:ext cx="5087938" cy="158750"/>
          </a:xfrm>
          <a:prstGeom prst="rect">
            <a:avLst/>
          </a:prstGeom>
          <a:noFill/>
          <a:ln/>
        </p:spPr>
        <p:txBody>
          <a:bodyPr wrap="square" lIns="0" tIns="0" rIns="0" bIns="0" rtlCol="0" anchor="ctr"/>
          <a:lstStyle/>
          <a:p>
            <a:pPr>
              <a:lnSpc>
                <a:spcPct val="120000"/>
              </a:lnSpc>
            </a:pPr>
            <a:r>
              <a:rPr lang="en-US" sz="875" b="1">
                <a:solidFill>
                  <a:srgbClr val="2D3748"/>
                </a:solidFill>
                <a:latin typeface="MiSans" pitchFamily="34" charset="0"/>
                <a:ea typeface="MiSans" pitchFamily="34" charset="-122"/>
                <a:cs typeface="MiSans" pitchFamily="34" charset="-120"/>
              </a:rPr>
              <a:t>I</a:t>
            </a:r>
            <a:r>
              <a:rPr lang="en-US" sz="875">
                <a:solidFill>
                  <a:srgbClr val="2D3748"/>
                </a:solidFill>
                <a:latin typeface="MiSans" pitchFamily="34" charset="0"/>
                <a:ea typeface="MiSans" pitchFamily="34" charset="-122"/>
                <a:cs typeface="MiSans" pitchFamily="34" charset="-120"/>
              </a:rPr>
              <a:t>ntegrity (integriteit)</a:t>
            </a:r>
            <a:endParaRPr lang="en-US" sz="1600"/>
          </a:p>
        </p:txBody>
      </p:sp>
      <p:sp>
        <p:nvSpPr>
          <p:cNvPr id="41" name="Text 39"/>
          <p:cNvSpPr/>
          <p:nvPr/>
        </p:nvSpPr>
        <p:spPr>
          <a:xfrm>
            <a:off x="6588125" y="4222750"/>
            <a:ext cx="5087938" cy="158750"/>
          </a:xfrm>
          <a:prstGeom prst="rect">
            <a:avLst/>
          </a:prstGeom>
          <a:noFill/>
          <a:ln/>
        </p:spPr>
        <p:txBody>
          <a:bodyPr wrap="square" lIns="0" tIns="0" rIns="0" bIns="0" rtlCol="0" anchor="ctr"/>
          <a:lstStyle/>
          <a:p>
            <a:pPr>
              <a:lnSpc>
                <a:spcPct val="120000"/>
              </a:lnSpc>
            </a:pPr>
            <a:r>
              <a:rPr lang="en-US" sz="875" b="1">
                <a:solidFill>
                  <a:srgbClr val="2D3748"/>
                </a:solidFill>
                <a:latin typeface="MiSans" pitchFamily="34" charset="0"/>
                <a:ea typeface="MiSans" pitchFamily="34" charset="-122"/>
                <a:cs typeface="MiSans" pitchFamily="34" charset="-120"/>
              </a:rPr>
              <a:t>A</a:t>
            </a:r>
            <a:r>
              <a:rPr lang="en-US" sz="875">
                <a:solidFill>
                  <a:srgbClr val="2D3748"/>
                </a:solidFill>
                <a:latin typeface="MiSans" pitchFamily="34" charset="0"/>
                <a:ea typeface="MiSans" pitchFamily="34" charset="-122"/>
                <a:cs typeface="MiSans" pitchFamily="34" charset="-120"/>
              </a:rPr>
              <a:t>vailability (beschikbaarheid)</a:t>
            </a:r>
            <a:endParaRPr lang="en-US" sz="1600"/>
          </a:p>
        </p:txBody>
      </p:sp>
      <p:sp>
        <p:nvSpPr>
          <p:cNvPr id="42" name="Text 40"/>
          <p:cNvSpPr/>
          <p:nvPr/>
        </p:nvSpPr>
        <p:spPr>
          <a:xfrm>
            <a:off x="6588125" y="4445000"/>
            <a:ext cx="5087938" cy="158750"/>
          </a:xfrm>
          <a:prstGeom prst="rect">
            <a:avLst/>
          </a:prstGeom>
          <a:noFill/>
          <a:ln/>
        </p:spPr>
        <p:txBody>
          <a:bodyPr wrap="square" lIns="0" tIns="0" rIns="0" bIns="0" rtlCol="0" anchor="ctr"/>
          <a:lstStyle/>
          <a:p>
            <a:pPr>
              <a:lnSpc>
                <a:spcPct val="120000"/>
              </a:lnSpc>
            </a:pPr>
            <a:r>
              <a:rPr lang="en-US" sz="875">
                <a:solidFill>
                  <a:srgbClr val="314158"/>
                </a:solidFill>
                <a:latin typeface="MiSans" pitchFamily="34" charset="0"/>
                <a:ea typeface="MiSans" pitchFamily="34" charset="-122"/>
                <a:cs typeface="MiSans" pitchFamily="34" charset="-120"/>
              </a:rPr>
              <a:t>Schaal: 1-5 of Laag/Medium/Hoog</a:t>
            </a:r>
            <a:endParaRPr lang="en-US" sz="1600"/>
          </a:p>
        </p:txBody>
      </p:sp>
      <p:sp>
        <p:nvSpPr>
          <p:cNvPr id="43" name="Shape 41"/>
          <p:cNvSpPr/>
          <p:nvPr/>
        </p:nvSpPr>
        <p:spPr>
          <a:xfrm>
            <a:off x="333375" y="4984750"/>
            <a:ext cx="11541125" cy="2000250"/>
          </a:xfrm>
          <a:custGeom>
            <a:avLst/>
            <a:gdLst/>
            <a:ahLst/>
            <a:cxnLst/>
            <a:rect l="l" t="t" r="r" b="b"/>
            <a:pathLst>
              <a:path w="11541125" h="2000250">
                <a:moveTo>
                  <a:pt x="31750" y="0"/>
                </a:moveTo>
                <a:lnTo>
                  <a:pt x="11445873" y="0"/>
                </a:lnTo>
                <a:cubicBezTo>
                  <a:pt x="11498479" y="0"/>
                  <a:pt x="11541125" y="42646"/>
                  <a:pt x="11541125" y="95252"/>
                </a:cubicBezTo>
                <a:lnTo>
                  <a:pt x="11541125" y="1904998"/>
                </a:lnTo>
                <a:cubicBezTo>
                  <a:pt x="11541125" y="1957604"/>
                  <a:pt x="11498479" y="2000250"/>
                  <a:pt x="11445873" y="2000250"/>
                </a:cubicBezTo>
                <a:lnTo>
                  <a:pt x="31750" y="2000250"/>
                </a:lnTo>
                <a:cubicBezTo>
                  <a:pt x="14227" y="2000250"/>
                  <a:pt x="0" y="1986023"/>
                  <a:pt x="0" y="1968500"/>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txBody>
          <a:bodyPr/>
          <a:lstStyle/>
          <a:p>
            <a:endParaRPr lang="nl-NL"/>
          </a:p>
        </p:txBody>
      </p:sp>
      <p:sp>
        <p:nvSpPr>
          <p:cNvPr id="44" name="Shape 42"/>
          <p:cNvSpPr/>
          <p:nvPr/>
        </p:nvSpPr>
        <p:spPr>
          <a:xfrm>
            <a:off x="333375" y="4984750"/>
            <a:ext cx="31750" cy="2000250"/>
          </a:xfrm>
          <a:custGeom>
            <a:avLst/>
            <a:gdLst/>
            <a:ahLst/>
            <a:cxnLst/>
            <a:rect l="l" t="t" r="r" b="b"/>
            <a:pathLst>
              <a:path w="31750" h="2000250">
                <a:moveTo>
                  <a:pt x="31750" y="0"/>
                </a:moveTo>
                <a:lnTo>
                  <a:pt x="31750" y="0"/>
                </a:lnTo>
                <a:lnTo>
                  <a:pt x="31750" y="2000250"/>
                </a:lnTo>
                <a:lnTo>
                  <a:pt x="31750" y="2000250"/>
                </a:lnTo>
                <a:cubicBezTo>
                  <a:pt x="14227" y="2000250"/>
                  <a:pt x="0" y="1986023"/>
                  <a:pt x="0" y="1968500"/>
                </a:cubicBezTo>
                <a:lnTo>
                  <a:pt x="0" y="31750"/>
                </a:lnTo>
                <a:cubicBezTo>
                  <a:pt x="0" y="14227"/>
                  <a:pt x="14227" y="0"/>
                  <a:pt x="31750" y="0"/>
                </a:cubicBezTo>
                <a:close/>
              </a:path>
            </a:pathLst>
          </a:custGeom>
          <a:solidFill>
            <a:srgbClr val="009689"/>
          </a:solidFill>
          <a:ln/>
        </p:spPr>
        <p:txBody>
          <a:bodyPr/>
          <a:lstStyle/>
          <a:p>
            <a:endParaRPr lang="nl-NL"/>
          </a:p>
        </p:txBody>
      </p:sp>
      <p:sp>
        <p:nvSpPr>
          <p:cNvPr id="45" name="Shape 43"/>
          <p:cNvSpPr/>
          <p:nvPr/>
        </p:nvSpPr>
        <p:spPr>
          <a:xfrm>
            <a:off x="508000" y="5143500"/>
            <a:ext cx="444500" cy="444500"/>
          </a:xfrm>
          <a:custGeom>
            <a:avLst/>
            <a:gdLst/>
            <a:ahLst/>
            <a:cxnLst/>
            <a:rect l="l" t="t" r="r" b="b"/>
            <a:pathLst>
              <a:path w="444500" h="444500">
                <a:moveTo>
                  <a:pt x="222250" y="0"/>
                </a:moveTo>
                <a:lnTo>
                  <a:pt x="222250" y="0"/>
                </a:lnTo>
                <a:cubicBezTo>
                  <a:pt x="344913" y="0"/>
                  <a:pt x="444500" y="99587"/>
                  <a:pt x="444500" y="222250"/>
                </a:cubicBezTo>
                <a:lnTo>
                  <a:pt x="444500" y="222250"/>
                </a:lnTo>
                <a:cubicBezTo>
                  <a:pt x="444500" y="344913"/>
                  <a:pt x="344913" y="444500"/>
                  <a:pt x="222250" y="444500"/>
                </a:cubicBezTo>
                <a:lnTo>
                  <a:pt x="222250" y="444500"/>
                </a:lnTo>
                <a:cubicBezTo>
                  <a:pt x="99587" y="444500"/>
                  <a:pt x="0" y="344913"/>
                  <a:pt x="0" y="222250"/>
                </a:cubicBezTo>
                <a:lnTo>
                  <a:pt x="0" y="222250"/>
                </a:lnTo>
                <a:cubicBezTo>
                  <a:pt x="0" y="99587"/>
                  <a:pt x="99587" y="0"/>
                  <a:pt x="222250" y="0"/>
                </a:cubicBezTo>
                <a:close/>
              </a:path>
            </a:pathLst>
          </a:custGeom>
          <a:gradFill flip="none" rotWithShape="1">
            <a:gsLst>
              <a:gs pos="0">
                <a:srgbClr val="009689"/>
              </a:gs>
              <a:gs pos="100000">
                <a:srgbClr val="00786F"/>
              </a:gs>
            </a:gsLst>
            <a:lin ang="2700000" scaled="1"/>
          </a:gradFill>
          <a:ln/>
        </p:spPr>
        <p:txBody>
          <a:bodyPr/>
          <a:lstStyle/>
          <a:p>
            <a:endParaRPr lang="nl-NL"/>
          </a:p>
        </p:txBody>
      </p:sp>
      <p:sp>
        <p:nvSpPr>
          <p:cNvPr id="46" name="Text 44"/>
          <p:cNvSpPr/>
          <p:nvPr/>
        </p:nvSpPr>
        <p:spPr>
          <a:xfrm>
            <a:off x="460375" y="5143500"/>
            <a:ext cx="539750" cy="444500"/>
          </a:xfrm>
          <a:prstGeom prst="rect">
            <a:avLst/>
          </a:prstGeom>
          <a:noFill/>
          <a:ln/>
        </p:spPr>
        <p:txBody>
          <a:bodyPr wrap="square" lIns="0" tIns="0" rIns="0" bIns="0" rtlCol="0" anchor="ctr"/>
          <a:lstStyle/>
          <a:p>
            <a:pPr algn="ctr">
              <a:lnSpc>
                <a:spcPct val="110000"/>
              </a:lnSpc>
            </a:pPr>
            <a:r>
              <a:rPr lang="en-US" sz="1500" b="1">
                <a:solidFill>
                  <a:srgbClr val="FFFFFF"/>
                </a:solidFill>
                <a:latin typeface="Noto Sans SC" pitchFamily="34" charset="0"/>
                <a:ea typeface="Noto Sans SC" pitchFamily="34" charset="-122"/>
                <a:cs typeface="Noto Sans SC" pitchFamily="34" charset="-120"/>
              </a:rPr>
              <a:t>3</a:t>
            </a:r>
            <a:endParaRPr lang="en-US" sz="1600"/>
          </a:p>
        </p:txBody>
      </p:sp>
      <p:sp>
        <p:nvSpPr>
          <p:cNvPr id="47" name="Text 45"/>
          <p:cNvSpPr/>
          <p:nvPr/>
        </p:nvSpPr>
        <p:spPr>
          <a:xfrm>
            <a:off x="1079500" y="5143500"/>
            <a:ext cx="10731500" cy="254000"/>
          </a:xfrm>
          <a:prstGeom prst="rect">
            <a:avLst/>
          </a:prstGeom>
          <a:noFill/>
          <a:ln/>
        </p:spPr>
        <p:txBody>
          <a:bodyPr wrap="square" lIns="0" tIns="0" rIns="0" bIns="0" rtlCol="0" anchor="ctr"/>
          <a:lstStyle/>
          <a:p>
            <a:pPr>
              <a:lnSpc>
                <a:spcPct val="110000"/>
              </a:lnSpc>
            </a:pPr>
            <a:r>
              <a:rPr lang="en-US" sz="1500" b="1">
                <a:solidFill>
                  <a:srgbClr val="1D293D"/>
                </a:solidFill>
                <a:latin typeface="Noto Sans SC" pitchFamily="34" charset="0"/>
                <a:ea typeface="Noto Sans SC" pitchFamily="34" charset="-122"/>
                <a:cs typeface="Noto Sans SC" pitchFamily="34" charset="-120"/>
              </a:rPr>
              <a:t>Kwetsbaarheden &amp; Bedreigingen Identificeren</a:t>
            </a:r>
            <a:endParaRPr lang="en-US" sz="1600"/>
          </a:p>
        </p:txBody>
      </p:sp>
      <p:sp>
        <p:nvSpPr>
          <p:cNvPr id="48" name="Text 46"/>
          <p:cNvSpPr/>
          <p:nvPr/>
        </p:nvSpPr>
        <p:spPr>
          <a:xfrm>
            <a:off x="1079500" y="5492750"/>
            <a:ext cx="5318125"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Kwetsbaarheden (Vulnerabilities)</a:t>
            </a:r>
            <a:endParaRPr lang="en-US" sz="1600"/>
          </a:p>
        </p:txBody>
      </p:sp>
      <p:sp>
        <p:nvSpPr>
          <p:cNvPr id="49" name="Text 47"/>
          <p:cNvSpPr/>
          <p:nvPr/>
        </p:nvSpPr>
        <p:spPr>
          <a:xfrm>
            <a:off x="1079500" y="574675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Verouderde software/hardware</a:t>
            </a:r>
            <a:endParaRPr lang="en-US" sz="1600"/>
          </a:p>
        </p:txBody>
      </p:sp>
      <p:sp>
        <p:nvSpPr>
          <p:cNvPr id="50" name="Text 48"/>
          <p:cNvSpPr/>
          <p:nvPr/>
        </p:nvSpPr>
        <p:spPr>
          <a:xfrm>
            <a:off x="1079500" y="596900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Zwakke wachtwoorden</a:t>
            </a:r>
            <a:endParaRPr lang="en-US" sz="1600"/>
          </a:p>
        </p:txBody>
      </p:sp>
      <p:sp>
        <p:nvSpPr>
          <p:cNvPr id="51" name="Text 49"/>
          <p:cNvSpPr/>
          <p:nvPr/>
        </p:nvSpPr>
        <p:spPr>
          <a:xfrm>
            <a:off x="1079500" y="619125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Ontbrekende patches</a:t>
            </a:r>
            <a:endParaRPr lang="en-US" sz="1600"/>
          </a:p>
        </p:txBody>
      </p:sp>
      <p:sp>
        <p:nvSpPr>
          <p:cNvPr id="52" name="Text 50"/>
          <p:cNvSpPr/>
          <p:nvPr/>
        </p:nvSpPr>
        <p:spPr>
          <a:xfrm>
            <a:off x="1079500" y="641350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Onvoldoende logging/monitoring</a:t>
            </a:r>
            <a:endParaRPr lang="en-US" sz="1600"/>
          </a:p>
        </p:txBody>
      </p:sp>
      <p:sp>
        <p:nvSpPr>
          <p:cNvPr id="53" name="Text 51"/>
          <p:cNvSpPr/>
          <p:nvPr/>
        </p:nvSpPr>
        <p:spPr>
          <a:xfrm>
            <a:off x="1079500" y="663575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Geen multi-factor authenticatie</a:t>
            </a:r>
            <a:endParaRPr lang="en-US" sz="1600"/>
          </a:p>
        </p:txBody>
      </p:sp>
      <p:sp>
        <p:nvSpPr>
          <p:cNvPr id="54" name="Text 52"/>
          <p:cNvSpPr/>
          <p:nvPr/>
        </p:nvSpPr>
        <p:spPr>
          <a:xfrm>
            <a:off x="6461125" y="5492750"/>
            <a:ext cx="5318125"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Bedreigingen (Threats)</a:t>
            </a:r>
            <a:endParaRPr lang="en-US" sz="1600"/>
          </a:p>
        </p:txBody>
      </p:sp>
      <p:sp>
        <p:nvSpPr>
          <p:cNvPr id="55" name="Text 53"/>
          <p:cNvSpPr/>
          <p:nvPr/>
        </p:nvSpPr>
        <p:spPr>
          <a:xfrm>
            <a:off x="6461125" y="574675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Phishing &amp; social engineering</a:t>
            </a:r>
            <a:endParaRPr lang="en-US" sz="1600"/>
          </a:p>
        </p:txBody>
      </p:sp>
      <p:sp>
        <p:nvSpPr>
          <p:cNvPr id="56" name="Text 54"/>
          <p:cNvSpPr/>
          <p:nvPr/>
        </p:nvSpPr>
        <p:spPr>
          <a:xfrm>
            <a:off x="6461125" y="596900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Malware &amp; ransomware</a:t>
            </a:r>
            <a:endParaRPr lang="en-US" sz="1600"/>
          </a:p>
        </p:txBody>
      </p:sp>
      <p:sp>
        <p:nvSpPr>
          <p:cNvPr id="57" name="Text 55"/>
          <p:cNvSpPr/>
          <p:nvPr/>
        </p:nvSpPr>
        <p:spPr>
          <a:xfrm>
            <a:off x="6461125" y="619125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Insider threats</a:t>
            </a:r>
            <a:endParaRPr lang="en-US" sz="1600"/>
          </a:p>
        </p:txBody>
      </p:sp>
      <p:sp>
        <p:nvSpPr>
          <p:cNvPr id="58" name="Text 56"/>
          <p:cNvSpPr/>
          <p:nvPr/>
        </p:nvSpPr>
        <p:spPr>
          <a:xfrm>
            <a:off x="6461125" y="641350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DDoS aanvallen</a:t>
            </a:r>
            <a:endParaRPr lang="en-US" sz="1600"/>
          </a:p>
        </p:txBody>
      </p:sp>
      <p:sp>
        <p:nvSpPr>
          <p:cNvPr id="59" name="Text 57"/>
          <p:cNvSpPr/>
          <p:nvPr/>
        </p:nvSpPr>
        <p:spPr>
          <a:xfrm>
            <a:off x="6461125" y="6635750"/>
            <a:ext cx="5318125" cy="190500"/>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 Supply chain aanvallen</a:t>
            </a:r>
            <a:endParaRPr lang="en-US" sz="160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F9FAFB"/>
              </a:gs>
              <a:gs pos="100000">
                <a:srgbClr val="EFF6FF"/>
              </a:gs>
            </a:gsLst>
            <a:lin ang="2700000" scaled="1"/>
          </a:gradFill>
          <a:ln/>
        </p:spPr>
        <p:txBody>
          <a:bodyPr/>
          <a:lstStyle/>
          <a:p>
            <a:endParaRPr lang="nl-NL"/>
          </a:p>
        </p:txBody>
      </p:sp>
      <p:sp>
        <p:nvSpPr>
          <p:cNvPr id="3" name="Text 1"/>
          <p:cNvSpPr/>
          <p:nvPr/>
        </p:nvSpPr>
        <p:spPr>
          <a:xfrm>
            <a:off x="381000" y="381000"/>
            <a:ext cx="11658600" cy="457200"/>
          </a:xfrm>
          <a:prstGeom prst="rect">
            <a:avLst/>
          </a:prstGeom>
          <a:noFill/>
          <a:ln/>
        </p:spPr>
        <p:txBody>
          <a:bodyPr wrap="square" lIns="0" tIns="0" rIns="0" bIns="0" rtlCol="0" anchor="ctr"/>
          <a:lstStyle/>
          <a:p>
            <a:pPr>
              <a:lnSpc>
                <a:spcPct val="80000"/>
              </a:lnSpc>
            </a:pPr>
            <a:r>
              <a:rPr lang="en-US" sz="3600" b="1">
                <a:solidFill>
                  <a:srgbClr val="1D293D"/>
                </a:solidFill>
                <a:latin typeface="Noto Sans SC" pitchFamily="34" charset="0"/>
                <a:ea typeface="Noto Sans SC" pitchFamily="34" charset="-122"/>
                <a:cs typeface="Noto Sans SC" pitchFamily="34" charset="-120"/>
              </a:rPr>
              <a:t>Inhoudsopgave</a:t>
            </a:r>
            <a:endParaRPr lang="en-US" sz="1600"/>
          </a:p>
        </p:txBody>
      </p:sp>
      <p:sp>
        <p:nvSpPr>
          <p:cNvPr id="4" name="Shape 2"/>
          <p:cNvSpPr/>
          <p:nvPr/>
        </p:nvSpPr>
        <p:spPr>
          <a:xfrm>
            <a:off x="381000" y="952500"/>
            <a:ext cx="914400" cy="57150"/>
          </a:xfrm>
          <a:custGeom>
            <a:avLst/>
            <a:gdLst/>
            <a:ahLst/>
            <a:cxnLst/>
            <a:rect l="l" t="t" r="r" b="b"/>
            <a:pathLst>
              <a:path w="914400" h="57150">
                <a:moveTo>
                  <a:pt x="28575" y="0"/>
                </a:moveTo>
                <a:lnTo>
                  <a:pt x="885825" y="0"/>
                </a:lnTo>
                <a:cubicBezTo>
                  <a:pt x="901596" y="0"/>
                  <a:pt x="914400" y="12804"/>
                  <a:pt x="914400" y="28575"/>
                </a:cubicBezTo>
                <a:lnTo>
                  <a:pt x="914400" y="28575"/>
                </a:lnTo>
                <a:cubicBezTo>
                  <a:pt x="914400" y="44346"/>
                  <a:pt x="901596" y="57150"/>
                  <a:pt x="885825" y="57150"/>
                </a:cubicBezTo>
                <a:lnTo>
                  <a:pt x="28575" y="57150"/>
                </a:lnTo>
                <a:cubicBezTo>
                  <a:pt x="12804" y="57150"/>
                  <a:pt x="0" y="44346"/>
                  <a:pt x="0" y="28575"/>
                </a:cubicBezTo>
                <a:lnTo>
                  <a:pt x="0" y="28575"/>
                </a:lnTo>
                <a:cubicBezTo>
                  <a:pt x="0" y="12804"/>
                  <a:pt x="12804" y="0"/>
                  <a:pt x="28575" y="0"/>
                </a:cubicBezTo>
                <a:close/>
              </a:path>
            </a:pathLst>
          </a:custGeom>
          <a:gradFill flip="none" rotWithShape="1">
            <a:gsLst>
              <a:gs pos="0">
                <a:srgbClr val="155DFC"/>
              </a:gs>
              <a:gs pos="100000">
                <a:srgbClr val="00D3F2"/>
              </a:gs>
            </a:gsLst>
            <a:lin ang="0" scaled="1"/>
          </a:gradFill>
          <a:ln/>
        </p:spPr>
        <p:txBody>
          <a:bodyPr/>
          <a:lstStyle/>
          <a:p>
            <a:endParaRPr lang="nl-NL"/>
          </a:p>
        </p:txBody>
      </p:sp>
      <p:sp>
        <p:nvSpPr>
          <p:cNvPr id="5" name="Shape 3"/>
          <p:cNvSpPr/>
          <p:nvPr/>
        </p:nvSpPr>
        <p:spPr>
          <a:xfrm>
            <a:off x="400050" y="1314450"/>
            <a:ext cx="5581650" cy="1619250"/>
          </a:xfrm>
          <a:custGeom>
            <a:avLst/>
            <a:gdLst/>
            <a:ahLst/>
            <a:cxnLst/>
            <a:rect l="l" t="t" r="r" b="b"/>
            <a:pathLst>
              <a:path w="5581650" h="1619250">
                <a:moveTo>
                  <a:pt x="38100" y="0"/>
                </a:moveTo>
                <a:lnTo>
                  <a:pt x="5429246" y="0"/>
                </a:lnTo>
                <a:cubicBezTo>
                  <a:pt x="5513416" y="0"/>
                  <a:pt x="5581650" y="68234"/>
                  <a:pt x="5581650" y="152404"/>
                </a:cubicBezTo>
                <a:lnTo>
                  <a:pt x="5581650" y="1466846"/>
                </a:lnTo>
                <a:cubicBezTo>
                  <a:pt x="5581650" y="1551016"/>
                  <a:pt x="5513416" y="1619250"/>
                  <a:pt x="5429246" y="1619250"/>
                </a:cubicBezTo>
                <a:lnTo>
                  <a:pt x="38100" y="1619250"/>
                </a:lnTo>
                <a:cubicBezTo>
                  <a:pt x="17072" y="1619250"/>
                  <a:pt x="0" y="1602178"/>
                  <a:pt x="0" y="1581150"/>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txBody>
          <a:bodyPr/>
          <a:lstStyle/>
          <a:p>
            <a:endParaRPr lang="nl-NL"/>
          </a:p>
        </p:txBody>
      </p:sp>
      <p:sp>
        <p:nvSpPr>
          <p:cNvPr id="6" name="Shape 4"/>
          <p:cNvSpPr/>
          <p:nvPr/>
        </p:nvSpPr>
        <p:spPr>
          <a:xfrm>
            <a:off x="400050" y="1314450"/>
            <a:ext cx="38100" cy="1619250"/>
          </a:xfrm>
          <a:custGeom>
            <a:avLst/>
            <a:gdLst/>
            <a:ahLst/>
            <a:cxnLst/>
            <a:rect l="l" t="t" r="r" b="b"/>
            <a:pathLst>
              <a:path w="38100" h="1619250">
                <a:moveTo>
                  <a:pt x="38100" y="0"/>
                </a:moveTo>
                <a:lnTo>
                  <a:pt x="38100" y="0"/>
                </a:lnTo>
                <a:lnTo>
                  <a:pt x="38100" y="1619250"/>
                </a:lnTo>
                <a:lnTo>
                  <a:pt x="38100" y="1619250"/>
                </a:lnTo>
                <a:cubicBezTo>
                  <a:pt x="17072" y="1619250"/>
                  <a:pt x="0" y="1602178"/>
                  <a:pt x="0" y="1581150"/>
                </a:cubicBezTo>
                <a:lnTo>
                  <a:pt x="0" y="38100"/>
                </a:lnTo>
                <a:cubicBezTo>
                  <a:pt x="0" y="17072"/>
                  <a:pt x="17072" y="0"/>
                  <a:pt x="38100" y="0"/>
                </a:cubicBezTo>
                <a:close/>
              </a:path>
            </a:pathLst>
          </a:custGeom>
          <a:solidFill>
            <a:srgbClr val="155DFC"/>
          </a:solidFill>
          <a:ln/>
        </p:spPr>
        <p:txBody>
          <a:bodyPr/>
          <a:lstStyle/>
          <a:p>
            <a:endParaRPr lang="nl-NL"/>
          </a:p>
        </p:txBody>
      </p:sp>
      <p:sp>
        <p:nvSpPr>
          <p:cNvPr id="7" name="Shape 5"/>
          <p:cNvSpPr/>
          <p:nvPr/>
        </p:nvSpPr>
        <p:spPr>
          <a:xfrm>
            <a:off x="647700" y="1543050"/>
            <a:ext cx="609600" cy="609600"/>
          </a:xfrm>
          <a:custGeom>
            <a:avLst/>
            <a:gdLst/>
            <a:ahLst/>
            <a:cxnLst/>
            <a:rect l="l" t="t" r="r" b="b"/>
            <a:pathLst>
              <a:path w="609600" h="609600">
                <a:moveTo>
                  <a:pt x="114300" y="0"/>
                </a:moveTo>
                <a:lnTo>
                  <a:pt x="495300" y="0"/>
                </a:lnTo>
                <a:cubicBezTo>
                  <a:pt x="558384" y="0"/>
                  <a:pt x="609600" y="51216"/>
                  <a:pt x="609600" y="114300"/>
                </a:cubicBezTo>
                <a:lnTo>
                  <a:pt x="609600" y="495300"/>
                </a:lnTo>
                <a:cubicBezTo>
                  <a:pt x="609600" y="558384"/>
                  <a:pt x="558384" y="609600"/>
                  <a:pt x="495300" y="609600"/>
                </a:cubicBezTo>
                <a:lnTo>
                  <a:pt x="114300" y="609600"/>
                </a:lnTo>
                <a:cubicBezTo>
                  <a:pt x="51216" y="609600"/>
                  <a:pt x="0" y="558384"/>
                  <a:pt x="0" y="495300"/>
                </a:cubicBezTo>
                <a:lnTo>
                  <a:pt x="0" y="114300"/>
                </a:lnTo>
                <a:cubicBezTo>
                  <a:pt x="0" y="51216"/>
                  <a:pt x="51216" y="0"/>
                  <a:pt x="114300" y="0"/>
                </a:cubicBezTo>
                <a:close/>
              </a:path>
            </a:pathLst>
          </a:custGeom>
          <a:gradFill flip="none" rotWithShape="1">
            <a:gsLst>
              <a:gs pos="0">
                <a:srgbClr val="155DFC"/>
              </a:gs>
              <a:gs pos="100000">
                <a:srgbClr val="1447E6"/>
              </a:gs>
            </a:gsLst>
            <a:lin ang="2700000" scaled="1"/>
          </a:gradFill>
          <a:ln/>
        </p:spPr>
        <p:txBody>
          <a:bodyPr/>
          <a:lstStyle/>
          <a:p>
            <a:endParaRPr lang="nl-NL"/>
          </a:p>
        </p:txBody>
      </p:sp>
      <p:sp>
        <p:nvSpPr>
          <p:cNvPr id="8" name="Text 6"/>
          <p:cNvSpPr/>
          <p:nvPr/>
        </p:nvSpPr>
        <p:spPr>
          <a:xfrm>
            <a:off x="590550" y="1543050"/>
            <a:ext cx="723900" cy="609600"/>
          </a:xfrm>
          <a:prstGeom prst="rect">
            <a:avLst/>
          </a:prstGeom>
          <a:noFill/>
          <a:ln/>
        </p:spPr>
        <p:txBody>
          <a:bodyPr wrap="square" lIns="0" tIns="0" rIns="0" bIns="0" rtlCol="0" anchor="ctr"/>
          <a:lstStyle/>
          <a:p>
            <a:pPr algn="ctr">
              <a:lnSpc>
                <a:spcPct val="110000"/>
              </a:lnSpc>
            </a:pPr>
            <a:r>
              <a:rPr lang="en-US" sz="1800" b="1">
                <a:solidFill>
                  <a:srgbClr val="FFFFFF"/>
                </a:solidFill>
                <a:latin typeface="Noto Sans SC" pitchFamily="34" charset="0"/>
                <a:ea typeface="Noto Sans SC" pitchFamily="34" charset="-122"/>
                <a:cs typeface="Noto Sans SC" pitchFamily="34" charset="-120"/>
              </a:rPr>
              <a:t>01</a:t>
            </a:r>
            <a:endParaRPr lang="en-US" sz="1600"/>
          </a:p>
        </p:txBody>
      </p:sp>
      <p:sp>
        <p:nvSpPr>
          <p:cNvPr id="9" name="Text 7"/>
          <p:cNvSpPr/>
          <p:nvPr/>
        </p:nvSpPr>
        <p:spPr>
          <a:xfrm>
            <a:off x="1409700" y="1543050"/>
            <a:ext cx="4457700" cy="304800"/>
          </a:xfrm>
          <a:prstGeom prst="rect">
            <a:avLst/>
          </a:prstGeom>
          <a:noFill/>
          <a:ln/>
        </p:spPr>
        <p:txBody>
          <a:bodyPr wrap="square" lIns="0" tIns="0" rIns="0" bIns="0" rtlCol="0" anchor="ctr"/>
          <a:lstStyle/>
          <a:p>
            <a:pPr>
              <a:lnSpc>
                <a:spcPct val="110000"/>
              </a:lnSpc>
            </a:pPr>
            <a:r>
              <a:rPr lang="en-US" sz="1800" b="1">
                <a:solidFill>
                  <a:srgbClr val="1D293D"/>
                </a:solidFill>
                <a:latin typeface="Noto Sans SC" pitchFamily="34" charset="0"/>
                <a:ea typeface="Noto Sans SC" pitchFamily="34" charset="-122"/>
                <a:cs typeface="Noto Sans SC" pitchFamily="34" charset="-120"/>
              </a:rPr>
              <a:t>IT vs OT</a:t>
            </a:r>
            <a:endParaRPr lang="en-US" sz="1600"/>
          </a:p>
        </p:txBody>
      </p:sp>
      <p:sp>
        <p:nvSpPr>
          <p:cNvPr id="10" name="Text 8"/>
          <p:cNvSpPr/>
          <p:nvPr/>
        </p:nvSpPr>
        <p:spPr>
          <a:xfrm>
            <a:off x="1409700" y="1962150"/>
            <a:ext cx="4419600" cy="742950"/>
          </a:xfrm>
          <a:prstGeom prst="rect">
            <a:avLst/>
          </a:prstGeom>
          <a:noFill/>
          <a:ln/>
        </p:spPr>
        <p:txBody>
          <a:bodyPr wrap="square" lIns="0" tIns="0" rIns="0" bIns="0" rtlCol="0" anchor="ctr"/>
          <a:lstStyle/>
          <a:p>
            <a:pPr>
              <a:lnSpc>
                <a:spcPct val="140000"/>
              </a:lnSpc>
            </a:pPr>
            <a:r>
              <a:rPr lang="en-US" sz="1200">
                <a:solidFill>
                  <a:srgbClr val="45556C"/>
                </a:solidFill>
                <a:latin typeface="MiSans" pitchFamily="34" charset="0"/>
                <a:ea typeface="MiSans" pitchFamily="34" charset="-122"/>
                <a:cs typeface="MiSans" pitchFamily="34" charset="-120"/>
              </a:rPr>
              <a:t>De fundamentele verschillen tussen Information Technology en Operational Technology. Wat zijn de kenmerken, toepassingen en belangrijke aspecten?</a:t>
            </a:r>
            <a:endParaRPr lang="en-US" sz="1600"/>
          </a:p>
        </p:txBody>
      </p:sp>
      <p:sp>
        <p:nvSpPr>
          <p:cNvPr id="11" name="Shape 9"/>
          <p:cNvSpPr/>
          <p:nvPr/>
        </p:nvSpPr>
        <p:spPr>
          <a:xfrm>
            <a:off x="6229350" y="1314450"/>
            <a:ext cx="5581650" cy="1619250"/>
          </a:xfrm>
          <a:custGeom>
            <a:avLst/>
            <a:gdLst/>
            <a:ahLst/>
            <a:cxnLst/>
            <a:rect l="l" t="t" r="r" b="b"/>
            <a:pathLst>
              <a:path w="5581650" h="1619250">
                <a:moveTo>
                  <a:pt x="38100" y="0"/>
                </a:moveTo>
                <a:lnTo>
                  <a:pt x="5429246" y="0"/>
                </a:lnTo>
                <a:cubicBezTo>
                  <a:pt x="5513416" y="0"/>
                  <a:pt x="5581650" y="68234"/>
                  <a:pt x="5581650" y="152404"/>
                </a:cubicBezTo>
                <a:lnTo>
                  <a:pt x="5581650" y="1466846"/>
                </a:lnTo>
                <a:cubicBezTo>
                  <a:pt x="5581650" y="1551016"/>
                  <a:pt x="5513416" y="1619250"/>
                  <a:pt x="5429246" y="1619250"/>
                </a:cubicBezTo>
                <a:lnTo>
                  <a:pt x="38100" y="1619250"/>
                </a:lnTo>
                <a:cubicBezTo>
                  <a:pt x="17072" y="1619250"/>
                  <a:pt x="0" y="1602178"/>
                  <a:pt x="0" y="1581150"/>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txBody>
          <a:bodyPr/>
          <a:lstStyle/>
          <a:p>
            <a:endParaRPr lang="nl-NL"/>
          </a:p>
        </p:txBody>
      </p:sp>
      <p:sp>
        <p:nvSpPr>
          <p:cNvPr id="12" name="Shape 10"/>
          <p:cNvSpPr/>
          <p:nvPr/>
        </p:nvSpPr>
        <p:spPr>
          <a:xfrm>
            <a:off x="6229350" y="1314450"/>
            <a:ext cx="38100" cy="1619250"/>
          </a:xfrm>
          <a:custGeom>
            <a:avLst/>
            <a:gdLst/>
            <a:ahLst/>
            <a:cxnLst/>
            <a:rect l="l" t="t" r="r" b="b"/>
            <a:pathLst>
              <a:path w="38100" h="1619250">
                <a:moveTo>
                  <a:pt x="38100" y="0"/>
                </a:moveTo>
                <a:lnTo>
                  <a:pt x="38100" y="0"/>
                </a:lnTo>
                <a:lnTo>
                  <a:pt x="38100" y="1619250"/>
                </a:lnTo>
                <a:lnTo>
                  <a:pt x="38100" y="1619250"/>
                </a:lnTo>
                <a:cubicBezTo>
                  <a:pt x="17072" y="1619250"/>
                  <a:pt x="0" y="1602178"/>
                  <a:pt x="0" y="1581150"/>
                </a:cubicBezTo>
                <a:lnTo>
                  <a:pt x="0" y="38100"/>
                </a:lnTo>
                <a:cubicBezTo>
                  <a:pt x="0" y="17072"/>
                  <a:pt x="17072" y="0"/>
                  <a:pt x="38100" y="0"/>
                </a:cubicBezTo>
                <a:close/>
              </a:path>
            </a:pathLst>
          </a:custGeom>
          <a:solidFill>
            <a:srgbClr val="00B8DB"/>
          </a:solidFill>
          <a:ln/>
        </p:spPr>
        <p:txBody>
          <a:bodyPr/>
          <a:lstStyle/>
          <a:p>
            <a:endParaRPr lang="nl-NL"/>
          </a:p>
        </p:txBody>
      </p:sp>
      <p:sp>
        <p:nvSpPr>
          <p:cNvPr id="13" name="Shape 11"/>
          <p:cNvSpPr/>
          <p:nvPr/>
        </p:nvSpPr>
        <p:spPr>
          <a:xfrm>
            <a:off x="6477000" y="1543050"/>
            <a:ext cx="609600" cy="609600"/>
          </a:xfrm>
          <a:custGeom>
            <a:avLst/>
            <a:gdLst/>
            <a:ahLst/>
            <a:cxnLst/>
            <a:rect l="l" t="t" r="r" b="b"/>
            <a:pathLst>
              <a:path w="609600" h="609600">
                <a:moveTo>
                  <a:pt x="114300" y="0"/>
                </a:moveTo>
                <a:lnTo>
                  <a:pt x="495300" y="0"/>
                </a:lnTo>
                <a:cubicBezTo>
                  <a:pt x="558384" y="0"/>
                  <a:pt x="609600" y="51216"/>
                  <a:pt x="609600" y="114300"/>
                </a:cubicBezTo>
                <a:lnTo>
                  <a:pt x="609600" y="495300"/>
                </a:lnTo>
                <a:cubicBezTo>
                  <a:pt x="609600" y="558384"/>
                  <a:pt x="558384" y="609600"/>
                  <a:pt x="495300" y="609600"/>
                </a:cubicBezTo>
                <a:lnTo>
                  <a:pt x="114300" y="609600"/>
                </a:lnTo>
                <a:cubicBezTo>
                  <a:pt x="51216" y="609600"/>
                  <a:pt x="0" y="558384"/>
                  <a:pt x="0" y="495300"/>
                </a:cubicBezTo>
                <a:lnTo>
                  <a:pt x="0" y="114300"/>
                </a:lnTo>
                <a:cubicBezTo>
                  <a:pt x="0" y="51216"/>
                  <a:pt x="51216" y="0"/>
                  <a:pt x="114300" y="0"/>
                </a:cubicBezTo>
                <a:close/>
              </a:path>
            </a:pathLst>
          </a:custGeom>
          <a:gradFill flip="none" rotWithShape="1">
            <a:gsLst>
              <a:gs pos="0">
                <a:srgbClr val="00B8DB"/>
              </a:gs>
              <a:gs pos="100000">
                <a:srgbClr val="0092B8"/>
              </a:gs>
            </a:gsLst>
            <a:lin ang="2700000" scaled="1"/>
          </a:gradFill>
          <a:ln/>
        </p:spPr>
        <p:txBody>
          <a:bodyPr/>
          <a:lstStyle/>
          <a:p>
            <a:endParaRPr lang="nl-NL"/>
          </a:p>
        </p:txBody>
      </p:sp>
      <p:sp>
        <p:nvSpPr>
          <p:cNvPr id="14" name="Text 12"/>
          <p:cNvSpPr/>
          <p:nvPr/>
        </p:nvSpPr>
        <p:spPr>
          <a:xfrm>
            <a:off x="6419850" y="1543050"/>
            <a:ext cx="723900" cy="609600"/>
          </a:xfrm>
          <a:prstGeom prst="rect">
            <a:avLst/>
          </a:prstGeom>
          <a:noFill/>
          <a:ln/>
        </p:spPr>
        <p:txBody>
          <a:bodyPr wrap="square" lIns="0" tIns="0" rIns="0" bIns="0" rtlCol="0" anchor="ctr"/>
          <a:lstStyle/>
          <a:p>
            <a:pPr algn="ctr">
              <a:lnSpc>
                <a:spcPct val="110000"/>
              </a:lnSpc>
            </a:pPr>
            <a:r>
              <a:rPr lang="en-US" sz="1800" b="1">
                <a:solidFill>
                  <a:srgbClr val="FFFFFF"/>
                </a:solidFill>
                <a:latin typeface="Noto Sans SC" pitchFamily="34" charset="0"/>
                <a:ea typeface="Noto Sans SC" pitchFamily="34" charset="-122"/>
                <a:cs typeface="Noto Sans SC" pitchFamily="34" charset="-120"/>
              </a:rPr>
              <a:t>02</a:t>
            </a:r>
            <a:endParaRPr lang="en-US" sz="1600"/>
          </a:p>
        </p:txBody>
      </p:sp>
      <p:sp>
        <p:nvSpPr>
          <p:cNvPr id="15" name="Text 13"/>
          <p:cNvSpPr/>
          <p:nvPr/>
        </p:nvSpPr>
        <p:spPr>
          <a:xfrm>
            <a:off x="7239000" y="1543050"/>
            <a:ext cx="4457700" cy="304800"/>
          </a:xfrm>
          <a:prstGeom prst="rect">
            <a:avLst/>
          </a:prstGeom>
          <a:noFill/>
          <a:ln/>
        </p:spPr>
        <p:txBody>
          <a:bodyPr wrap="square" lIns="0" tIns="0" rIns="0" bIns="0" rtlCol="0" anchor="ctr"/>
          <a:lstStyle/>
          <a:p>
            <a:pPr>
              <a:lnSpc>
                <a:spcPct val="110000"/>
              </a:lnSpc>
            </a:pPr>
            <a:r>
              <a:rPr lang="en-US" sz="1800" b="1">
                <a:solidFill>
                  <a:srgbClr val="1D293D"/>
                </a:solidFill>
                <a:latin typeface="Noto Sans SC" pitchFamily="34" charset="0"/>
                <a:ea typeface="Noto Sans SC" pitchFamily="34" charset="-122"/>
                <a:cs typeface="Noto Sans SC" pitchFamily="34" charset="-120"/>
              </a:rPr>
              <a:t>Definities</a:t>
            </a:r>
            <a:endParaRPr lang="en-US" sz="1600"/>
          </a:p>
        </p:txBody>
      </p:sp>
      <p:sp>
        <p:nvSpPr>
          <p:cNvPr id="16" name="Text 14"/>
          <p:cNvSpPr/>
          <p:nvPr/>
        </p:nvSpPr>
        <p:spPr>
          <a:xfrm>
            <a:off x="7239000" y="1962150"/>
            <a:ext cx="4419600" cy="742950"/>
          </a:xfrm>
          <a:prstGeom prst="rect">
            <a:avLst/>
          </a:prstGeom>
          <a:noFill/>
          <a:ln/>
        </p:spPr>
        <p:txBody>
          <a:bodyPr wrap="square" lIns="0" tIns="0" rIns="0" bIns="0" rtlCol="0" anchor="ctr"/>
          <a:lstStyle/>
          <a:p>
            <a:pPr>
              <a:lnSpc>
                <a:spcPct val="140000"/>
              </a:lnSpc>
            </a:pPr>
            <a:r>
              <a:rPr lang="en-US" sz="1200">
                <a:solidFill>
                  <a:srgbClr val="45556C"/>
                </a:solidFill>
                <a:latin typeface="MiSans" pitchFamily="34" charset="0"/>
                <a:ea typeface="MiSans" pitchFamily="34" charset="-122"/>
                <a:cs typeface="MiSans" pitchFamily="34" charset="-120"/>
              </a:rPr>
              <a:t>Verschillende definities van IT en OT systemen vergeleken. Welke definitie is het beste en waarom? Het verschil in één zin uitgelegd.</a:t>
            </a:r>
            <a:endParaRPr lang="en-US" sz="1600"/>
          </a:p>
        </p:txBody>
      </p:sp>
      <p:sp>
        <p:nvSpPr>
          <p:cNvPr id="17" name="Shape 15"/>
          <p:cNvSpPr/>
          <p:nvPr/>
        </p:nvSpPr>
        <p:spPr>
          <a:xfrm>
            <a:off x="400050" y="3162300"/>
            <a:ext cx="5581650" cy="1371600"/>
          </a:xfrm>
          <a:custGeom>
            <a:avLst/>
            <a:gdLst/>
            <a:ahLst/>
            <a:cxnLst/>
            <a:rect l="l" t="t" r="r" b="b"/>
            <a:pathLst>
              <a:path w="5581650" h="1371600">
                <a:moveTo>
                  <a:pt x="38100" y="0"/>
                </a:moveTo>
                <a:lnTo>
                  <a:pt x="5429252" y="0"/>
                </a:lnTo>
                <a:cubicBezTo>
                  <a:pt x="5513419" y="0"/>
                  <a:pt x="5581650" y="68231"/>
                  <a:pt x="5581650" y="152398"/>
                </a:cubicBezTo>
                <a:lnTo>
                  <a:pt x="5581650" y="1219202"/>
                </a:lnTo>
                <a:cubicBezTo>
                  <a:pt x="5581650" y="1303369"/>
                  <a:pt x="5513419" y="1371600"/>
                  <a:pt x="5429252"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txBody>
          <a:bodyPr/>
          <a:lstStyle/>
          <a:p>
            <a:endParaRPr lang="nl-NL"/>
          </a:p>
        </p:txBody>
      </p:sp>
      <p:sp>
        <p:nvSpPr>
          <p:cNvPr id="18" name="Shape 16"/>
          <p:cNvSpPr/>
          <p:nvPr/>
        </p:nvSpPr>
        <p:spPr>
          <a:xfrm>
            <a:off x="400050" y="316230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615FFF"/>
          </a:solidFill>
          <a:ln/>
        </p:spPr>
        <p:txBody>
          <a:bodyPr/>
          <a:lstStyle/>
          <a:p>
            <a:endParaRPr lang="nl-NL"/>
          </a:p>
        </p:txBody>
      </p:sp>
      <p:sp>
        <p:nvSpPr>
          <p:cNvPr id="19" name="Shape 17"/>
          <p:cNvSpPr/>
          <p:nvPr/>
        </p:nvSpPr>
        <p:spPr>
          <a:xfrm>
            <a:off x="647700" y="3390900"/>
            <a:ext cx="609600" cy="609600"/>
          </a:xfrm>
          <a:custGeom>
            <a:avLst/>
            <a:gdLst/>
            <a:ahLst/>
            <a:cxnLst/>
            <a:rect l="l" t="t" r="r" b="b"/>
            <a:pathLst>
              <a:path w="609600" h="609600">
                <a:moveTo>
                  <a:pt x="114300" y="0"/>
                </a:moveTo>
                <a:lnTo>
                  <a:pt x="495300" y="0"/>
                </a:lnTo>
                <a:cubicBezTo>
                  <a:pt x="558384" y="0"/>
                  <a:pt x="609600" y="51216"/>
                  <a:pt x="609600" y="114300"/>
                </a:cubicBezTo>
                <a:lnTo>
                  <a:pt x="609600" y="495300"/>
                </a:lnTo>
                <a:cubicBezTo>
                  <a:pt x="609600" y="558384"/>
                  <a:pt x="558384" y="609600"/>
                  <a:pt x="495300" y="609600"/>
                </a:cubicBezTo>
                <a:lnTo>
                  <a:pt x="114300" y="609600"/>
                </a:lnTo>
                <a:cubicBezTo>
                  <a:pt x="51216" y="609600"/>
                  <a:pt x="0" y="558384"/>
                  <a:pt x="0" y="495300"/>
                </a:cubicBezTo>
                <a:lnTo>
                  <a:pt x="0" y="114300"/>
                </a:lnTo>
                <a:cubicBezTo>
                  <a:pt x="0" y="51216"/>
                  <a:pt x="51216" y="0"/>
                  <a:pt x="114300" y="0"/>
                </a:cubicBezTo>
                <a:close/>
              </a:path>
            </a:pathLst>
          </a:custGeom>
          <a:gradFill flip="none" rotWithShape="1">
            <a:gsLst>
              <a:gs pos="0">
                <a:srgbClr val="615FFF"/>
              </a:gs>
              <a:gs pos="100000">
                <a:srgbClr val="4F39F6"/>
              </a:gs>
            </a:gsLst>
            <a:lin ang="2700000" scaled="1"/>
          </a:gradFill>
          <a:ln/>
        </p:spPr>
        <p:txBody>
          <a:bodyPr/>
          <a:lstStyle/>
          <a:p>
            <a:endParaRPr lang="nl-NL"/>
          </a:p>
        </p:txBody>
      </p:sp>
      <p:sp>
        <p:nvSpPr>
          <p:cNvPr id="20" name="Text 18"/>
          <p:cNvSpPr/>
          <p:nvPr/>
        </p:nvSpPr>
        <p:spPr>
          <a:xfrm>
            <a:off x="590550" y="3390900"/>
            <a:ext cx="723900" cy="609600"/>
          </a:xfrm>
          <a:prstGeom prst="rect">
            <a:avLst/>
          </a:prstGeom>
          <a:noFill/>
          <a:ln/>
        </p:spPr>
        <p:txBody>
          <a:bodyPr wrap="square" lIns="0" tIns="0" rIns="0" bIns="0" rtlCol="0" anchor="ctr"/>
          <a:lstStyle/>
          <a:p>
            <a:pPr algn="ctr">
              <a:lnSpc>
                <a:spcPct val="110000"/>
              </a:lnSpc>
            </a:pPr>
            <a:r>
              <a:rPr lang="en-US" sz="1800" b="1">
                <a:solidFill>
                  <a:srgbClr val="FFFFFF"/>
                </a:solidFill>
                <a:latin typeface="Noto Sans SC" pitchFamily="34" charset="0"/>
                <a:ea typeface="Noto Sans SC" pitchFamily="34" charset="-122"/>
                <a:cs typeface="Noto Sans SC" pitchFamily="34" charset="-120"/>
              </a:rPr>
              <a:t>03</a:t>
            </a:r>
            <a:endParaRPr lang="en-US" sz="1600"/>
          </a:p>
        </p:txBody>
      </p:sp>
      <p:sp>
        <p:nvSpPr>
          <p:cNvPr id="21" name="Text 19"/>
          <p:cNvSpPr/>
          <p:nvPr/>
        </p:nvSpPr>
        <p:spPr>
          <a:xfrm>
            <a:off x="1409700" y="3390900"/>
            <a:ext cx="4457700" cy="304800"/>
          </a:xfrm>
          <a:prstGeom prst="rect">
            <a:avLst/>
          </a:prstGeom>
          <a:noFill/>
          <a:ln/>
        </p:spPr>
        <p:txBody>
          <a:bodyPr wrap="square" lIns="0" tIns="0" rIns="0" bIns="0" rtlCol="0" anchor="ctr"/>
          <a:lstStyle/>
          <a:p>
            <a:pPr>
              <a:lnSpc>
                <a:spcPct val="110000"/>
              </a:lnSpc>
            </a:pPr>
            <a:r>
              <a:rPr lang="en-US" sz="1800" b="1">
                <a:solidFill>
                  <a:srgbClr val="1D293D"/>
                </a:solidFill>
                <a:latin typeface="Noto Sans SC" pitchFamily="34" charset="0"/>
                <a:ea typeface="Noto Sans SC" pitchFamily="34" charset="-122"/>
                <a:cs typeface="Noto Sans SC" pitchFamily="34" charset="-120"/>
              </a:rPr>
              <a:t>Risicoanalyse Standaarden</a:t>
            </a:r>
            <a:endParaRPr lang="en-US" sz="1600"/>
          </a:p>
        </p:txBody>
      </p:sp>
      <p:sp>
        <p:nvSpPr>
          <p:cNvPr id="22" name="Text 20"/>
          <p:cNvSpPr/>
          <p:nvPr/>
        </p:nvSpPr>
        <p:spPr>
          <a:xfrm>
            <a:off x="1409700" y="3810000"/>
            <a:ext cx="4419600" cy="495300"/>
          </a:xfrm>
          <a:prstGeom prst="rect">
            <a:avLst/>
          </a:prstGeom>
          <a:noFill/>
          <a:ln/>
        </p:spPr>
        <p:txBody>
          <a:bodyPr wrap="square" lIns="0" tIns="0" rIns="0" bIns="0" rtlCol="0" anchor="ctr"/>
          <a:lstStyle/>
          <a:p>
            <a:pPr>
              <a:lnSpc>
                <a:spcPct val="140000"/>
              </a:lnSpc>
            </a:pPr>
            <a:r>
              <a:rPr lang="en-US" sz="1200">
                <a:solidFill>
                  <a:srgbClr val="45556C"/>
                </a:solidFill>
                <a:latin typeface="MiSans" pitchFamily="34" charset="0"/>
                <a:ea typeface="MiSans" pitchFamily="34" charset="-122"/>
                <a:cs typeface="MiSans" pitchFamily="34" charset="-120"/>
              </a:rPr>
              <a:t>Vergelijking van ISO 27005, NIST SP 800-30, EBIOS, OCTAVE en FAIR. Welke standaard past het beste bij welke situatie?</a:t>
            </a:r>
            <a:endParaRPr lang="en-US" sz="1600"/>
          </a:p>
        </p:txBody>
      </p:sp>
      <p:sp>
        <p:nvSpPr>
          <p:cNvPr id="23" name="Shape 21"/>
          <p:cNvSpPr/>
          <p:nvPr/>
        </p:nvSpPr>
        <p:spPr>
          <a:xfrm>
            <a:off x="6229350" y="3162300"/>
            <a:ext cx="5581650" cy="1371600"/>
          </a:xfrm>
          <a:custGeom>
            <a:avLst/>
            <a:gdLst/>
            <a:ahLst/>
            <a:cxnLst/>
            <a:rect l="l" t="t" r="r" b="b"/>
            <a:pathLst>
              <a:path w="5581650" h="1371600">
                <a:moveTo>
                  <a:pt x="38100" y="0"/>
                </a:moveTo>
                <a:lnTo>
                  <a:pt x="5429252" y="0"/>
                </a:lnTo>
                <a:cubicBezTo>
                  <a:pt x="5513419" y="0"/>
                  <a:pt x="5581650" y="68231"/>
                  <a:pt x="5581650" y="152398"/>
                </a:cubicBezTo>
                <a:lnTo>
                  <a:pt x="5581650" y="1219202"/>
                </a:lnTo>
                <a:cubicBezTo>
                  <a:pt x="5581650" y="1303369"/>
                  <a:pt x="5513419" y="1371600"/>
                  <a:pt x="5429252"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txBody>
          <a:bodyPr/>
          <a:lstStyle/>
          <a:p>
            <a:endParaRPr lang="nl-NL"/>
          </a:p>
        </p:txBody>
      </p:sp>
      <p:sp>
        <p:nvSpPr>
          <p:cNvPr id="24" name="Shape 22"/>
          <p:cNvSpPr/>
          <p:nvPr/>
        </p:nvSpPr>
        <p:spPr>
          <a:xfrm>
            <a:off x="6229350" y="316230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AD46FF"/>
          </a:solidFill>
          <a:ln/>
        </p:spPr>
        <p:txBody>
          <a:bodyPr/>
          <a:lstStyle/>
          <a:p>
            <a:endParaRPr lang="nl-NL"/>
          </a:p>
        </p:txBody>
      </p:sp>
      <p:sp>
        <p:nvSpPr>
          <p:cNvPr id="25" name="Shape 23"/>
          <p:cNvSpPr/>
          <p:nvPr/>
        </p:nvSpPr>
        <p:spPr>
          <a:xfrm>
            <a:off x="6477000" y="3390900"/>
            <a:ext cx="609600" cy="609600"/>
          </a:xfrm>
          <a:custGeom>
            <a:avLst/>
            <a:gdLst/>
            <a:ahLst/>
            <a:cxnLst/>
            <a:rect l="l" t="t" r="r" b="b"/>
            <a:pathLst>
              <a:path w="609600" h="609600">
                <a:moveTo>
                  <a:pt x="114300" y="0"/>
                </a:moveTo>
                <a:lnTo>
                  <a:pt x="495300" y="0"/>
                </a:lnTo>
                <a:cubicBezTo>
                  <a:pt x="558384" y="0"/>
                  <a:pt x="609600" y="51216"/>
                  <a:pt x="609600" y="114300"/>
                </a:cubicBezTo>
                <a:lnTo>
                  <a:pt x="609600" y="495300"/>
                </a:lnTo>
                <a:cubicBezTo>
                  <a:pt x="609600" y="558384"/>
                  <a:pt x="558384" y="609600"/>
                  <a:pt x="495300" y="609600"/>
                </a:cubicBezTo>
                <a:lnTo>
                  <a:pt x="114300" y="609600"/>
                </a:lnTo>
                <a:cubicBezTo>
                  <a:pt x="51216" y="609600"/>
                  <a:pt x="0" y="558384"/>
                  <a:pt x="0" y="495300"/>
                </a:cubicBezTo>
                <a:lnTo>
                  <a:pt x="0" y="114300"/>
                </a:lnTo>
                <a:cubicBezTo>
                  <a:pt x="0" y="51216"/>
                  <a:pt x="51216" y="0"/>
                  <a:pt x="114300" y="0"/>
                </a:cubicBezTo>
                <a:close/>
              </a:path>
            </a:pathLst>
          </a:custGeom>
          <a:gradFill flip="none" rotWithShape="1">
            <a:gsLst>
              <a:gs pos="0">
                <a:srgbClr val="AD46FF"/>
              </a:gs>
              <a:gs pos="100000">
                <a:srgbClr val="9810FA"/>
              </a:gs>
            </a:gsLst>
            <a:lin ang="2700000" scaled="1"/>
          </a:gradFill>
          <a:ln/>
        </p:spPr>
        <p:txBody>
          <a:bodyPr/>
          <a:lstStyle/>
          <a:p>
            <a:endParaRPr lang="nl-NL"/>
          </a:p>
        </p:txBody>
      </p:sp>
      <p:sp>
        <p:nvSpPr>
          <p:cNvPr id="26" name="Text 24"/>
          <p:cNvSpPr/>
          <p:nvPr/>
        </p:nvSpPr>
        <p:spPr>
          <a:xfrm>
            <a:off x="6419850" y="3390900"/>
            <a:ext cx="723900" cy="609600"/>
          </a:xfrm>
          <a:prstGeom prst="rect">
            <a:avLst/>
          </a:prstGeom>
          <a:noFill/>
          <a:ln/>
        </p:spPr>
        <p:txBody>
          <a:bodyPr wrap="square" lIns="0" tIns="0" rIns="0" bIns="0" rtlCol="0" anchor="ctr"/>
          <a:lstStyle/>
          <a:p>
            <a:pPr algn="ctr">
              <a:lnSpc>
                <a:spcPct val="110000"/>
              </a:lnSpc>
            </a:pPr>
            <a:r>
              <a:rPr lang="en-US" sz="1800" b="1">
                <a:solidFill>
                  <a:srgbClr val="FFFFFF"/>
                </a:solidFill>
                <a:latin typeface="Noto Sans SC" pitchFamily="34" charset="0"/>
                <a:ea typeface="Noto Sans SC" pitchFamily="34" charset="-122"/>
                <a:cs typeface="Noto Sans SC" pitchFamily="34" charset="-120"/>
              </a:rPr>
              <a:t>04</a:t>
            </a:r>
            <a:endParaRPr lang="en-US" sz="1600"/>
          </a:p>
        </p:txBody>
      </p:sp>
      <p:sp>
        <p:nvSpPr>
          <p:cNvPr id="27" name="Text 25"/>
          <p:cNvSpPr/>
          <p:nvPr/>
        </p:nvSpPr>
        <p:spPr>
          <a:xfrm>
            <a:off x="7239000" y="3390900"/>
            <a:ext cx="4457700" cy="304800"/>
          </a:xfrm>
          <a:prstGeom prst="rect">
            <a:avLst/>
          </a:prstGeom>
          <a:noFill/>
          <a:ln/>
        </p:spPr>
        <p:txBody>
          <a:bodyPr wrap="square" lIns="0" tIns="0" rIns="0" bIns="0" rtlCol="0" anchor="ctr"/>
          <a:lstStyle/>
          <a:p>
            <a:pPr>
              <a:lnSpc>
                <a:spcPct val="110000"/>
              </a:lnSpc>
            </a:pPr>
            <a:r>
              <a:rPr lang="en-US" sz="1800" b="1">
                <a:solidFill>
                  <a:srgbClr val="1D293D"/>
                </a:solidFill>
                <a:latin typeface="Noto Sans SC" pitchFamily="34" charset="0"/>
                <a:ea typeface="Noto Sans SC" pitchFamily="34" charset="-122"/>
                <a:cs typeface="Noto Sans SC" pitchFamily="34" charset="-120"/>
              </a:rPr>
              <a:t>Plan van Aanpak</a:t>
            </a:r>
            <a:endParaRPr lang="en-US" sz="1600"/>
          </a:p>
        </p:txBody>
      </p:sp>
      <p:sp>
        <p:nvSpPr>
          <p:cNvPr id="28" name="Text 26"/>
          <p:cNvSpPr/>
          <p:nvPr/>
        </p:nvSpPr>
        <p:spPr>
          <a:xfrm>
            <a:off x="7239000" y="3810000"/>
            <a:ext cx="4419600" cy="495300"/>
          </a:xfrm>
          <a:prstGeom prst="rect">
            <a:avLst/>
          </a:prstGeom>
          <a:noFill/>
          <a:ln/>
        </p:spPr>
        <p:txBody>
          <a:bodyPr wrap="square" lIns="0" tIns="0" rIns="0" bIns="0" rtlCol="0" anchor="ctr"/>
          <a:lstStyle/>
          <a:p>
            <a:pPr>
              <a:lnSpc>
                <a:spcPct val="140000"/>
              </a:lnSpc>
            </a:pPr>
            <a:r>
              <a:rPr lang="en-US" sz="1200">
                <a:solidFill>
                  <a:srgbClr val="45556C"/>
                </a:solidFill>
                <a:latin typeface="MiSans" pitchFamily="34" charset="0"/>
                <a:ea typeface="MiSans" pitchFamily="34" charset="-122"/>
                <a:cs typeface="MiSans" pitchFamily="34" charset="-120"/>
              </a:rPr>
              <a:t>Een praktisch stappenplan voor het uitvoeren van een risicoanalyse bij een bedrijf. Van context tot monitoring.</a:t>
            </a:r>
            <a:endParaRPr lang="en-US" sz="1600"/>
          </a:p>
        </p:txBody>
      </p:sp>
      <p:sp>
        <p:nvSpPr>
          <p:cNvPr id="29" name="Shape 27"/>
          <p:cNvSpPr/>
          <p:nvPr/>
        </p:nvSpPr>
        <p:spPr>
          <a:xfrm>
            <a:off x="387350" y="4768850"/>
            <a:ext cx="11414125" cy="622300"/>
          </a:xfrm>
          <a:custGeom>
            <a:avLst/>
            <a:gdLst/>
            <a:ahLst/>
            <a:cxnLst/>
            <a:rect l="l" t="t" r="r" b="b"/>
            <a:pathLst>
              <a:path w="11414125" h="622300">
                <a:moveTo>
                  <a:pt x="114298" y="0"/>
                </a:moveTo>
                <a:lnTo>
                  <a:pt x="11299827" y="0"/>
                </a:lnTo>
                <a:cubicBezTo>
                  <a:pt x="11362952" y="0"/>
                  <a:pt x="11414125" y="51173"/>
                  <a:pt x="11414125" y="114298"/>
                </a:cubicBezTo>
                <a:lnTo>
                  <a:pt x="11414125" y="508002"/>
                </a:lnTo>
                <a:cubicBezTo>
                  <a:pt x="11414125" y="571127"/>
                  <a:pt x="11362952" y="622300"/>
                  <a:pt x="11299827" y="622300"/>
                </a:cubicBezTo>
                <a:lnTo>
                  <a:pt x="114298" y="622300"/>
                </a:lnTo>
                <a:cubicBezTo>
                  <a:pt x="51173" y="622300"/>
                  <a:pt x="0" y="571127"/>
                  <a:pt x="0" y="508002"/>
                </a:cubicBezTo>
                <a:lnTo>
                  <a:pt x="0" y="114298"/>
                </a:lnTo>
                <a:cubicBezTo>
                  <a:pt x="0" y="51215"/>
                  <a:pt x="51215" y="0"/>
                  <a:pt x="114298" y="0"/>
                </a:cubicBezTo>
                <a:close/>
              </a:path>
            </a:pathLst>
          </a:custGeom>
          <a:gradFill flip="none" rotWithShape="1">
            <a:gsLst>
              <a:gs pos="0">
                <a:srgbClr val="EFF6FF"/>
              </a:gs>
              <a:gs pos="100000">
                <a:srgbClr val="ECFEFF"/>
              </a:gs>
            </a:gsLst>
            <a:lin ang="0" scaled="1"/>
          </a:gradFill>
          <a:ln w="16933">
            <a:solidFill>
              <a:srgbClr val="DBEAFE"/>
            </a:solidFill>
            <a:prstDash val="solid"/>
          </a:ln>
        </p:spPr>
        <p:txBody>
          <a:bodyPr/>
          <a:lstStyle/>
          <a:p>
            <a:endParaRPr lang="nl-NL"/>
          </a:p>
        </p:txBody>
      </p:sp>
      <p:sp>
        <p:nvSpPr>
          <p:cNvPr id="30" name="Shape 28"/>
          <p:cNvSpPr/>
          <p:nvPr/>
        </p:nvSpPr>
        <p:spPr>
          <a:xfrm>
            <a:off x="608013" y="4984750"/>
            <a:ext cx="190500" cy="190500"/>
          </a:xfrm>
          <a:custGeom>
            <a:avLst/>
            <a:gdLst/>
            <a:ahLst/>
            <a:cxnLst/>
            <a:rect l="l" t="t" r="r" b="b"/>
            <a:pathLst>
              <a:path w="190500" h="190500">
                <a:moveTo>
                  <a:pt x="95250" y="190500"/>
                </a:moveTo>
                <a:cubicBezTo>
                  <a:pt x="147820" y="190500"/>
                  <a:pt x="190500" y="147820"/>
                  <a:pt x="190500" y="95250"/>
                </a:cubicBezTo>
                <a:cubicBezTo>
                  <a:pt x="190500" y="42680"/>
                  <a:pt x="147820" y="0"/>
                  <a:pt x="95250" y="0"/>
                </a:cubicBezTo>
                <a:cubicBezTo>
                  <a:pt x="42680" y="0"/>
                  <a:pt x="0" y="42680"/>
                  <a:pt x="0" y="95250"/>
                </a:cubicBezTo>
                <a:cubicBezTo>
                  <a:pt x="0" y="147820"/>
                  <a:pt x="42680" y="190500"/>
                  <a:pt x="95250" y="190500"/>
                </a:cubicBezTo>
                <a:close/>
                <a:moveTo>
                  <a:pt x="83344" y="59531"/>
                </a:moveTo>
                <a:cubicBezTo>
                  <a:pt x="83344" y="52960"/>
                  <a:pt x="88679" y="47625"/>
                  <a:pt x="95250" y="47625"/>
                </a:cubicBezTo>
                <a:cubicBezTo>
                  <a:pt x="101821" y="47625"/>
                  <a:pt x="107156" y="52960"/>
                  <a:pt x="107156" y="59531"/>
                </a:cubicBezTo>
                <a:cubicBezTo>
                  <a:pt x="107156" y="66102"/>
                  <a:pt x="101821" y="71438"/>
                  <a:pt x="95250" y="71438"/>
                </a:cubicBezTo>
                <a:cubicBezTo>
                  <a:pt x="88679" y="71438"/>
                  <a:pt x="83344" y="66102"/>
                  <a:pt x="83344" y="59531"/>
                </a:cubicBezTo>
                <a:close/>
                <a:moveTo>
                  <a:pt x="80367" y="83344"/>
                </a:moveTo>
                <a:lnTo>
                  <a:pt x="98227" y="83344"/>
                </a:lnTo>
                <a:cubicBezTo>
                  <a:pt x="103175" y="83344"/>
                  <a:pt x="107156" y="87325"/>
                  <a:pt x="107156" y="92273"/>
                </a:cubicBezTo>
                <a:lnTo>
                  <a:pt x="107156" y="125016"/>
                </a:lnTo>
                <a:lnTo>
                  <a:pt x="110133" y="125016"/>
                </a:lnTo>
                <a:cubicBezTo>
                  <a:pt x="115081" y="125016"/>
                  <a:pt x="119063" y="128997"/>
                  <a:pt x="119063" y="133945"/>
                </a:cubicBezTo>
                <a:cubicBezTo>
                  <a:pt x="119063" y="138894"/>
                  <a:pt x="115081" y="142875"/>
                  <a:pt x="110133" y="142875"/>
                </a:cubicBezTo>
                <a:lnTo>
                  <a:pt x="80367" y="142875"/>
                </a:lnTo>
                <a:cubicBezTo>
                  <a:pt x="75419" y="142875"/>
                  <a:pt x="71438" y="138894"/>
                  <a:pt x="71438" y="133945"/>
                </a:cubicBezTo>
                <a:cubicBezTo>
                  <a:pt x="71438" y="128997"/>
                  <a:pt x="75419" y="125016"/>
                  <a:pt x="80367" y="125016"/>
                </a:cubicBezTo>
                <a:lnTo>
                  <a:pt x="89297" y="125016"/>
                </a:lnTo>
                <a:lnTo>
                  <a:pt x="89297" y="101203"/>
                </a:lnTo>
                <a:lnTo>
                  <a:pt x="80367" y="101203"/>
                </a:lnTo>
                <a:cubicBezTo>
                  <a:pt x="75419" y="101203"/>
                  <a:pt x="71438" y="97222"/>
                  <a:pt x="71438" y="92273"/>
                </a:cubicBezTo>
                <a:cubicBezTo>
                  <a:pt x="71438" y="87325"/>
                  <a:pt x="75419" y="83344"/>
                  <a:pt x="80367" y="83344"/>
                </a:cubicBezTo>
                <a:close/>
              </a:path>
            </a:pathLst>
          </a:custGeom>
          <a:solidFill>
            <a:srgbClr val="155DFC"/>
          </a:solidFill>
          <a:ln/>
        </p:spPr>
        <p:txBody>
          <a:bodyPr/>
          <a:lstStyle/>
          <a:p>
            <a:endParaRPr lang="nl-NL"/>
          </a:p>
        </p:txBody>
      </p:sp>
      <p:sp>
        <p:nvSpPr>
          <p:cNvPr id="31" name="Text 29"/>
          <p:cNvSpPr/>
          <p:nvPr/>
        </p:nvSpPr>
        <p:spPr>
          <a:xfrm>
            <a:off x="936625" y="4965700"/>
            <a:ext cx="8658225" cy="228600"/>
          </a:xfrm>
          <a:prstGeom prst="rect">
            <a:avLst/>
          </a:prstGeom>
          <a:noFill/>
          <a:ln/>
        </p:spPr>
        <p:txBody>
          <a:bodyPr wrap="square" lIns="0" tIns="0" rIns="0" bIns="0" rtlCol="0" anchor="ctr"/>
          <a:lstStyle/>
          <a:p>
            <a:pPr>
              <a:lnSpc>
                <a:spcPct val="130000"/>
              </a:lnSpc>
            </a:pPr>
            <a:r>
              <a:rPr lang="en-US" sz="1200" b="1">
                <a:solidFill>
                  <a:srgbClr val="314158"/>
                </a:solidFill>
                <a:latin typeface="MiSans" pitchFamily="34" charset="0"/>
                <a:ea typeface="MiSans" pitchFamily="34" charset="-122"/>
                <a:cs typeface="MiSans" pitchFamily="34" charset="-120"/>
              </a:rPr>
              <a:t>Doel:</a:t>
            </a:r>
            <a:r>
              <a:rPr lang="en-US" sz="1200">
                <a:solidFill>
                  <a:srgbClr val="314158"/>
                </a:solidFill>
                <a:latin typeface="MiSans" pitchFamily="34" charset="0"/>
                <a:ea typeface="MiSans" pitchFamily="34" charset="-122"/>
                <a:cs typeface="MiSans" pitchFamily="34" charset="-120"/>
              </a:rPr>
              <a:t> Inzicht krijgen in de verschillen tussen IT en OT, en leren welke risicoanalyse standaarden er zijn en hoe je deze toepast.</a:t>
            </a:r>
            <a:endParaRPr lang="en-US" sz="160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23">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F9FAFB"/>
              </a:gs>
              <a:gs pos="100000">
                <a:srgbClr val="F0FDF4"/>
              </a:gs>
            </a:gsLst>
            <a:lin ang="2700000" scaled="1"/>
          </a:gradFill>
          <a:ln/>
        </p:spPr>
        <p:txBody>
          <a:bodyPr/>
          <a:lstStyle/>
          <a:p>
            <a:endParaRPr lang="nl-NL"/>
          </a:p>
        </p:txBody>
      </p:sp>
      <p:sp>
        <p:nvSpPr>
          <p:cNvPr id="3" name="Text 1"/>
          <p:cNvSpPr/>
          <p:nvPr/>
        </p:nvSpPr>
        <p:spPr>
          <a:xfrm>
            <a:off x="317500" y="317500"/>
            <a:ext cx="11699875" cy="317500"/>
          </a:xfrm>
          <a:prstGeom prst="rect">
            <a:avLst/>
          </a:prstGeom>
          <a:noFill/>
          <a:ln/>
        </p:spPr>
        <p:txBody>
          <a:bodyPr wrap="square" lIns="0" tIns="0" rIns="0" bIns="0" rtlCol="0" anchor="ctr"/>
          <a:lstStyle/>
          <a:p>
            <a:pPr>
              <a:lnSpc>
                <a:spcPct val="90000"/>
              </a:lnSpc>
            </a:pPr>
            <a:r>
              <a:rPr lang="en-US" sz="2250" b="1">
                <a:solidFill>
                  <a:srgbClr val="1D293D"/>
                </a:solidFill>
                <a:latin typeface="Noto Sans SC" pitchFamily="34" charset="0"/>
                <a:ea typeface="Noto Sans SC" pitchFamily="34" charset="-122"/>
                <a:cs typeface="Noto Sans SC" pitchFamily="34" charset="-120"/>
              </a:rPr>
              <a:t>Stap 4-6: Analyse, Evaluatie &amp; Behandeling</a:t>
            </a:r>
            <a:endParaRPr lang="en-US" sz="1600"/>
          </a:p>
        </p:txBody>
      </p:sp>
      <p:sp>
        <p:nvSpPr>
          <p:cNvPr id="4" name="Shape 2"/>
          <p:cNvSpPr/>
          <p:nvPr/>
        </p:nvSpPr>
        <p:spPr>
          <a:xfrm>
            <a:off x="317500" y="698500"/>
            <a:ext cx="762000" cy="31750"/>
          </a:xfrm>
          <a:custGeom>
            <a:avLst/>
            <a:gdLst/>
            <a:ahLst/>
            <a:cxnLst/>
            <a:rect l="l" t="t" r="r" b="b"/>
            <a:pathLst>
              <a:path w="762000" h="31750">
                <a:moveTo>
                  <a:pt x="15875" y="0"/>
                </a:moveTo>
                <a:lnTo>
                  <a:pt x="746125" y="0"/>
                </a:lnTo>
                <a:cubicBezTo>
                  <a:pt x="754887" y="0"/>
                  <a:pt x="762000" y="7113"/>
                  <a:pt x="762000" y="15875"/>
                </a:cubicBezTo>
                <a:lnTo>
                  <a:pt x="762000" y="15875"/>
                </a:lnTo>
                <a:cubicBezTo>
                  <a:pt x="762000" y="24637"/>
                  <a:pt x="754887" y="31750"/>
                  <a:pt x="746125" y="31750"/>
                </a:cubicBezTo>
                <a:lnTo>
                  <a:pt x="15875" y="31750"/>
                </a:lnTo>
                <a:cubicBezTo>
                  <a:pt x="7113" y="31750"/>
                  <a:pt x="0" y="24637"/>
                  <a:pt x="0" y="15875"/>
                </a:cubicBezTo>
                <a:lnTo>
                  <a:pt x="0" y="15875"/>
                </a:lnTo>
                <a:cubicBezTo>
                  <a:pt x="0" y="7113"/>
                  <a:pt x="7113" y="0"/>
                  <a:pt x="15875" y="0"/>
                </a:cubicBezTo>
                <a:close/>
              </a:path>
            </a:pathLst>
          </a:custGeom>
          <a:gradFill flip="none" rotWithShape="1">
            <a:gsLst>
              <a:gs pos="0">
                <a:srgbClr val="00A63E"/>
              </a:gs>
              <a:gs pos="100000">
                <a:srgbClr val="F0B100"/>
              </a:gs>
            </a:gsLst>
            <a:lin ang="0" scaled="1"/>
          </a:gradFill>
          <a:ln/>
        </p:spPr>
        <p:txBody>
          <a:bodyPr/>
          <a:lstStyle/>
          <a:p>
            <a:endParaRPr lang="nl-NL"/>
          </a:p>
        </p:txBody>
      </p:sp>
      <p:sp>
        <p:nvSpPr>
          <p:cNvPr id="5" name="Shape 3"/>
          <p:cNvSpPr/>
          <p:nvPr/>
        </p:nvSpPr>
        <p:spPr>
          <a:xfrm>
            <a:off x="333375" y="857250"/>
            <a:ext cx="11541125" cy="2627313"/>
          </a:xfrm>
          <a:custGeom>
            <a:avLst/>
            <a:gdLst/>
            <a:ahLst/>
            <a:cxnLst/>
            <a:rect l="l" t="t" r="r" b="b"/>
            <a:pathLst>
              <a:path w="11541125" h="2627313">
                <a:moveTo>
                  <a:pt x="31750" y="0"/>
                </a:moveTo>
                <a:lnTo>
                  <a:pt x="11445885" y="0"/>
                </a:lnTo>
                <a:cubicBezTo>
                  <a:pt x="11498485" y="0"/>
                  <a:pt x="11541125" y="42640"/>
                  <a:pt x="11541125" y="95240"/>
                </a:cubicBezTo>
                <a:lnTo>
                  <a:pt x="11541125" y="2532072"/>
                </a:lnTo>
                <a:cubicBezTo>
                  <a:pt x="11541125" y="2584672"/>
                  <a:pt x="11498485" y="2627312"/>
                  <a:pt x="11445885" y="2627313"/>
                </a:cubicBezTo>
                <a:lnTo>
                  <a:pt x="31750" y="2627313"/>
                </a:lnTo>
                <a:cubicBezTo>
                  <a:pt x="14227" y="2627313"/>
                  <a:pt x="0" y="2613086"/>
                  <a:pt x="0" y="2595563"/>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txBody>
          <a:bodyPr/>
          <a:lstStyle/>
          <a:p>
            <a:endParaRPr lang="nl-NL"/>
          </a:p>
        </p:txBody>
      </p:sp>
      <p:sp>
        <p:nvSpPr>
          <p:cNvPr id="6" name="Shape 4"/>
          <p:cNvSpPr/>
          <p:nvPr/>
        </p:nvSpPr>
        <p:spPr>
          <a:xfrm>
            <a:off x="333375" y="857250"/>
            <a:ext cx="31750" cy="2627313"/>
          </a:xfrm>
          <a:custGeom>
            <a:avLst/>
            <a:gdLst/>
            <a:ahLst/>
            <a:cxnLst/>
            <a:rect l="l" t="t" r="r" b="b"/>
            <a:pathLst>
              <a:path w="31750" h="2627313">
                <a:moveTo>
                  <a:pt x="31750" y="0"/>
                </a:moveTo>
                <a:lnTo>
                  <a:pt x="31750" y="0"/>
                </a:lnTo>
                <a:lnTo>
                  <a:pt x="31750" y="2627313"/>
                </a:lnTo>
                <a:lnTo>
                  <a:pt x="31750" y="2627313"/>
                </a:lnTo>
                <a:cubicBezTo>
                  <a:pt x="14227" y="2627313"/>
                  <a:pt x="0" y="2613086"/>
                  <a:pt x="0" y="2595563"/>
                </a:cubicBezTo>
                <a:lnTo>
                  <a:pt x="0" y="31750"/>
                </a:lnTo>
                <a:cubicBezTo>
                  <a:pt x="0" y="14227"/>
                  <a:pt x="14227" y="0"/>
                  <a:pt x="31750" y="0"/>
                </a:cubicBezTo>
                <a:close/>
              </a:path>
            </a:pathLst>
          </a:custGeom>
          <a:solidFill>
            <a:srgbClr val="00A63E"/>
          </a:solidFill>
          <a:ln/>
        </p:spPr>
        <p:txBody>
          <a:bodyPr/>
          <a:lstStyle/>
          <a:p>
            <a:endParaRPr lang="nl-NL"/>
          </a:p>
        </p:txBody>
      </p:sp>
      <p:sp>
        <p:nvSpPr>
          <p:cNvPr id="7" name="Shape 5"/>
          <p:cNvSpPr/>
          <p:nvPr/>
        </p:nvSpPr>
        <p:spPr>
          <a:xfrm>
            <a:off x="508000" y="1016000"/>
            <a:ext cx="444500" cy="444500"/>
          </a:xfrm>
          <a:custGeom>
            <a:avLst/>
            <a:gdLst/>
            <a:ahLst/>
            <a:cxnLst/>
            <a:rect l="l" t="t" r="r" b="b"/>
            <a:pathLst>
              <a:path w="444500" h="444500">
                <a:moveTo>
                  <a:pt x="222250" y="0"/>
                </a:moveTo>
                <a:lnTo>
                  <a:pt x="222250" y="0"/>
                </a:lnTo>
                <a:cubicBezTo>
                  <a:pt x="344913" y="0"/>
                  <a:pt x="444500" y="99587"/>
                  <a:pt x="444500" y="222250"/>
                </a:cubicBezTo>
                <a:lnTo>
                  <a:pt x="444500" y="222250"/>
                </a:lnTo>
                <a:cubicBezTo>
                  <a:pt x="444500" y="344913"/>
                  <a:pt x="344913" y="444500"/>
                  <a:pt x="222250" y="444500"/>
                </a:cubicBezTo>
                <a:lnTo>
                  <a:pt x="222250" y="444500"/>
                </a:lnTo>
                <a:cubicBezTo>
                  <a:pt x="99587" y="444500"/>
                  <a:pt x="0" y="344913"/>
                  <a:pt x="0" y="222250"/>
                </a:cubicBezTo>
                <a:lnTo>
                  <a:pt x="0" y="222250"/>
                </a:lnTo>
                <a:cubicBezTo>
                  <a:pt x="0" y="99587"/>
                  <a:pt x="99587" y="0"/>
                  <a:pt x="222250" y="0"/>
                </a:cubicBezTo>
                <a:close/>
              </a:path>
            </a:pathLst>
          </a:custGeom>
          <a:gradFill flip="none" rotWithShape="1">
            <a:gsLst>
              <a:gs pos="0">
                <a:srgbClr val="00A63E"/>
              </a:gs>
              <a:gs pos="100000">
                <a:srgbClr val="008236"/>
              </a:gs>
            </a:gsLst>
            <a:lin ang="2700000" scaled="1"/>
          </a:gradFill>
          <a:ln/>
        </p:spPr>
        <p:txBody>
          <a:bodyPr/>
          <a:lstStyle/>
          <a:p>
            <a:endParaRPr lang="nl-NL"/>
          </a:p>
        </p:txBody>
      </p:sp>
      <p:sp>
        <p:nvSpPr>
          <p:cNvPr id="8" name="Text 6"/>
          <p:cNvSpPr/>
          <p:nvPr/>
        </p:nvSpPr>
        <p:spPr>
          <a:xfrm>
            <a:off x="460375" y="1016000"/>
            <a:ext cx="539750" cy="444500"/>
          </a:xfrm>
          <a:prstGeom prst="rect">
            <a:avLst/>
          </a:prstGeom>
          <a:noFill/>
          <a:ln/>
        </p:spPr>
        <p:txBody>
          <a:bodyPr wrap="square" lIns="0" tIns="0" rIns="0" bIns="0" rtlCol="0" anchor="ctr"/>
          <a:lstStyle/>
          <a:p>
            <a:pPr algn="ctr">
              <a:lnSpc>
                <a:spcPct val="110000"/>
              </a:lnSpc>
            </a:pPr>
            <a:r>
              <a:rPr lang="en-US" sz="1500" b="1">
                <a:solidFill>
                  <a:srgbClr val="FFFFFF"/>
                </a:solidFill>
                <a:latin typeface="Noto Sans SC" pitchFamily="34" charset="0"/>
                <a:ea typeface="Noto Sans SC" pitchFamily="34" charset="-122"/>
                <a:cs typeface="Noto Sans SC" pitchFamily="34" charset="-120"/>
              </a:rPr>
              <a:t>4</a:t>
            </a:r>
            <a:endParaRPr lang="en-US" sz="1600"/>
          </a:p>
        </p:txBody>
      </p:sp>
      <p:sp>
        <p:nvSpPr>
          <p:cNvPr id="9" name="Text 7"/>
          <p:cNvSpPr/>
          <p:nvPr/>
        </p:nvSpPr>
        <p:spPr>
          <a:xfrm>
            <a:off x="1079500" y="1016000"/>
            <a:ext cx="10731500" cy="254000"/>
          </a:xfrm>
          <a:prstGeom prst="rect">
            <a:avLst/>
          </a:prstGeom>
          <a:noFill/>
          <a:ln/>
        </p:spPr>
        <p:txBody>
          <a:bodyPr wrap="square" lIns="0" tIns="0" rIns="0" bIns="0" rtlCol="0" anchor="ctr"/>
          <a:lstStyle/>
          <a:p>
            <a:pPr>
              <a:lnSpc>
                <a:spcPct val="110000"/>
              </a:lnSpc>
            </a:pPr>
            <a:r>
              <a:rPr lang="en-US" sz="1500" b="1">
                <a:solidFill>
                  <a:srgbClr val="1D293D"/>
                </a:solidFill>
                <a:latin typeface="Noto Sans SC" pitchFamily="34" charset="0"/>
                <a:ea typeface="Noto Sans SC" pitchFamily="34" charset="-122"/>
                <a:cs typeface="Noto Sans SC" pitchFamily="34" charset="-120"/>
              </a:rPr>
              <a:t>Risico Analyse (Kans × Impact)</a:t>
            </a:r>
            <a:endParaRPr lang="en-US" sz="1600"/>
          </a:p>
        </p:txBody>
      </p:sp>
      <p:sp>
        <p:nvSpPr>
          <p:cNvPr id="10" name="Text 8"/>
          <p:cNvSpPr/>
          <p:nvPr/>
        </p:nvSpPr>
        <p:spPr>
          <a:xfrm>
            <a:off x="1079500" y="1365250"/>
            <a:ext cx="5318125"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Bepaal de Kans (Likelihood)</a:t>
            </a:r>
            <a:endParaRPr lang="en-US" sz="1600"/>
          </a:p>
        </p:txBody>
      </p:sp>
      <p:sp>
        <p:nvSpPr>
          <p:cNvPr id="11" name="Shape 9"/>
          <p:cNvSpPr/>
          <p:nvPr/>
        </p:nvSpPr>
        <p:spPr>
          <a:xfrm>
            <a:off x="1095375" y="1619250"/>
            <a:ext cx="5238750" cy="952500"/>
          </a:xfrm>
          <a:custGeom>
            <a:avLst/>
            <a:gdLst/>
            <a:ahLst/>
            <a:cxnLst/>
            <a:rect l="l" t="t" r="r" b="b"/>
            <a:pathLst>
              <a:path w="5238750" h="952500">
                <a:moveTo>
                  <a:pt x="31750" y="0"/>
                </a:moveTo>
                <a:lnTo>
                  <a:pt x="5175247" y="0"/>
                </a:lnTo>
                <a:cubicBezTo>
                  <a:pt x="5210319" y="0"/>
                  <a:pt x="5238750" y="28431"/>
                  <a:pt x="5238750" y="63503"/>
                </a:cubicBezTo>
                <a:lnTo>
                  <a:pt x="5238750" y="888997"/>
                </a:lnTo>
                <a:cubicBezTo>
                  <a:pt x="5238750" y="924069"/>
                  <a:pt x="5210319" y="952500"/>
                  <a:pt x="5175247" y="952500"/>
                </a:cubicBezTo>
                <a:lnTo>
                  <a:pt x="31750" y="952500"/>
                </a:lnTo>
                <a:cubicBezTo>
                  <a:pt x="14227" y="952500"/>
                  <a:pt x="0" y="938273"/>
                  <a:pt x="0" y="920750"/>
                </a:cubicBezTo>
                <a:lnTo>
                  <a:pt x="0" y="31750"/>
                </a:lnTo>
                <a:cubicBezTo>
                  <a:pt x="0" y="14227"/>
                  <a:pt x="14227" y="0"/>
                  <a:pt x="31750" y="0"/>
                </a:cubicBezTo>
                <a:close/>
              </a:path>
            </a:pathLst>
          </a:custGeom>
          <a:solidFill>
            <a:srgbClr val="F0FDF4"/>
          </a:solidFill>
          <a:ln/>
        </p:spPr>
        <p:txBody>
          <a:bodyPr/>
          <a:lstStyle/>
          <a:p>
            <a:endParaRPr lang="nl-NL"/>
          </a:p>
        </p:txBody>
      </p:sp>
      <p:sp>
        <p:nvSpPr>
          <p:cNvPr id="12" name="Shape 10"/>
          <p:cNvSpPr/>
          <p:nvPr/>
        </p:nvSpPr>
        <p:spPr>
          <a:xfrm>
            <a:off x="1095375" y="1619250"/>
            <a:ext cx="31750" cy="952500"/>
          </a:xfrm>
          <a:custGeom>
            <a:avLst/>
            <a:gdLst/>
            <a:ahLst/>
            <a:cxnLst/>
            <a:rect l="l" t="t" r="r" b="b"/>
            <a:pathLst>
              <a:path w="31750" h="952500">
                <a:moveTo>
                  <a:pt x="31750" y="0"/>
                </a:moveTo>
                <a:lnTo>
                  <a:pt x="31750" y="0"/>
                </a:lnTo>
                <a:lnTo>
                  <a:pt x="31750" y="952500"/>
                </a:lnTo>
                <a:lnTo>
                  <a:pt x="31750" y="952500"/>
                </a:lnTo>
                <a:cubicBezTo>
                  <a:pt x="14227" y="952500"/>
                  <a:pt x="0" y="938273"/>
                  <a:pt x="0" y="920750"/>
                </a:cubicBezTo>
                <a:lnTo>
                  <a:pt x="0" y="31750"/>
                </a:lnTo>
                <a:cubicBezTo>
                  <a:pt x="0" y="14227"/>
                  <a:pt x="14227" y="0"/>
                  <a:pt x="31750" y="0"/>
                </a:cubicBezTo>
                <a:close/>
              </a:path>
            </a:pathLst>
          </a:custGeom>
          <a:solidFill>
            <a:srgbClr val="05DF72"/>
          </a:solidFill>
          <a:ln/>
        </p:spPr>
        <p:txBody>
          <a:bodyPr/>
          <a:lstStyle/>
          <a:p>
            <a:endParaRPr lang="nl-NL"/>
          </a:p>
        </p:txBody>
      </p:sp>
      <p:sp>
        <p:nvSpPr>
          <p:cNvPr id="13" name="Text 11"/>
          <p:cNvSpPr/>
          <p:nvPr/>
        </p:nvSpPr>
        <p:spPr>
          <a:xfrm>
            <a:off x="1206500" y="1714500"/>
            <a:ext cx="5087938" cy="158750"/>
          </a:xfrm>
          <a:prstGeom prst="rect">
            <a:avLst/>
          </a:prstGeom>
          <a:noFill/>
          <a:ln/>
        </p:spPr>
        <p:txBody>
          <a:bodyPr wrap="square" lIns="0" tIns="0" rIns="0" bIns="0" rtlCol="0" anchor="ctr"/>
          <a:lstStyle/>
          <a:p>
            <a:pPr>
              <a:lnSpc>
                <a:spcPct val="120000"/>
              </a:lnSpc>
            </a:pPr>
            <a:r>
              <a:rPr lang="en-US" sz="875">
                <a:solidFill>
                  <a:srgbClr val="314158"/>
                </a:solidFill>
                <a:latin typeface="MiSans" pitchFamily="34" charset="0"/>
                <a:ea typeface="MiSans" pitchFamily="34" charset="-122"/>
                <a:cs typeface="MiSans" pitchFamily="34" charset="-120"/>
              </a:rPr>
              <a:t>Gebruik een schaal 1-5:</a:t>
            </a:r>
            <a:endParaRPr lang="en-US" sz="1600"/>
          </a:p>
        </p:txBody>
      </p:sp>
      <p:sp>
        <p:nvSpPr>
          <p:cNvPr id="14" name="Text 12"/>
          <p:cNvSpPr/>
          <p:nvPr/>
        </p:nvSpPr>
        <p:spPr>
          <a:xfrm>
            <a:off x="1206500" y="1936750"/>
            <a:ext cx="5087938" cy="158750"/>
          </a:xfrm>
          <a:prstGeom prst="rect">
            <a:avLst/>
          </a:prstGeom>
          <a:noFill/>
          <a:ln/>
        </p:spPr>
        <p:txBody>
          <a:bodyPr wrap="square" lIns="0" tIns="0" rIns="0" bIns="0" rtlCol="0" anchor="ctr"/>
          <a:lstStyle/>
          <a:p>
            <a:pPr>
              <a:lnSpc>
                <a:spcPct val="120000"/>
              </a:lnSpc>
            </a:pPr>
            <a:r>
              <a:rPr lang="en-US" sz="875" b="1">
                <a:solidFill>
                  <a:srgbClr val="314158"/>
                </a:solidFill>
                <a:latin typeface="MiSans" pitchFamily="34" charset="0"/>
                <a:ea typeface="MiSans" pitchFamily="34" charset="-122"/>
                <a:cs typeface="MiSans" pitchFamily="34" charset="-120"/>
              </a:rPr>
              <a:t>1</a:t>
            </a:r>
            <a:r>
              <a:rPr lang="en-US" sz="875">
                <a:solidFill>
                  <a:srgbClr val="314158"/>
                </a:solidFill>
                <a:latin typeface="MiSans" pitchFamily="34" charset="0"/>
                <a:ea typeface="MiSans" pitchFamily="34" charset="-122"/>
                <a:cs typeface="MiSans" pitchFamily="34" charset="-120"/>
              </a:rPr>
              <a:t> = Zeer onwaarschijnlijk (&lt;1x per 5 jaar)</a:t>
            </a:r>
            <a:endParaRPr lang="en-US" sz="1600"/>
          </a:p>
        </p:txBody>
      </p:sp>
      <p:sp>
        <p:nvSpPr>
          <p:cNvPr id="15" name="Text 13"/>
          <p:cNvSpPr/>
          <p:nvPr/>
        </p:nvSpPr>
        <p:spPr>
          <a:xfrm>
            <a:off x="1206500" y="2127250"/>
            <a:ext cx="5087938" cy="158750"/>
          </a:xfrm>
          <a:prstGeom prst="rect">
            <a:avLst/>
          </a:prstGeom>
          <a:noFill/>
          <a:ln/>
        </p:spPr>
        <p:txBody>
          <a:bodyPr wrap="square" lIns="0" tIns="0" rIns="0" bIns="0" rtlCol="0" anchor="ctr"/>
          <a:lstStyle/>
          <a:p>
            <a:pPr>
              <a:lnSpc>
                <a:spcPct val="120000"/>
              </a:lnSpc>
            </a:pPr>
            <a:r>
              <a:rPr lang="en-US" sz="875" b="1">
                <a:solidFill>
                  <a:srgbClr val="314158"/>
                </a:solidFill>
                <a:latin typeface="MiSans" pitchFamily="34" charset="0"/>
                <a:ea typeface="MiSans" pitchFamily="34" charset="-122"/>
                <a:cs typeface="MiSans" pitchFamily="34" charset="-120"/>
              </a:rPr>
              <a:t>3</a:t>
            </a:r>
            <a:r>
              <a:rPr lang="en-US" sz="875">
                <a:solidFill>
                  <a:srgbClr val="314158"/>
                </a:solidFill>
                <a:latin typeface="MiSans" pitchFamily="34" charset="0"/>
                <a:ea typeface="MiSans" pitchFamily="34" charset="-122"/>
                <a:cs typeface="MiSans" pitchFamily="34" charset="-120"/>
              </a:rPr>
              <a:t> = Mogelijk (1x per jaar)</a:t>
            </a:r>
            <a:endParaRPr lang="en-US" sz="1600"/>
          </a:p>
        </p:txBody>
      </p:sp>
      <p:sp>
        <p:nvSpPr>
          <p:cNvPr id="16" name="Text 14"/>
          <p:cNvSpPr/>
          <p:nvPr/>
        </p:nvSpPr>
        <p:spPr>
          <a:xfrm>
            <a:off x="1206500" y="2317750"/>
            <a:ext cx="5087938" cy="158750"/>
          </a:xfrm>
          <a:prstGeom prst="rect">
            <a:avLst/>
          </a:prstGeom>
          <a:noFill/>
          <a:ln/>
        </p:spPr>
        <p:txBody>
          <a:bodyPr wrap="square" lIns="0" tIns="0" rIns="0" bIns="0" rtlCol="0" anchor="ctr"/>
          <a:lstStyle/>
          <a:p>
            <a:pPr>
              <a:lnSpc>
                <a:spcPct val="120000"/>
              </a:lnSpc>
            </a:pPr>
            <a:r>
              <a:rPr lang="en-US" sz="875" b="1">
                <a:solidFill>
                  <a:srgbClr val="314158"/>
                </a:solidFill>
                <a:latin typeface="MiSans" pitchFamily="34" charset="0"/>
                <a:ea typeface="MiSans" pitchFamily="34" charset="-122"/>
                <a:cs typeface="MiSans" pitchFamily="34" charset="-120"/>
              </a:rPr>
              <a:t>5</a:t>
            </a:r>
            <a:r>
              <a:rPr lang="en-US" sz="875">
                <a:solidFill>
                  <a:srgbClr val="314158"/>
                </a:solidFill>
                <a:latin typeface="MiSans" pitchFamily="34" charset="0"/>
                <a:ea typeface="MiSans" pitchFamily="34" charset="-122"/>
                <a:cs typeface="MiSans" pitchFamily="34" charset="-120"/>
              </a:rPr>
              <a:t> = Zeer waarschijnlijk (wekelijks/maandelijks)</a:t>
            </a:r>
            <a:endParaRPr lang="en-US" sz="1600"/>
          </a:p>
        </p:txBody>
      </p:sp>
      <p:sp>
        <p:nvSpPr>
          <p:cNvPr id="17" name="Text 15"/>
          <p:cNvSpPr/>
          <p:nvPr/>
        </p:nvSpPr>
        <p:spPr>
          <a:xfrm>
            <a:off x="1079500" y="2667000"/>
            <a:ext cx="5310188" cy="158750"/>
          </a:xfrm>
          <a:prstGeom prst="rect">
            <a:avLst/>
          </a:prstGeom>
          <a:noFill/>
          <a:ln/>
        </p:spPr>
        <p:txBody>
          <a:bodyPr wrap="square" lIns="0" tIns="0" rIns="0" bIns="0" rtlCol="0" anchor="ctr"/>
          <a:lstStyle/>
          <a:p>
            <a:pPr>
              <a:lnSpc>
                <a:spcPct val="120000"/>
              </a:lnSpc>
            </a:pPr>
            <a:r>
              <a:rPr lang="en-US" sz="875">
                <a:solidFill>
                  <a:srgbClr val="314158"/>
                </a:solidFill>
                <a:latin typeface="MiSans" pitchFamily="34" charset="0"/>
                <a:ea typeface="MiSans" pitchFamily="34" charset="-122"/>
                <a:cs typeface="MiSans" pitchFamily="34" charset="-120"/>
              </a:rPr>
              <a:t>Houd rekening met: blootstelling, aanvalsmogelijkheid, huidige maatregelen</a:t>
            </a:r>
            <a:endParaRPr lang="en-US" sz="1600"/>
          </a:p>
        </p:txBody>
      </p:sp>
      <p:sp>
        <p:nvSpPr>
          <p:cNvPr id="18" name="Text 16"/>
          <p:cNvSpPr/>
          <p:nvPr/>
        </p:nvSpPr>
        <p:spPr>
          <a:xfrm>
            <a:off x="6461125" y="1365250"/>
            <a:ext cx="5318125"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Bepaal de Impact</a:t>
            </a:r>
            <a:endParaRPr lang="en-US" sz="1600"/>
          </a:p>
        </p:txBody>
      </p:sp>
      <p:sp>
        <p:nvSpPr>
          <p:cNvPr id="19" name="Shape 17"/>
          <p:cNvSpPr/>
          <p:nvPr/>
        </p:nvSpPr>
        <p:spPr>
          <a:xfrm>
            <a:off x="6477000" y="1619250"/>
            <a:ext cx="5238750" cy="952500"/>
          </a:xfrm>
          <a:custGeom>
            <a:avLst/>
            <a:gdLst/>
            <a:ahLst/>
            <a:cxnLst/>
            <a:rect l="l" t="t" r="r" b="b"/>
            <a:pathLst>
              <a:path w="5238750" h="952500">
                <a:moveTo>
                  <a:pt x="31750" y="0"/>
                </a:moveTo>
                <a:lnTo>
                  <a:pt x="5175247" y="0"/>
                </a:lnTo>
                <a:cubicBezTo>
                  <a:pt x="5210319" y="0"/>
                  <a:pt x="5238750" y="28431"/>
                  <a:pt x="5238750" y="63503"/>
                </a:cubicBezTo>
                <a:lnTo>
                  <a:pt x="5238750" y="888997"/>
                </a:lnTo>
                <a:cubicBezTo>
                  <a:pt x="5238750" y="924069"/>
                  <a:pt x="5210319" y="952500"/>
                  <a:pt x="5175247" y="952500"/>
                </a:cubicBezTo>
                <a:lnTo>
                  <a:pt x="31750" y="952500"/>
                </a:lnTo>
                <a:cubicBezTo>
                  <a:pt x="14227" y="952500"/>
                  <a:pt x="0" y="938273"/>
                  <a:pt x="0" y="920750"/>
                </a:cubicBezTo>
                <a:lnTo>
                  <a:pt x="0" y="31750"/>
                </a:lnTo>
                <a:cubicBezTo>
                  <a:pt x="0" y="14227"/>
                  <a:pt x="14227" y="0"/>
                  <a:pt x="31750" y="0"/>
                </a:cubicBezTo>
                <a:close/>
              </a:path>
            </a:pathLst>
          </a:custGeom>
          <a:solidFill>
            <a:srgbClr val="F0FDF4"/>
          </a:solidFill>
          <a:ln/>
        </p:spPr>
        <p:txBody>
          <a:bodyPr/>
          <a:lstStyle/>
          <a:p>
            <a:endParaRPr lang="nl-NL"/>
          </a:p>
        </p:txBody>
      </p:sp>
      <p:sp>
        <p:nvSpPr>
          <p:cNvPr id="20" name="Shape 18"/>
          <p:cNvSpPr/>
          <p:nvPr/>
        </p:nvSpPr>
        <p:spPr>
          <a:xfrm>
            <a:off x="6477000" y="1619250"/>
            <a:ext cx="31750" cy="952500"/>
          </a:xfrm>
          <a:custGeom>
            <a:avLst/>
            <a:gdLst/>
            <a:ahLst/>
            <a:cxnLst/>
            <a:rect l="l" t="t" r="r" b="b"/>
            <a:pathLst>
              <a:path w="31750" h="952500">
                <a:moveTo>
                  <a:pt x="31750" y="0"/>
                </a:moveTo>
                <a:lnTo>
                  <a:pt x="31750" y="0"/>
                </a:lnTo>
                <a:lnTo>
                  <a:pt x="31750" y="952500"/>
                </a:lnTo>
                <a:lnTo>
                  <a:pt x="31750" y="952500"/>
                </a:lnTo>
                <a:cubicBezTo>
                  <a:pt x="14227" y="952500"/>
                  <a:pt x="0" y="938273"/>
                  <a:pt x="0" y="920750"/>
                </a:cubicBezTo>
                <a:lnTo>
                  <a:pt x="0" y="31750"/>
                </a:lnTo>
                <a:cubicBezTo>
                  <a:pt x="0" y="14227"/>
                  <a:pt x="14227" y="0"/>
                  <a:pt x="31750" y="0"/>
                </a:cubicBezTo>
                <a:close/>
              </a:path>
            </a:pathLst>
          </a:custGeom>
          <a:solidFill>
            <a:srgbClr val="05DF72"/>
          </a:solidFill>
          <a:ln/>
        </p:spPr>
        <p:txBody>
          <a:bodyPr/>
          <a:lstStyle/>
          <a:p>
            <a:endParaRPr lang="nl-NL"/>
          </a:p>
        </p:txBody>
      </p:sp>
      <p:sp>
        <p:nvSpPr>
          <p:cNvPr id="21" name="Text 19"/>
          <p:cNvSpPr/>
          <p:nvPr/>
        </p:nvSpPr>
        <p:spPr>
          <a:xfrm>
            <a:off x="6588125" y="1714500"/>
            <a:ext cx="5087938" cy="158750"/>
          </a:xfrm>
          <a:prstGeom prst="rect">
            <a:avLst/>
          </a:prstGeom>
          <a:noFill/>
          <a:ln/>
        </p:spPr>
        <p:txBody>
          <a:bodyPr wrap="square" lIns="0" tIns="0" rIns="0" bIns="0" rtlCol="0" anchor="ctr"/>
          <a:lstStyle/>
          <a:p>
            <a:pPr>
              <a:lnSpc>
                <a:spcPct val="120000"/>
              </a:lnSpc>
            </a:pPr>
            <a:r>
              <a:rPr lang="en-US" sz="875">
                <a:solidFill>
                  <a:srgbClr val="314158"/>
                </a:solidFill>
                <a:latin typeface="MiSans" pitchFamily="34" charset="0"/>
                <a:ea typeface="MiSans" pitchFamily="34" charset="-122"/>
                <a:cs typeface="MiSans" pitchFamily="34" charset="-120"/>
              </a:rPr>
              <a:t>Gebruik een schaal A-E:</a:t>
            </a:r>
            <a:endParaRPr lang="en-US" sz="1600"/>
          </a:p>
        </p:txBody>
      </p:sp>
      <p:sp>
        <p:nvSpPr>
          <p:cNvPr id="22" name="Text 20"/>
          <p:cNvSpPr/>
          <p:nvPr/>
        </p:nvSpPr>
        <p:spPr>
          <a:xfrm>
            <a:off x="6588125" y="1936750"/>
            <a:ext cx="5087938" cy="158750"/>
          </a:xfrm>
          <a:prstGeom prst="rect">
            <a:avLst/>
          </a:prstGeom>
          <a:noFill/>
          <a:ln/>
        </p:spPr>
        <p:txBody>
          <a:bodyPr wrap="square" lIns="0" tIns="0" rIns="0" bIns="0" rtlCol="0" anchor="ctr"/>
          <a:lstStyle/>
          <a:p>
            <a:pPr>
              <a:lnSpc>
                <a:spcPct val="120000"/>
              </a:lnSpc>
            </a:pPr>
            <a:r>
              <a:rPr lang="en-US" sz="875" b="1">
                <a:solidFill>
                  <a:srgbClr val="314158"/>
                </a:solidFill>
                <a:latin typeface="MiSans" pitchFamily="34" charset="0"/>
                <a:ea typeface="MiSans" pitchFamily="34" charset="-122"/>
                <a:cs typeface="MiSans" pitchFamily="34" charset="-120"/>
              </a:rPr>
              <a:t>A</a:t>
            </a:r>
            <a:r>
              <a:rPr lang="en-US" sz="875">
                <a:solidFill>
                  <a:srgbClr val="314158"/>
                </a:solidFill>
                <a:latin typeface="MiSans" pitchFamily="34" charset="0"/>
                <a:ea typeface="MiSans" pitchFamily="34" charset="-122"/>
                <a:cs typeface="MiSans" pitchFamily="34" charset="-120"/>
              </a:rPr>
              <a:t> = Zeer laag (minimale schade)</a:t>
            </a:r>
            <a:endParaRPr lang="en-US" sz="1600"/>
          </a:p>
        </p:txBody>
      </p:sp>
      <p:sp>
        <p:nvSpPr>
          <p:cNvPr id="23" name="Text 21"/>
          <p:cNvSpPr/>
          <p:nvPr/>
        </p:nvSpPr>
        <p:spPr>
          <a:xfrm>
            <a:off x="6588125" y="2127250"/>
            <a:ext cx="5087938" cy="158750"/>
          </a:xfrm>
          <a:prstGeom prst="rect">
            <a:avLst/>
          </a:prstGeom>
          <a:noFill/>
          <a:ln/>
        </p:spPr>
        <p:txBody>
          <a:bodyPr wrap="square" lIns="0" tIns="0" rIns="0" bIns="0" rtlCol="0" anchor="ctr"/>
          <a:lstStyle/>
          <a:p>
            <a:pPr>
              <a:lnSpc>
                <a:spcPct val="120000"/>
              </a:lnSpc>
            </a:pPr>
            <a:r>
              <a:rPr lang="en-US" sz="875" b="1">
                <a:solidFill>
                  <a:srgbClr val="314158"/>
                </a:solidFill>
                <a:latin typeface="MiSans" pitchFamily="34" charset="0"/>
                <a:ea typeface="MiSans" pitchFamily="34" charset="-122"/>
                <a:cs typeface="MiSans" pitchFamily="34" charset="-120"/>
              </a:rPr>
              <a:t>C</a:t>
            </a:r>
            <a:r>
              <a:rPr lang="en-US" sz="875">
                <a:solidFill>
                  <a:srgbClr val="314158"/>
                </a:solidFill>
                <a:latin typeface="MiSans" pitchFamily="34" charset="0"/>
                <a:ea typeface="MiSans" pitchFamily="34" charset="-122"/>
                <a:cs typeface="MiSans" pitchFamily="34" charset="-120"/>
              </a:rPr>
              <a:t> = Medium (merkbare impact)</a:t>
            </a:r>
            <a:endParaRPr lang="en-US" sz="1600"/>
          </a:p>
        </p:txBody>
      </p:sp>
      <p:sp>
        <p:nvSpPr>
          <p:cNvPr id="24" name="Text 22"/>
          <p:cNvSpPr/>
          <p:nvPr/>
        </p:nvSpPr>
        <p:spPr>
          <a:xfrm>
            <a:off x="6588125" y="2317750"/>
            <a:ext cx="5087938" cy="158750"/>
          </a:xfrm>
          <a:prstGeom prst="rect">
            <a:avLst/>
          </a:prstGeom>
          <a:noFill/>
          <a:ln/>
        </p:spPr>
        <p:txBody>
          <a:bodyPr wrap="square" lIns="0" tIns="0" rIns="0" bIns="0" rtlCol="0" anchor="ctr"/>
          <a:lstStyle/>
          <a:p>
            <a:pPr>
              <a:lnSpc>
                <a:spcPct val="120000"/>
              </a:lnSpc>
            </a:pPr>
            <a:r>
              <a:rPr lang="en-US" sz="875" b="1">
                <a:solidFill>
                  <a:srgbClr val="314158"/>
                </a:solidFill>
                <a:latin typeface="MiSans" pitchFamily="34" charset="0"/>
                <a:ea typeface="MiSans" pitchFamily="34" charset="-122"/>
                <a:cs typeface="MiSans" pitchFamily="34" charset="-120"/>
              </a:rPr>
              <a:t>E</a:t>
            </a:r>
            <a:r>
              <a:rPr lang="en-US" sz="875">
                <a:solidFill>
                  <a:srgbClr val="314158"/>
                </a:solidFill>
                <a:latin typeface="MiSans" pitchFamily="34" charset="0"/>
                <a:ea typeface="MiSans" pitchFamily="34" charset="-122"/>
                <a:cs typeface="MiSans" pitchFamily="34" charset="-120"/>
              </a:rPr>
              <a:t> = Zeer hoog (bedrijfskritiek)</a:t>
            </a:r>
            <a:endParaRPr lang="en-US" sz="1600"/>
          </a:p>
        </p:txBody>
      </p:sp>
      <p:sp>
        <p:nvSpPr>
          <p:cNvPr id="25" name="Text 23"/>
          <p:cNvSpPr/>
          <p:nvPr/>
        </p:nvSpPr>
        <p:spPr>
          <a:xfrm>
            <a:off x="6461125" y="2667000"/>
            <a:ext cx="5310188" cy="158750"/>
          </a:xfrm>
          <a:prstGeom prst="rect">
            <a:avLst/>
          </a:prstGeom>
          <a:noFill/>
          <a:ln/>
        </p:spPr>
        <p:txBody>
          <a:bodyPr wrap="square" lIns="0" tIns="0" rIns="0" bIns="0" rtlCol="0" anchor="ctr"/>
          <a:lstStyle/>
          <a:p>
            <a:pPr>
              <a:lnSpc>
                <a:spcPct val="120000"/>
              </a:lnSpc>
            </a:pPr>
            <a:r>
              <a:rPr lang="en-US" sz="875">
                <a:solidFill>
                  <a:srgbClr val="314158"/>
                </a:solidFill>
                <a:latin typeface="MiSans" pitchFamily="34" charset="0"/>
                <a:ea typeface="MiSans" pitchFamily="34" charset="-122"/>
                <a:cs typeface="MiSans" pitchFamily="34" charset="-120"/>
              </a:rPr>
              <a:t>Kijk naar: financiële schade, reputatie, compliance, veiligheid</a:t>
            </a:r>
            <a:endParaRPr lang="en-US" sz="1600"/>
          </a:p>
        </p:txBody>
      </p:sp>
      <p:sp>
        <p:nvSpPr>
          <p:cNvPr id="26" name="Shape 24"/>
          <p:cNvSpPr/>
          <p:nvPr/>
        </p:nvSpPr>
        <p:spPr>
          <a:xfrm>
            <a:off x="1084792" y="2926292"/>
            <a:ext cx="10623021" cy="391583"/>
          </a:xfrm>
          <a:custGeom>
            <a:avLst/>
            <a:gdLst/>
            <a:ahLst/>
            <a:cxnLst/>
            <a:rect l="l" t="t" r="r" b="b"/>
            <a:pathLst>
              <a:path w="10623021" h="391583">
                <a:moveTo>
                  <a:pt x="63499" y="0"/>
                </a:moveTo>
                <a:lnTo>
                  <a:pt x="10559522" y="0"/>
                </a:lnTo>
                <a:cubicBezTo>
                  <a:pt x="10594591" y="0"/>
                  <a:pt x="10623021" y="28430"/>
                  <a:pt x="10623021" y="63499"/>
                </a:cubicBezTo>
                <a:lnTo>
                  <a:pt x="10623021" y="328084"/>
                </a:lnTo>
                <a:cubicBezTo>
                  <a:pt x="10623021" y="363154"/>
                  <a:pt x="10594591" y="391583"/>
                  <a:pt x="10559522" y="391583"/>
                </a:cubicBezTo>
                <a:lnTo>
                  <a:pt x="63499" y="391583"/>
                </a:lnTo>
                <a:cubicBezTo>
                  <a:pt x="28430" y="391583"/>
                  <a:pt x="0" y="363154"/>
                  <a:pt x="0" y="328084"/>
                </a:cubicBezTo>
                <a:lnTo>
                  <a:pt x="0" y="63499"/>
                </a:lnTo>
                <a:cubicBezTo>
                  <a:pt x="0" y="28430"/>
                  <a:pt x="28430" y="0"/>
                  <a:pt x="63499" y="0"/>
                </a:cubicBezTo>
                <a:close/>
              </a:path>
            </a:pathLst>
          </a:custGeom>
          <a:gradFill flip="none" rotWithShape="1">
            <a:gsLst>
              <a:gs pos="0">
                <a:srgbClr val="DCFCE7"/>
              </a:gs>
              <a:gs pos="100000">
                <a:srgbClr val="D0FAE5"/>
              </a:gs>
            </a:gsLst>
            <a:lin ang="0" scaled="1"/>
          </a:gradFill>
          <a:ln w="16933">
            <a:solidFill>
              <a:srgbClr val="B9F8CF"/>
            </a:solidFill>
            <a:prstDash val="solid"/>
          </a:ln>
        </p:spPr>
        <p:txBody>
          <a:bodyPr/>
          <a:lstStyle/>
          <a:p>
            <a:endParaRPr lang="nl-NL"/>
          </a:p>
        </p:txBody>
      </p:sp>
      <p:sp>
        <p:nvSpPr>
          <p:cNvPr id="27" name="Text 25"/>
          <p:cNvSpPr/>
          <p:nvPr/>
        </p:nvSpPr>
        <p:spPr>
          <a:xfrm>
            <a:off x="1185333" y="3026839"/>
            <a:ext cx="10485438"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Risico Score = Kans × Impact</a:t>
            </a:r>
            <a:r>
              <a:rPr lang="en-US" sz="1000">
                <a:solidFill>
                  <a:srgbClr val="1D293D"/>
                </a:solidFill>
                <a:latin typeface="MiSans" pitchFamily="34" charset="0"/>
                <a:ea typeface="MiSans" pitchFamily="34" charset="-122"/>
                <a:cs typeface="MiSans" pitchFamily="34" charset="-120"/>
              </a:rPr>
              <a:t> (bijv. 3C = Medium risico)</a:t>
            </a:r>
            <a:endParaRPr lang="en-US" sz="1600"/>
          </a:p>
        </p:txBody>
      </p:sp>
      <p:sp>
        <p:nvSpPr>
          <p:cNvPr id="28" name="Shape 26"/>
          <p:cNvSpPr/>
          <p:nvPr/>
        </p:nvSpPr>
        <p:spPr>
          <a:xfrm>
            <a:off x="333375" y="3608927"/>
            <a:ext cx="11541125" cy="2095500"/>
          </a:xfrm>
          <a:custGeom>
            <a:avLst/>
            <a:gdLst/>
            <a:ahLst/>
            <a:cxnLst/>
            <a:rect l="l" t="t" r="r" b="b"/>
            <a:pathLst>
              <a:path w="11541125" h="2095500">
                <a:moveTo>
                  <a:pt x="31750" y="0"/>
                </a:moveTo>
                <a:lnTo>
                  <a:pt x="11445885" y="0"/>
                </a:lnTo>
                <a:cubicBezTo>
                  <a:pt x="11498484" y="0"/>
                  <a:pt x="11541125" y="42641"/>
                  <a:pt x="11541125" y="95240"/>
                </a:cubicBezTo>
                <a:lnTo>
                  <a:pt x="11541125" y="2000260"/>
                </a:lnTo>
                <a:cubicBezTo>
                  <a:pt x="11541125" y="2052859"/>
                  <a:pt x="11498484" y="2095500"/>
                  <a:pt x="11445885" y="2095500"/>
                </a:cubicBezTo>
                <a:lnTo>
                  <a:pt x="31750" y="2095500"/>
                </a:lnTo>
                <a:cubicBezTo>
                  <a:pt x="14215" y="2095500"/>
                  <a:pt x="0" y="2081285"/>
                  <a:pt x="0" y="2063750"/>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txBody>
          <a:bodyPr/>
          <a:lstStyle/>
          <a:p>
            <a:endParaRPr lang="nl-NL"/>
          </a:p>
        </p:txBody>
      </p:sp>
      <p:sp>
        <p:nvSpPr>
          <p:cNvPr id="29" name="Shape 27"/>
          <p:cNvSpPr/>
          <p:nvPr/>
        </p:nvSpPr>
        <p:spPr>
          <a:xfrm>
            <a:off x="333375" y="3608927"/>
            <a:ext cx="31750" cy="2095500"/>
          </a:xfrm>
          <a:custGeom>
            <a:avLst/>
            <a:gdLst/>
            <a:ahLst/>
            <a:cxnLst/>
            <a:rect l="l" t="t" r="r" b="b"/>
            <a:pathLst>
              <a:path w="31750" h="2095500">
                <a:moveTo>
                  <a:pt x="31750" y="0"/>
                </a:moveTo>
                <a:lnTo>
                  <a:pt x="31750" y="0"/>
                </a:lnTo>
                <a:lnTo>
                  <a:pt x="31750" y="2095500"/>
                </a:lnTo>
                <a:lnTo>
                  <a:pt x="31750" y="2095500"/>
                </a:lnTo>
                <a:cubicBezTo>
                  <a:pt x="14227" y="2095500"/>
                  <a:pt x="0" y="2081273"/>
                  <a:pt x="0" y="2063750"/>
                </a:cubicBezTo>
                <a:lnTo>
                  <a:pt x="0" y="31750"/>
                </a:lnTo>
                <a:cubicBezTo>
                  <a:pt x="0" y="14227"/>
                  <a:pt x="14227" y="0"/>
                  <a:pt x="31750" y="0"/>
                </a:cubicBezTo>
                <a:close/>
              </a:path>
            </a:pathLst>
          </a:custGeom>
          <a:solidFill>
            <a:srgbClr val="D08700"/>
          </a:solidFill>
          <a:ln/>
        </p:spPr>
        <p:txBody>
          <a:bodyPr/>
          <a:lstStyle/>
          <a:p>
            <a:endParaRPr lang="nl-NL"/>
          </a:p>
        </p:txBody>
      </p:sp>
      <p:sp>
        <p:nvSpPr>
          <p:cNvPr id="30" name="Shape 28"/>
          <p:cNvSpPr/>
          <p:nvPr/>
        </p:nvSpPr>
        <p:spPr>
          <a:xfrm>
            <a:off x="508000" y="3767677"/>
            <a:ext cx="444500" cy="444500"/>
          </a:xfrm>
          <a:custGeom>
            <a:avLst/>
            <a:gdLst/>
            <a:ahLst/>
            <a:cxnLst/>
            <a:rect l="l" t="t" r="r" b="b"/>
            <a:pathLst>
              <a:path w="444500" h="444500">
                <a:moveTo>
                  <a:pt x="222250" y="0"/>
                </a:moveTo>
                <a:lnTo>
                  <a:pt x="222250" y="0"/>
                </a:lnTo>
                <a:cubicBezTo>
                  <a:pt x="344913" y="0"/>
                  <a:pt x="444500" y="99587"/>
                  <a:pt x="444500" y="222250"/>
                </a:cubicBezTo>
                <a:lnTo>
                  <a:pt x="444500" y="222250"/>
                </a:lnTo>
                <a:cubicBezTo>
                  <a:pt x="444500" y="344913"/>
                  <a:pt x="344913" y="444500"/>
                  <a:pt x="222250" y="444500"/>
                </a:cubicBezTo>
                <a:lnTo>
                  <a:pt x="222250" y="444500"/>
                </a:lnTo>
                <a:cubicBezTo>
                  <a:pt x="99587" y="444500"/>
                  <a:pt x="0" y="344913"/>
                  <a:pt x="0" y="222250"/>
                </a:cubicBezTo>
                <a:lnTo>
                  <a:pt x="0" y="222250"/>
                </a:lnTo>
                <a:cubicBezTo>
                  <a:pt x="0" y="99587"/>
                  <a:pt x="99587" y="0"/>
                  <a:pt x="222250" y="0"/>
                </a:cubicBezTo>
                <a:close/>
              </a:path>
            </a:pathLst>
          </a:custGeom>
          <a:gradFill flip="none" rotWithShape="1">
            <a:gsLst>
              <a:gs pos="0">
                <a:srgbClr val="D08700"/>
              </a:gs>
              <a:gs pos="100000">
                <a:srgbClr val="A65F00"/>
              </a:gs>
            </a:gsLst>
            <a:lin ang="2700000" scaled="1"/>
          </a:gradFill>
          <a:ln/>
        </p:spPr>
        <p:txBody>
          <a:bodyPr/>
          <a:lstStyle/>
          <a:p>
            <a:endParaRPr lang="nl-NL"/>
          </a:p>
        </p:txBody>
      </p:sp>
      <p:sp>
        <p:nvSpPr>
          <p:cNvPr id="31" name="Text 29"/>
          <p:cNvSpPr/>
          <p:nvPr/>
        </p:nvSpPr>
        <p:spPr>
          <a:xfrm>
            <a:off x="460375" y="3767677"/>
            <a:ext cx="539750" cy="444500"/>
          </a:xfrm>
          <a:prstGeom prst="rect">
            <a:avLst/>
          </a:prstGeom>
          <a:noFill/>
          <a:ln/>
        </p:spPr>
        <p:txBody>
          <a:bodyPr wrap="square" lIns="0" tIns="0" rIns="0" bIns="0" rtlCol="0" anchor="ctr"/>
          <a:lstStyle/>
          <a:p>
            <a:pPr algn="ctr">
              <a:lnSpc>
                <a:spcPct val="110000"/>
              </a:lnSpc>
            </a:pPr>
            <a:r>
              <a:rPr lang="en-US" sz="1500" b="1">
                <a:solidFill>
                  <a:srgbClr val="FFFFFF"/>
                </a:solidFill>
                <a:latin typeface="Noto Sans SC" pitchFamily="34" charset="0"/>
                <a:ea typeface="Noto Sans SC" pitchFamily="34" charset="-122"/>
                <a:cs typeface="Noto Sans SC" pitchFamily="34" charset="-120"/>
              </a:rPr>
              <a:t>5</a:t>
            </a:r>
            <a:endParaRPr lang="en-US" sz="1600"/>
          </a:p>
        </p:txBody>
      </p:sp>
      <p:sp>
        <p:nvSpPr>
          <p:cNvPr id="32" name="Text 30"/>
          <p:cNvSpPr/>
          <p:nvPr/>
        </p:nvSpPr>
        <p:spPr>
          <a:xfrm>
            <a:off x="1079500" y="3767677"/>
            <a:ext cx="10731500" cy="254000"/>
          </a:xfrm>
          <a:prstGeom prst="rect">
            <a:avLst/>
          </a:prstGeom>
          <a:noFill/>
          <a:ln/>
        </p:spPr>
        <p:txBody>
          <a:bodyPr wrap="square" lIns="0" tIns="0" rIns="0" bIns="0" rtlCol="0" anchor="ctr"/>
          <a:lstStyle/>
          <a:p>
            <a:pPr>
              <a:lnSpc>
                <a:spcPct val="110000"/>
              </a:lnSpc>
            </a:pPr>
            <a:r>
              <a:rPr lang="en-US" sz="1500" b="1">
                <a:solidFill>
                  <a:srgbClr val="1D293D"/>
                </a:solidFill>
                <a:latin typeface="Noto Sans SC" pitchFamily="34" charset="0"/>
                <a:ea typeface="Noto Sans SC" pitchFamily="34" charset="-122"/>
                <a:cs typeface="Noto Sans SC" pitchFamily="34" charset="-120"/>
              </a:rPr>
              <a:t>Risico Evaluatie &amp; Prioritering</a:t>
            </a:r>
            <a:endParaRPr lang="en-US" sz="1600"/>
          </a:p>
        </p:txBody>
      </p:sp>
      <p:sp>
        <p:nvSpPr>
          <p:cNvPr id="33" name="Text 31"/>
          <p:cNvSpPr/>
          <p:nvPr/>
        </p:nvSpPr>
        <p:spPr>
          <a:xfrm>
            <a:off x="1079500" y="4116927"/>
            <a:ext cx="5318125"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Wat doe je?</a:t>
            </a:r>
            <a:endParaRPr lang="en-US" sz="1600"/>
          </a:p>
        </p:txBody>
      </p:sp>
      <p:sp>
        <p:nvSpPr>
          <p:cNvPr id="34" name="Shape 32"/>
          <p:cNvSpPr/>
          <p:nvPr/>
        </p:nvSpPr>
        <p:spPr>
          <a:xfrm>
            <a:off x="1103313" y="4402677"/>
            <a:ext cx="111125" cy="127000"/>
          </a:xfrm>
          <a:custGeom>
            <a:avLst/>
            <a:gdLst/>
            <a:ahLst/>
            <a:cxnLst/>
            <a:rect l="l" t="t" r="r" b="b"/>
            <a:pathLst>
              <a:path w="111125" h="127000">
                <a:moveTo>
                  <a:pt x="107851" y="17388"/>
                </a:moveTo>
                <a:cubicBezTo>
                  <a:pt x="111398" y="19968"/>
                  <a:pt x="112192" y="24929"/>
                  <a:pt x="109612" y="28476"/>
                </a:cubicBezTo>
                <a:lnTo>
                  <a:pt x="46112" y="115788"/>
                </a:lnTo>
                <a:cubicBezTo>
                  <a:pt x="44748" y="117673"/>
                  <a:pt x="42639" y="118839"/>
                  <a:pt x="40308" y="119038"/>
                </a:cubicBezTo>
                <a:cubicBezTo>
                  <a:pt x="37976" y="119236"/>
                  <a:pt x="35719" y="118368"/>
                  <a:pt x="34082" y="116731"/>
                </a:cubicBezTo>
                <a:lnTo>
                  <a:pt x="2332" y="84981"/>
                </a:lnTo>
                <a:cubicBezTo>
                  <a:pt x="-769" y="81880"/>
                  <a:pt x="-769" y="76845"/>
                  <a:pt x="2332" y="73744"/>
                </a:cubicBezTo>
                <a:cubicBezTo>
                  <a:pt x="5432" y="70644"/>
                  <a:pt x="10468" y="70644"/>
                  <a:pt x="13568" y="73744"/>
                </a:cubicBezTo>
                <a:lnTo>
                  <a:pt x="38745" y="98921"/>
                </a:lnTo>
                <a:lnTo>
                  <a:pt x="96788" y="19124"/>
                </a:lnTo>
                <a:cubicBezTo>
                  <a:pt x="99368" y="15577"/>
                  <a:pt x="104329" y="14784"/>
                  <a:pt x="107876" y="17363"/>
                </a:cubicBezTo>
                <a:close/>
              </a:path>
            </a:pathLst>
          </a:custGeom>
          <a:solidFill>
            <a:srgbClr val="00C950"/>
          </a:solidFill>
          <a:ln/>
        </p:spPr>
        <p:txBody>
          <a:bodyPr/>
          <a:lstStyle/>
          <a:p>
            <a:endParaRPr lang="nl-NL"/>
          </a:p>
        </p:txBody>
      </p:sp>
      <p:sp>
        <p:nvSpPr>
          <p:cNvPr id="35" name="Text 33"/>
          <p:cNvSpPr/>
          <p:nvPr/>
        </p:nvSpPr>
        <p:spPr>
          <a:xfrm>
            <a:off x="1290545" y="4370927"/>
            <a:ext cx="3211885" cy="212911"/>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Vergelijk risico's met acceptatiecriteria</a:t>
            </a:r>
            <a:endParaRPr lang="en-US" sz="1600"/>
          </a:p>
        </p:txBody>
      </p:sp>
      <p:sp>
        <p:nvSpPr>
          <p:cNvPr id="36" name="Shape 34"/>
          <p:cNvSpPr/>
          <p:nvPr/>
        </p:nvSpPr>
        <p:spPr>
          <a:xfrm>
            <a:off x="1103313" y="4624927"/>
            <a:ext cx="111125" cy="127000"/>
          </a:xfrm>
          <a:custGeom>
            <a:avLst/>
            <a:gdLst/>
            <a:ahLst/>
            <a:cxnLst/>
            <a:rect l="l" t="t" r="r" b="b"/>
            <a:pathLst>
              <a:path w="111125" h="127000">
                <a:moveTo>
                  <a:pt x="107851" y="17388"/>
                </a:moveTo>
                <a:cubicBezTo>
                  <a:pt x="111398" y="19968"/>
                  <a:pt x="112192" y="24929"/>
                  <a:pt x="109612" y="28476"/>
                </a:cubicBezTo>
                <a:lnTo>
                  <a:pt x="46112" y="115788"/>
                </a:lnTo>
                <a:cubicBezTo>
                  <a:pt x="44748" y="117673"/>
                  <a:pt x="42639" y="118839"/>
                  <a:pt x="40308" y="119038"/>
                </a:cubicBezTo>
                <a:cubicBezTo>
                  <a:pt x="37976" y="119236"/>
                  <a:pt x="35719" y="118368"/>
                  <a:pt x="34082" y="116731"/>
                </a:cubicBezTo>
                <a:lnTo>
                  <a:pt x="2332" y="84981"/>
                </a:lnTo>
                <a:cubicBezTo>
                  <a:pt x="-769" y="81880"/>
                  <a:pt x="-769" y="76845"/>
                  <a:pt x="2332" y="73744"/>
                </a:cubicBezTo>
                <a:cubicBezTo>
                  <a:pt x="5432" y="70644"/>
                  <a:pt x="10468" y="70644"/>
                  <a:pt x="13568" y="73744"/>
                </a:cubicBezTo>
                <a:lnTo>
                  <a:pt x="38745" y="98921"/>
                </a:lnTo>
                <a:lnTo>
                  <a:pt x="96788" y="19124"/>
                </a:lnTo>
                <a:cubicBezTo>
                  <a:pt x="99368" y="15577"/>
                  <a:pt x="104329" y="14784"/>
                  <a:pt x="107876" y="17363"/>
                </a:cubicBezTo>
                <a:close/>
              </a:path>
            </a:pathLst>
          </a:custGeom>
          <a:solidFill>
            <a:srgbClr val="00C950"/>
          </a:solidFill>
          <a:ln/>
        </p:spPr>
        <p:txBody>
          <a:bodyPr/>
          <a:lstStyle/>
          <a:p>
            <a:endParaRPr lang="nl-NL"/>
          </a:p>
        </p:txBody>
      </p:sp>
      <p:sp>
        <p:nvSpPr>
          <p:cNvPr id="37" name="Text 35"/>
          <p:cNvSpPr/>
          <p:nvPr/>
        </p:nvSpPr>
        <p:spPr>
          <a:xfrm>
            <a:off x="1290545" y="4593177"/>
            <a:ext cx="4030848" cy="212911"/>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Identificeer welke risico's onacceptabel zijn</a:t>
            </a:r>
            <a:endParaRPr lang="en-US" sz="1600"/>
          </a:p>
        </p:txBody>
      </p:sp>
      <p:sp>
        <p:nvSpPr>
          <p:cNvPr id="38" name="Shape 36"/>
          <p:cNvSpPr/>
          <p:nvPr/>
        </p:nvSpPr>
        <p:spPr>
          <a:xfrm>
            <a:off x="1103313" y="4847177"/>
            <a:ext cx="111125" cy="127000"/>
          </a:xfrm>
          <a:custGeom>
            <a:avLst/>
            <a:gdLst/>
            <a:ahLst/>
            <a:cxnLst/>
            <a:rect l="l" t="t" r="r" b="b"/>
            <a:pathLst>
              <a:path w="111125" h="127000">
                <a:moveTo>
                  <a:pt x="107851" y="17388"/>
                </a:moveTo>
                <a:cubicBezTo>
                  <a:pt x="111398" y="19968"/>
                  <a:pt x="112192" y="24929"/>
                  <a:pt x="109612" y="28476"/>
                </a:cubicBezTo>
                <a:lnTo>
                  <a:pt x="46112" y="115788"/>
                </a:lnTo>
                <a:cubicBezTo>
                  <a:pt x="44748" y="117673"/>
                  <a:pt x="42639" y="118839"/>
                  <a:pt x="40308" y="119038"/>
                </a:cubicBezTo>
                <a:cubicBezTo>
                  <a:pt x="37976" y="119236"/>
                  <a:pt x="35719" y="118368"/>
                  <a:pt x="34082" y="116731"/>
                </a:cubicBezTo>
                <a:lnTo>
                  <a:pt x="2332" y="84981"/>
                </a:lnTo>
                <a:cubicBezTo>
                  <a:pt x="-769" y="81880"/>
                  <a:pt x="-769" y="76845"/>
                  <a:pt x="2332" y="73744"/>
                </a:cubicBezTo>
                <a:cubicBezTo>
                  <a:pt x="5432" y="70644"/>
                  <a:pt x="10468" y="70644"/>
                  <a:pt x="13568" y="73744"/>
                </a:cubicBezTo>
                <a:lnTo>
                  <a:pt x="38745" y="98921"/>
                </a:lnTo>
                <a:lnTo>
                  <a:pt x="96788" y="19124"/>
                </a:lnTo>
                <a:cubicBezTo>
                  <a:pt x="99368" y="15577"/>
                  <a:pt x="104329" y="14784"/>
                  <a:pt x="107876" y="17363"/>
                </a:cubicBezTo>
                <a:close/>
              </a:path>
            </a:pathLst>
          </a:custGeom>
          <a:solidFill>
            <a:srgbClr val="00C950"/>
          </a:solidFill>
          <a:ln/>
        </p:spPr>
        <p:txBody>
          <a:bodyPr/>
          <a:lstStyle/>
          <a:p>
            <a:endParaRPr lang="nl-NL"/>
          </a:p>
        </p:txBody>
      </p:sp>
      <p:sp>
        <p:nvSpPr>
          <p:cNvPr id="39" name="Text 37"/>
          <p:cNvSpPr/>
          <p:nvPr/>
        </p:nvSpPr>
        <p:spPr>
          <a:xfrm>
            <a:off x="1290545" y="4815427"/>
            <a:ext cx="3364098" cy="156883"/>
          </a:xfrm>
          <a:prstGeom prst="rect">
            <a:avLst/>
          </a:prstGeom>
          <a:noFill/>
          <a:ln/>
        </p:spPr>
        <p:txBody>
          <a:bodyPr wrap="square" lIns="0" tIns="0" rIns="0" bIns="0" rtlCol="0" anchor="ctr"/>
          <a:lstStyle/>
          <a:p>
            <a:pPr>
              <a:lnSpc>
                <a:spcPct val="130000"/>
              </a:lnSpc>
            </a:pPr>
            <a:r>
              <a:rPr lang="en-US" sz="1000">
                <a:solidFill>
                  <a:srgbClr val="314158"/>
                </a:solidFill>
                <a:latin typeface="MiSans" pitchFamily="34" charset="0"/>
                <a:ea typeface="MiSans" pitchFamily="34" charset="-122"/>
                <a:cs typeface="MiSans" pitchFamily="34" charset="-120"/>
              </a:rPr>
              <a:t>Prioritiseer risico's (hoogste scores eerst)</a:t>
            </a:r>
            <a:endParaRPr lang="en-US" sz="1600"/>
          </a:p>
        </p:txBody>
      </p:sp>
      <p:sp>
        <p:nvSpPr>
          <p:cNvPr id="40" name="Text 38"/>
          <p:cNvSpPr/>
          <p:nvPr/>
        </p:nvSpPr>
        <p:spPr>
          <a:xfrm>
            <a:off x="6461125" y="4116927"/>
            <a:ext cx="5318125"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Risicomatrix Voorbeeld</a:t>
            </a:r>
            <a:endParaRPr lang="en-US" sz="1600"/>
          </a:p>
        </p:txBody>
      </p:sp>
      <p:sp>
        <p:nvSpPr>
          <p:cNvPr id="41" name="Shape 39"/>
          <p:cNvSpPr/>
          <p:nvPr/>
        </p:nvSpPr>
        <p:spPr>
          <a:xfrm>
            <a:off x="6477000" y="4370927"/>
            <a:ext cx="5238750" cy="1174750"/>
          </a:xfrm>
          <a:custGeom>
            <a:avLst/>
            <a:gdLst/>
            <a:ahLst/>
            <a:cxnLst/>
            <a:rect l="l" t="t" r="r" b="b"/>
            <a:pathLst>
              <a:path w="5238750" h="1174750">
                <a:moveTo>
                  <a:pt x="31750" y="0"/>
                </a:moveTo>
                <a:lnTo>
                  <a:pt x="5175255" y="0"/>
                </a:lnTo>
                <a:cubicBezTo>
                  <a:pt x="5210322" y="0"/>
                  <a:pt x="5238750" y="28428"/>
                  <a:pt x="5238750" y="63495"/>
                </a:cubicBezTo>
                <a:lnTo>
                  <a:pt x="5238750" y="1111255"/>
                </a:lnTo>
                <a:cubicBezTo>
                  <a:pt x="5238750" y="1146322"/>
                  <a:pt x="5210322" y="1174750"/>
                  <a:pt x="5175255" y="1174750"/>
                </a:cubicBezTo>
                <a:lnTo>
                  <a:pt x="31750" y="1174750"/>
                </a:lnTo>
                <a:cubicBezTo>
                  <a:pt x="14215" y="1174750"/>
                  <a:pt x="0" y="1160535"/>
                  <a:pt x="0" y="1143000"/>
                </a:cubicBezTo>
                <a:lnTo>
                  <a:pt x="0" y="31750"/>
                </a:lnTo>
                <a:cubicBezTo>
                  <a:pt x="0" y="14227"/>
                  <a:pt x="14227" y="0"/>
                  <a:pt x="31750" y="0"/>
                </a:cubicBezTo>
                <a:close/>
              </a:path>
            </a:pathLst>
          </a:custGeom>
          <a:solidFill>
            <a:srgbClr val="FEFCE8"/>
          </a:solidFill>
          <a:ln/>
        </p:spPr>
        <p:txBody>
          <a:bodyPr/>
          <a:lstStyle/>
          <a:p>
            <a:endParaRPr lang="nl-NL"/>
          </a:p>
        </p:txBody>
      </p:sp>
      <p:sp>
        <p:nvSpPr>
          <p:cNvPr id="42" name="Shape 40"/>
          <p:cNvSpPr/>
          <p:nvPr/>
        </p:nvSpPr>
        <p:spPr>
          <a:xfrm>
            <a:off x="6477000" y="4370927"/>
            <a:ext cx="31750" cy="1174750"/>
          </a:xfrm>
          <a:custGeom>
            <a:avLst/>
            <a:gdLst/>
            <a:ahLst/>
            <a:cxnLst/>
            <a:rect l="l" t="t" r="r" b="b"/>
            <a:pathLst>
              <a:path w="31750" h="1174750">
                <a:moveTo>
                  <a:pt x="31750" y="0"/>
                </a:moveTo>
                <a:lnTo>
                  <a:pt x="31750" y="0"/>
                </a:lnTo>
                <a:lnTo>
                  <a:pt x="31750" y="1174750"/>
                </a:lnTo>
                <a:lnTo>
                  <a:pt x="31750" y="1174750"/>
                </a:lnTo>
                <a:cubicBezTo>
                  <a:pt x="14227" y="1174750"/>
                  <a:pt x="0" y="1160523"/>
                  <a:pt x="0" y="1143000"/>
                </a:cubicBezTo>
                <a:lnTo>
                  <a:pt x="0" y="31750"/>
                </a:lnTo>
                <a:cubicBezTo>
                  <a:pt x="0" y="14227"/>
                  <a:pt x="14227" y="0"/>
                  <a:pt x="31750" y="0"/>
                </a:cubicBezTo>
                <a:close/>
              </a:path>
            </a:pathLst>
          </a:custGeom>
          <a:solidFill>
            <a:srgbClr val="FDC700"/>
          </a:solidFill>
          <a:ln/>
        </p:spPr>
        <p:txBody>
          <a:bodyPr/>
          <a:lstStyle/>
          <a:p>
            <a:endParaRPr lang="nl-NL"/>
          </a:p>
        </p:txBody>
      </p:sp>
      <p:sp>
        <p:nvSpPr>
          <p:cNvPr id="43" name="Shape 41"/>
          <p:cNvSpPr/>
          <p:nvPr/>
        </p:nvSpPr>
        <p:spPr>
          <a:xfrm>
            <a:off x="6588125" y="4466177"/>
            <a:ext cx="1635125" cy="285750"/>
          </a:xfrm>
          <a:custGeom>
            <a:avLst/>
            <a:gdLst/>
            <a:ahLst/>
            <a:cxnLst/>
            <a:rect l="l" t="t" r="r" b="b"/>
            <a:pathLst>
              <a:path w="1635125" h="285750">
                <a:moveTo>
                  <a:pt x="31750" y="0"/>
                </a:moveTo>
                <a:lnTo>
                  <a:pt x="1603375" y="0"/>
                </a:lnTo>
                <a:cubicBezTo>
                  <a:pt x="1620910" y="0"/>
                  <a:pt x="1635125" y="14215"/>
                  <a:pt x="1635125" y="31750"/>
                </a:cubicBezTo>
                <a:lnTo>
                  <a:pt x="1635125" y="254000"/>
                </a:lnTo>
                <a:cubicBezTo>
                  <a:pt x="1635125" y="271535"/>
                  <a:pt x="1620910" y="285750"/>
                  <a:pt x="1603375" y="285750"/>
                </a:cubicBezTo>
                <a:lnTo>
                  <a:pt x="31750" y="285750"/>
                </a:lnTo>
                <a:cubicBezTo>
                  <a:pt x="14215" y="285750"/>
                  <a:pt x="0" y="271535"/>
                  <a:pt x="0" y="254000"/>
                </a:cubicBezTo>
                <a:lnTo>
                  <a:pt x="0" y="31750"/>
                </a:lnTo>
                <a:cubicBezTo>
                  <a:pt x="0" y="14227"/>
                  <a:pt x="14227" y="0"/>
                  <a:pt x="31750" y="0"/>
                </a:cubicBezTo>
                <a:close/>
              </a:path>
            </a:pathLst>
          </a:custGeom>
          <a:solidFill>
            <a:srgbClr val="FB2C36"/>
          </a:solidFill>
          <a:ln/>
        </p:spPr>
        <p:txBody>
          <a:bodyPr/>
          <a:lstStyle/>
          <a:p>
            <a:endParaRPr lang="nl-NL"/>
          </a:p>
        </p:txBody>
      </p:sp>
      <p:sp>
        <p:nvSpPr>
          <p:cNvPr id="44" name="Text 42"/>
          <p:cNvSpPr/>
          <p:nvPr/>
        </p:nvSpPr>
        <p:spPr>
          <a:xfrm>
            <a:off x="6560344" y="4466177"/>
            <a:ext cx="1690688" cy="285750"/>
          </a:xfrm>
          <a:prstGeom prst="rect">
            <a:avLst/>
          </a:prstGeom>
          <a:noFill/>
          <a:ln/>
        </p:spPr>
        <p:txBody>
          <a:bodyPr wrap="square" lIns="63500" tIns="63500" rIns="63500" bIns="63500" rtlCol="0" anchor="ctr"/>
          <a:lstStyle/>
          <a:p>
            <a:pPr algn="ctr">
              <a:lnSpc>
                <a:spcPct val="120000"/>
              </a:lnSpc>
            </a:pPr>
            <a:r>
              <a:rPr lang="en-US" sz="875" b="1">
                <a:solidFill>
                  <a:srgbClr val="FFFFFF"/>
                </a:solidFill>
                <a:latin typeface="MiSans" pitchFamily="34" charset="0"/>
                <a:ea typeface="MiSans" pitchFamily="34" charset="-122"/>
                <a:cs typeface="MiSans" pitchFamily="34" charset="-120"/>
              </a:rPr>
              <a:t>5E Kritiek</a:t>
            </a:r>
            <a:endParaRPr lang="en-US" sz="1600"/>
          </a:p>
        </p:txBody>
      </p:sp>
      <p:sp>
        <p:nvSpPr>
          <p:cNvPr id="45" name="Shape 43"/>
          <p:cNvSpPr/>
          <p:nvPr/>
        </p:nvSpPr>
        <p:spPr>
          <a:xfrm>
            <a:off x="8286750" y="4466177"/>
            <a:ext cx="1635125" cy="285750"/>
          </a:xfrm>
          <a:custGeom>
            <a:avLst/>
            <a:gdLst/>
            <a:ahLst/>
            <a:cxnLst/>
            <a:rect l="l" t="t" r="r" b="b"/>
            <a:pathLst>
              <a:path w="1635125" h="285750">
                <a:moveTo>
                  <a:pt x="31750" y="0"/>
                </a:moveTo>
                <a:lnTo>
                  <a:pt x="1603375" y="0"/>
                </a:lnTo>
                <a:cubicBezTo>
                  <a:pt x="1620910" y="0"/>
                  <a:pt x="1635125" y="14215"/>
                  <a:pt x="1635125" y="31750"/>
                </a:cubicBezTo>
                <a:lnTo>
                  <a:pt x="1635125" y="254000"/>
                </a:lnTo>
                <a:cubicBezTo>
                  <a:pt x="1635125" y="271535"/>
                  <a:pt x="1620910" y="285750"/>
                  <a:pt x="1603375" y="285750"/>
                </a:cubicBezTo>
                <a:lnTo>
                  <a:pt x="31750" y="285750"/>
                </a:lnTo>
                <a:cubicBezTo>
                  <a:pt x="14215" y="285750"/>
                  <a:pt x="0" y="271535"/>
                  <a:pt x="0" y="254000"/>
                </a:cubicBezTo>
                <a:lnTo>
                  <a:pt x="0" y="31750"/>
                </a:lnTo>
                <a:cubicBezTo>
                  <a:pt x="0" y="14227"/>
                  <a:pt x="14227" y="0"/>
                  <a:pt x="31750" y="0"/>
                </a:cubicBezTo>
                <a:close/>
              </a:path>
            </a:pathLst>
          </a:custGeom>
          <a:solidFill>
            <a:srgbClr val="FF6467"/>
          </a:solidFill>
          <a:ln/>
        </p:spPr>
        <p:txBody>
          <a:bodyPr/>
          <a:lstStyle/>
          <a:p>
            <a:endParaRPr lang="nl-NL"/>
          </a:p>
        </p:txBody>
      </p:sp>
      <p:sp>
        <p:nvSpPr>
          <p:cNvPr id="46" name="Text 44"/>
          <p:cNvSpPr/>
          <p:nvPr/>
        </p:nvSpPr>
        <p:spPr>
          <a:xfrm>
            <a:off x="8258969" y="4466177"/>
            <a:ext cx="1690688" cy="285750"/>
          </a:xfrm>
          <a:prstGeom prst="rect">
            <a:avLst/>
          </a:prstGeom>
          <a:noFill/>
          <a:ln/>
        </p:spPr>
        <p:txBody>
          <a:bodyPr wrap="square" lIns="63500" tIns="63500" rIns="63500" bIns="63500" rtlCol="0" anchor="ctr"/>
          <a:lstStyle/>
          <a:p>
            <a:pPr algn="ctr">
              <a:lnSpc>
                <a:spcPct val="120000"/>
              </a:lnSpc>
            </a:pPr>
            <a:r>
              <a:rPr lang="en-US" sz="875" b="1">
                <a:solidFill>
                  <a:srgbClr val="FFFFFF"/>
                </a:solidFill>
                <a:latin typeface="MiSans" pitchFamily="34" charset="0"/>
                <a:ea typeface="MiSans" pitchFamily="34" charset="-122"/>
                <a:cs typeface="MiSans" pitchFamily="34" charset="-120"/>
              </a:rPr>
              <a:t>4E Hoog</a:t>
            </a:r>
            <a:endParaRPr lang="en-US" sz="1600"/>
          </a:p>
        </p:txBody>
      </p:sp>
      <p:sp>
        <p:nvSpPr>
          <p:cNvPr id="47" name="Shape 45"/>
          <p:cNvSpPr/>
          <p:nvPr/>
        </p:nvSpPr>
        <p:spPr>
          <a:xfrm>
            <a:off x="9985375" y="4466177"/>
            <a:ext cx="1635125" cy="285750"/>
          </a:xfrm>
          <a:custGeom>
            <a:avLst/>
            <a:gdLst/>
            <a:ahLst/>
            <a:cxnLst/>
            <a:rect l="l" t="t" r="r" b="b"/>
            <a:pathLst>
              <a:path w="1635125" h="285750">
                <a:moveTo>
                  <a:pt x="31750" y="0"/>
                </a:moveTo>
                <a:lnTo>
                  <a:pt x="1603375" y="0"/>
                </a:lnTo>
                <a:cubicBezTo>
                  <a:pt x="1620910" y="0"/>
                  <a:pt x="1635125" y="14215"/>
                  <a:pt x="1635125" y="31750"/>
                </a:cubicBezTo>
                <a:lnTo>
                  <a:pt x="1635125" y="254000"/>
                </a:lnTo>
                <a:cubicBezTo>
                  <a:pt x="1635125" y="271535"/>
                  <a:pt x="1620910" y="285750"/>
                  <a:pt x="1603375" y="285750"/>
                </a:cubicBezTo>
                <a:lnTo>
                  <a:pt x="31750" y="285750"/>
                </a:lnTo>
                <a:cubicBezTo>
                  <a:pt x="14215" y="285750"/>
                  <a:pt x="0" y="271535"/>
                  <a:pt x="0" y="254000"/>
                </a:cubicBezTo>
                <a:lnTo>
                  <a:pt x="0" y="31750"/>
                </a:lnTo>
                <a:cubicBezTo>
                  <a:pt x="0" y="14227"/>
                  <a:pt x="14227" y="0"/>
                  <a:pt x="31750" y="0"/>
                </a:cubicBezTo>
                <a:close/>
              </a:path>
            </a:pathLst>
          </a:custGeom>
          <a:solidFill>
            <a:srgbClr val="FF8904"/>
          </a:solidFill>
          <a:ln/>
        </p:spPr>
        <p:txBody>
          <a:bodyPr/>
          <a:lstStyle/>
          <a:p>
            <a:endParaRPr lang="nl-NL"/>
          </a:p>
        </p:txBody>
      </p:sp>
      <p:sp>
        <p:nvSpPr>
          <p:cNvPr id="48" name="Text 46"/>
          <p:cNvSpPr/>
          <p:nvPr/>
        </p:nvSpPr>
        <p:spPr>
          <a:xfrm>
            <a:off x="9957594" y="4466177"/>
            <a:ext cx="1690688" cy="285750"/>
          </a:xfrm>
          <a:prstGeom prst="rect">
            <a:avLst/>
          </a:prstGeom>
          <a:noFill/>
          <a:ln/>
        </p:spPr>
        <p:txBody>
          <a:bodyPr wrap="square" lIns="63500" tIns="63500" rIns="63500" bIns="63500" rtlCol="0" anchor="ctr"/>
          <a:lstStyle/>
          <a:p>
            <a:pPr algn="ctr">
              <a:lnSpc>
                <a:spcPct val="120000"/>
              </a:lnSpc>
            </a:pPr>
            <a:r>
              <a:rPr lang="en-US" sz="875" b="1">
                <a:solidFill>
                  <a:srgbClr val="FFFFFF"/>
                </a:solidFill>
                <a:latin typeface="MiSans" pitchFamily="34" charset="0"/>
                <a:ea typeface="MiSans" pitchFamily="34" charset="-122"/>
                <a:cs typeface="MiSans" pitchFamily="34" charset="-120"/>
              </a:rPr>
              <a:t>3E Medium</a:t>
            </a:r>
            <a:endParaRPr lang="en-US" sz="1600"/>
          </a:p>
        </p:txBody>
      </p:sp>
      <p:sp>
        <p:nvSpPr>
          <p:cNvPr id="49" name="Shape 47"/>
          <p:cNvSpPr/>
          <p:nvPr/>
        </p:nvSpPr>
        <p:spPr>
          <a:xfrm>
            <a:off x="6588125" y="4815427"/>
            <a:ext cx="1635125" cy="285750"/>
          </a:xfrm>
          <a:custGeom>
            <a:avLst/>
            <a:gdLst/>
            <a:ahLst/>
            <a:cxnLst/>
            <a:rect l="l" t="t" r="r" b="b"/>
            <a:pathLst>
              <a:path w="1635125" h="285750">
                <a:moveTo>
                  <a:pt x="31750" y="0"/>
                </a:moveTo>
                <a:lnTo>
                  <a:pt x="1603375" y="0"/>
                </a:lnTo>
                <a:cubicBezTo>
                  <a:pt x="1620910" y="0"/>
                  <a:pt x="1635125" y="14215"/>
                  <a:pt x="1635125" y="31750"/>
                </a:cubicBezTo>
                <a:lnTo>
                  <a:pt x="1635125" y="254000"/>
                </a:lnTo>
                <a:cubicBezTo>
                  <a:pt x="1635125" y="271535"/>
                  <a:pt x="1620910" y="285750"/>
                  <a:pt x="1603375" y="285750"/>
                </a:cubicBezTo>
                <a:lnTo>
                  <a:pt x="31750" y="285750"/>
                </a:lnTo>
                <a:cubicBezTo>
                  <a:pt x="14215" y="285750"/>
                  <a:pt x="0" y="271535"/>
                  <a:pt x="0" y="254000"/>
                </a:cubicBezTo>
                <a:lnTo>
                  <a:pt x="0" y="31750"/>
                </a:lnTo>
                <a:cubicBezTo>
                  <a:pt x="0" y="14227"/>
                  <a:pt x="14227" y="0"/>
                  <a:pt x="31750" y="0"/>
                </a:cubicBezTo>
                <a:close/>
              </a:path>
            </a:pathLst>
          </a:custGeom>
          <a:solidFill>
            <a:srgbClr val="FF6467"/>
          </a:solidFill>
          <a:ln/>
        </p:spPr>
        <p:txBody>
          <a:bodyPr/>
          <a:lstStyle/>
          <a:p>
            <a:endParaRPr lang="nl-NL"/>
          </a:p>
        </p:txBody>
      </p:sp>
      <p:sp>
        <p:nvSpPr>
          <p:cNvPr id="50" name="Text 48"/>
          <p:cNvSpPr/>
          <p:nvPr/>
        </p:nvSpPr>
        <p:spPr>
          <a:xfrm>
            <a:off x="6560344" y="4815427"/>
            <a:ext cx="1690688" cy="285750"/>
          </a:xfrm>
          <a:prstGeom prst="rect">
            <a:avLst/>
          </a:prstGeom>
          <a:noFill/>
          <a:ln/>
        </p:spPr>
        <p:txBody>
          <a:bodyPr wrap="square" lIns="63500" tIns="63500" rIns="63500" bIns="63500" rtlCol="0" anchor="ctr"/>
          <a:lstStyle/>
          <a:p>
            <a:pPr algn="ctr">
              <a:lnSpc>
                <a:spcPct val="120000"/>
              </a:lnSpc>
            </a:pPr>
            <a:r>
              <a:rPr lang="en-US" sz="875" b="1">
                <a:solidFill>
                  <a:srgbClr val="FFFFFF"/>
                </a:solidFill>
                <a:latin typeface="MiSans" pitchFamily="34" charset="0"/>
                <a:ea typeface="MiSans" pitchFamily="34" charset="-122"/>
                <a:cs typeface="MiSans" pitchFamily="34" charset="-120"/>
              </a:rPr>
              <a:t>5D Hoog</a:t>
            </a:r>
            <a:endParaRPr lang="en-US" sz="1600"/>
          </a:p>
        </p:txBody>
      </p:sp>
      <p:sp>
        <p:nvSpPr>
          <p:cNvPr id="51" name="Shape 49"/>
          <p:cNvSpPr/>
          <p:nvPr/>
        </p:nvSpPr>
        <p:spPr>
          <a:xfrm>
            <a:off x="8286750" y="4815427"/>
            <a:ext cx="1635125" cy="285750"/>
          </a:xfrm>
          <a:custGeom>
            <a:avLst/>
            <a:gdLst/>
            <a:ahLst/>
            <a:cxnLst/>
            <a:rect l="l" t="t" r="r" b="b"/>
            <a:pathLst>
              <a:path w="1635125" h="285750">
                <a:moveTo>
                  <a:pt x="31750" y="0"/>
                </a:moveTo>
                <a:lnTo>
                  <a:pt x="1603375" y="0"/>
                </a:lnTo>
                <a:cubicBezTo>
                  <a:pt x="1620910" y="0"/>
                  <a:pt x="1635125" y="14215"/>
                  <a:pt x="1635125" y="31750"/>
                </a:cubicBezTo>
                <a:lnTo>
                  <a:pt x="1635125" y="254000"/>
                </a:lnTo>
                <a:cubicBezTo>
                  <a:pt x="1635125" y="271535"/>
                  <a:pt x="1620910" y="285750"/>
                  <a:pt x="1603375" y="285750"/>
                </a:cubicBezTo>
                <a:lnTo>
                  <a:pt x="31750" y="285750"/>
                </a:lnTo>
                <a:cubicBezTo>
                  <a:pt x="14215" y="285750"/>
                  <a:pt x="0" y="271535"/>
                  <a:pt x="0" y="254000"/>
                </a:cubicBezTo>
                <a:lnTo>
                  <a:pt x="0" y="31750"/>
                </a:lnTo>
                <a:cubicBezTo>
                  <a:pt x="0" y="14227"/>
                  <a:pt x="14227" y="0"/>
                  <a:pt x="31750" y="0"/>
                </a:cubicBezTo>
                <a:close/>
              </a:path>
            </a:pathLst>
          </a:custGeom>
          <a:solidFill>
            <a:srgbClr val="FF8904"/>
          </a:solidFill>
          <a:ln/>
        </p:spPr>
        <p:txBody>
          <a:bodyPr/>
          <a:lstStyle/>
          <a:p>
            <a:endParaRPr lang="nl-NL"/>
          </a:p>
        </p:txBody>
      </p:sp>
      <p:sp>
        <p:nvSpPr>
          <p:cNvPr id="52" name="Text 50"/>
          <p:cNvSpPr/>
          <p:nvPr/>
        </p:nvSpPr>
        <p:spPr>
          <a:xfrm>
            <a:off x="8258969" y="4815427"/>
            <a:ext cx="1690688" cy="285750"/>
          </a:xfrm>
          <a:prstGeom prst="rect">
            <a:avLst/>
          </a:prstGeom>
          <a:noFill/>
          <a:ln/>
        </p:spPr>
        <p:txBody>
          <a:bodyPr wrap="square" lIns="63500" tIns="63500" rIns="63500" bIns="63500" rtlCol="0" anchor="ctr"/>
          <a:lstStyle/>
          <a:p>
            <a:pPr algn="ctr">
              <a:lnSpc>
                <a:spcPct val="120000"/>
              </a:lnSpc>
            </a:pPr>
            <a:r>
              <a:rPr lang="en-US" sz="875" b="1">
                <a:solidFill>
                  <a:srgbClr val="FFFFFF"/>
                </a:solidFill>
                <a:latin typeface="MiSans" pitchFamily="34" charset="0"/>
                <a:ea typeface="MiSans" pitchFamily="34" charset="-122"/>
                <a:cs typeface="MiSans" pitchFamily="34" charset="-120"/>
              </a:rPr>
              <a:t>4D Medium</a:t>
            </a:r>
            <a:endParaRPr lang="en-US" sz="1600"/>
          </a:p>
        </p:txBody>
      </p:sp>
      <p:sp>
        <p:nvSpPr>
          <p:cNvPr id="53" name="Shape 51"/>
          <p:cNvSpPr/>
          <p:nvPr/>
        </p:nvSpPr>
        <p:spPr>
          <a:xfrm>
            <a:off x="9985375" y="4815427"/>
            <a:ext cx="1635125" cy="285750"/>
          </a:xfrm>
          <a:custGeom>
            <a:avLst/>
            <a:gdLst/>
            <a:ahLst/>
            <a:cxnLst/>
            <a:rect l="l" t="t" r="r" b="b"/>
            <a:pathLst>
              <a:path w="1635125" h="285750">
                <a:moveTo>
                  <a:pt x="31750" y="0"/>
                </a:moveTo>
                <a:lnTo>
                  <a:pt x="1603375" y="0"/>
                </a:lnTo>
                <a:cubicBezTo>
                  <a:pt x="1620910" y="0"/>
                  <a:pt x="1635125" y="14215"/>
                  <a:pt x="1635125" y="31750"/>
                </a:cubicBezTo>
                <a:lnTo>
                  <a:pt x="1635125" y="254000"/>
                </a:lnTo>
                <a:cubicBezTo>
                  <a:pt x="1635125" y="271535"/>
                  <a:pt x="1620910" y="285750"/>
                  <a:pt x="1603375" y="285750"/>
                </a:cubicBezTo>
                <a:lnTo>
                  <a:pt x="31750" y="285750"/>
                </a:lnTo>
                <a:cubicBezTo>
                  <a:pt x="14215" y="285750"/>
                  <a:pt x="0" y="271535"/>
                  <a:pt x="0" y="254000"/>
                </a:cubicBezTo>
                <a:lnTo>
                  <a:pt x="0" y="31750"/>
                </a:lnTo>
                <a:cubicBezTo>
                  <a:pt x="0" y="14227"/>
                  <a:pt x="14227" y="0"/>
                  <a:pt x="31750" y="0"/>
                </a:cubicBezTo>
                <a:close/>
              </a:path>
            </a:pathLst>
          </a:custGeom>
          <a:solidFill>
            <a:srgbClr val="FDC700"/>
          </a:solidFill>
          <a:ln/>
        </p:spPr>
        <p:txBody>
          <a:bodyPr/>
          <a:lstStyle/>
          <a:p>
            <a:endParaRPr lang="nl-NL"/>
          </a:p>
        </p:txBody>
      </p:sp>
      <p:sp>
        <p:nvSpPr>
          <p:cNvPr id="54" name="Text 52"/>
          <p:cNvSpPr/>
          <p:nvPr/>
        </p:nvSpPr>
        <p:spPr>
          <a:xfrm>
            <a:off x="9957594" y="4815427"/>
            <a:ext cx="1690688" cy="285750"/>
          </a:xfrm>
          <a:prstGeom prst="rect">
            <a:avLst/>
          </a:prstGeom>
          <a:noFill/>
          <a:ln/>
        </p:spPr>
        <p:txBody>
          <a:bodyPr wrap="square" lIns="63500" tIns="63500" rIns="63500" bIns="63500" rtlCol="0" anchor="ctr"/>
          <a:lstStyle/>
          <a:p>
            <a:pPr algn="ctr">
              <a:lnSpc>
                <a:spcPct val="120000"/>
              </a:lnSpc>
            </a:pPr>
            <a:r>
              <a:rPr lang="en-US" sz="875" b="1">
                <a:solidFill>
                  <a:srgbClr val="1D293D"/>
                </a:solidFill>
                <a:latin typeface="MiSans" pitchFamily="34" charset="0"/>
                <a:ea typeface="MiSans" pitchFamily="34" charset="-122"/>
                <a:cs typeface="MiSans" pitchFamily="34" charset="-120"/>
              </a:rPr>
              <a:t>3D Laag</a:t>
            </a:r>
            <a:endParaRPr lang="en-US" sz="1600"/>
          </a:p>
        </p:txBody>
      </p:sp>
      <p:sp>
        <p:nvSpPr>
          <p:cNvPr id="55" name="Shape 53"/>
          <p:cNvSpPr/>
          <p:nvPr/>
        </p:nvSpPr>
        <p:spPr>
          <a:xfrm>
            <a:off x="6588125" y="5164677"/>
            <a:ext cx="1635125" cy="285750"/>
          </a:xfrm>
          <a:custGeom>
            <a:avLst/>
            <a:gdLst/>
            <a:ahLst/>
            <a:cxnLst/>
            <a:rect l="l" t="t" r="r" b="b"/>
            <a:pathLst>
              <a:path w="1635125" h="285750">
                <a:moveTo>
                  <a:pt x="31750" y="0"/>
                </a:moveTo>
                <a:lnTo>
                  <a:pt x="1603375" y="0"/>
                </a:lnTo>
                <a:cubicBezTo>
                  <a:pt x="1620910" y="0"/>
                  <a:pt x="1635125" y="14215"/>
                  <a:pt x="1635125" y="31750"/>
                </a:cubicBezTo>
                <a:lnTo>
                  <a:pt x="1635125" y="254000"/>
                </a:lnTo>
                <a:cubicBezTo>
                  <a:pt x="1635125" y="271535"/>
                  <a:pt x="1620910" y="285750"/>
                  <a:pt x="1603375" y="285750"/>
                </a:cubicBezTo>
                <a:lnTo>
                  <a:pt x="31750" y="285750"/>
                </a:lnTo>
                <a:cubicBezTo>
                  <a:pt x="14215" y="285750"/>
                  <a:pt x="0" y="271535"/>
                  <a:pt x="0" y="254000"/>
                </a:cubicBezTo>
                <a:lnTo>
                  <a:pt x="0" y="31750"/>
                </a:lnTo>
                <a:cubicBezTo>
                  <a:pt x="0" y="14227"/>
                  <a:pt x="14227" y="0"/>
                  <a:pt x="31750" y="0"/>
                </a:cubicBezTo>
                <a:close/>
              </a:path>
            </a:pathLst>
          </a:custGeom>
          <a:solidFill>
            <a:srgbClr val="FF8904"/>
          </a:solidFill>
          <a:ln/>
        </p:spPr>
        <p:txBody>
          <a:bodyPr/>
          <a:lstStyle/>
          <a:p>
            <a:endParaRPr lang="nl-NL"/>
          </a:p>
        </p:txBody>
      </p:sp>
      <p:sp>
        <p:nvSpPr>
          <p:cNvPr id="56" name="Text 54"/>
          <p:cNvSpPr/>
          <p:nvPr/>
        </p:nvSpPr>
        <p:spPr>
          <a:xfrm>
            <a:off x="6560344" y="5164677"/>
            <a:ext cx="1690688" cy="285750"/>
          </a:xfrm>
          <a:prstGeom prst="rect">
            <a:avLst/>
          </a:prstGeom>
          <a:noFill/>
          <a:ln/>
        </p:spPr>
        <p:txBody>
          <a:bodyPr wrap="square" lIns="63500" tIns="63500" rIns="63500" bIns="63500" rtlCol="0" anchor="ctr"/>
          <a:lstStyle/>
          <a:p>
            <a:pPr algn="ctr">
              <a:lnSpc>
                <a:spcPct val="120000"/>
              </a:lnSpc>
            </a:pPr>
            <a:r>
              <a:rPr lang="en-US" sz="875" b="1">
                <a:solidFill>
                  <a:srgbClr val="FFFFFF"/>
                </a:solidFill>
                <a:latin typeface="MiSans" pitchFamily="34" charset="0"/>
                <a:ea typeface="MiSans" pitchFamily="34" charset="-122"/>
                <a:cs typeface="MiSans" pitchFamily="34" charset="-120"/>
              </a:rPr>
              <a:t>5C Medium</a:t>
            </a:r>
            <a:endParaRPr lang="en-US" sz="1600"/>
          </a:p>
        </p:txBody>
      </p:sp>
      <p:sp>
        <p:nvSpPr>
          <p:cNvPr id="57" name="Shape 55"/>
          <p:cNvSpPr/>
          <p:nvPr/>
        </p:nvSpPr>
        <p:spPr>
          <a:xfrm>
            <a:off x="8286750" y="5164677"/>
            <a:ext cx="1635125" cy="285750"/>
          </a:xfrm>
          <a:custGeom>
            <a:avLst/>
            <a:gdLst/>
            <a:ahLst/>
            <a:cxnLst/>
            <a:rect l="l" t="t" r="r" b="b"/>
            <a:pathLst>
              <a:path w="1635125" h="285750">
                <a:moveTo>
                  <a:pt x="31750" y="0"/>
                </a:moveTo>
                <a:lnTo>
                  <a:pt x="1603375" y="0"/>
                </a:lnTo>
                <a:cubicBezTo>
                  <a:pt x="1620910" y="0"/>
                  <a:pt x="1635125" y="14215"/>
                  <a:pt x="1635125" y="31750"/>
                </a:cubicBezTo>
                <a:lnTo>
                  <a:pt x="1635125" y="254000"/>
                </a:lnTo>
                <a:cubicBezTo>
                  <a:pt x="1635125" y="271535"/>
                  <a:pt x="1620910" y="285750"/>
                  <a:pt x="1603375" y="285750"/>
                </a:cubicBezTo>
                <a:lnTo>
                  <a:pt x="31750" y="285750"/>
                </a:lnTo>
                <a:cubicBezTo>
                  <a:pt x="14215" y="285750"/>
                  <a:pt x="0" y="271535"/>
                  <a:pt x="0" y="254000"/>
                </a:cubicBezTo>
                <a:lnTo>
                  <a:pt x="0" y="31750"/>
                </a:lnTo>
                <a:cubicBezTo>
                  <a:pt x="0" y="14227"/>
                  <a:pt x="14227" y="0"/>
                  <a:pt x="31750" y="0"/>
                </a:cubicBezTo>
                <a:close/>
              </a:path>
            </a:pathLst>
          </a:custGeom>
          <a:solidFill>
            <a:srgbClr val="FDC700"/>
          </a:solidFill>
          <a:ln/>
        </p:spPr>
        <p:txBody>
          <a:bodyPr/>
          <a:lstStyle/>
          <a:p>
            <a:endParaRPr lang="nl-NL"/>
          </a:p>
        </p:txBody>
      </p:sp>
      <p:sp>
        <p:nvSpPr>
          <p:cNvPr id="58" name="Text 56"/>
          <p:cNvSpPr/>
          <p:nvPr/>
        </p:nvSpPr>
        <p:spPr>
          <a:xfrm>
            <a:off x="8258969" y="5164677"/>
            <a:ext cx="1690688" cy="285750"/>
          </a:xfrm>
          <a:prstGeom prst="rect">
            <a:avLst/>
          </a:prstGeom>
          <a:noFill/>
          <a:ln/>
        </p:spPr>
        <p:txBody>
          <a:bodyPr wrap="square" lIns="63500" tIns="63500" rIns="63500" bIns="63500" rtlCol="0" anchor="ctr"/>
          <a:lstStyle/>
          <a:p>
            <a:pPr algn="ctr">
              <a:lnSpc>
                <a:spcPct val="120000"/>
              </a:lnSpc>
            </a:pPr>
            <a:r>
              <a:rPr lang="en-US" sz="875" b="1">
                <a:solidFill>
                  <a:srgbClr val="1D293D"/>
                </a:solidFill>
                <a:latin typeface="MiSans" pitchFamily="34" charset="0"/>
                <a:ea typeface="MiSans" pitchFamily="34" charset="-122"/>
                <a:cs typeface="MiSans" pitchFamily="34" charset="-120"/>
              </a:rPr>
              <a:t>4C Laag</a:t>
            </a:r>
            <a:endParaRPr lang="en-US" sz="1600"/>
          </a:p>
        </p:txBody>
      </p:sp>
      <p:sp>
        <p:nvSpPr>
          <p:cNvPr id="59" name="Shape 57"/>
          <p:cNvSpPr/>
          <p:nvPr/>
        </p:nvSpPr>
        <p:spPr>
          <a:xfrm>
            <a:off x="9985375" y="5164677"/>
            <a:ext cx="1635125" cy="285750"/>
          </a:xfrm>
          <a:custGeom>
            <a:avLst/>
            <a:gdLst/>
            <a:ahLst/>
            <a:cxnLst/>
            <a:rect l="l" t="t" r="r" b="b"/>
            <a:pathLst>
              <a:path w="1635125" h="285750">
                <a:moveTo>
                  <a:pt x="31750" y="0"/>
                </a:moveTo>
                <a:lnTo>
                  <a:pt x="1603375" y="0"/>
                </a:lnTo>
                <a:cubicBezTo>
                  <a:pt x="1620910" y="0"/>
                  <a:pt x="1635125" y="14215"/>
                  <a:pt x="1635125" y="31750"/>
                </a:cubicBezTo>
                <a:lnTo>
                  <a:pt x="1635125" y="254000"/>
                </a:lnTo>
                <a:cubicBezTo>
                  <a:pt x="1635125" y="271535"/>
                  <a:pt x="1620910" y="285750"/>
                  <a:pt x="1603375" y="285750"/>
                </a:cubicBezTo>
                <a:lnTo>
                  <a:pt x="31750" y="285750"/>
                </a:lnTo>
                <a:cubicBezTo>
                  <a:pt x="14215" y="285750"/>
                  <a:pt x="0" y="271535"/>
                  <a:pt x="0" y="254000"/>
                </a:cubicBezTo>
                <a:lnTo>
                  <a:pt x="0" y="31750"/>
                </a:lnTo>
                <a:cubicBezTo>
                  <a:pt x="0" y="14227"/>
                  <a:pt x="14227" y="0"/>
                  <a:pt x="31750" y="0"/>
                </a:cubicBezTo>
                <a:close/>
              </a:path>
            </a:pathLst>
          </a:custGeom>
          <a:solidFill>
            <a:srgbClr val="05DF72"/>
          </a:solidFill>
          <a:ln/>
        </p:spPr>
        <p:txBody>
          <a:bodyPr/>
          <a:lstStyle/>
          <a:p>
            <a:endParaRPr lang="nl-NL"/>
          </a:p>
        </p:txBody>
      </p:sp>
      <p:sp>
        <p:nvSpPr>
          <p:cNvPr id="60" name="Text 58"/>
          <p:cNvSpPr/>
          <p:nvPr/>
        </p:nvSpPr>
        <p:spPr>
          <a:xfrm>
            <a:off x="9957594" y="5164677"/>
            <a:ext cx="1690688" cy="285750"/>
          </a:xfrm>
          <a:prstGeom prst="rect">
            <a:avLst/>
          </a:prstGeom>
          <a:noFill/>
          <a:ln/>
        </p:spPr>
        <p:txBody>
          <a:bodyPr wrap="square" lIns="63500" tIns="63500" rIns="63500" bIns="63500" rtlCol="0" anchor="ctr"/>
          <a:lstStyle/>
          <a:p>
            <a:pPr algn="ctr">
              <a:lnSpc>
                <a:spcPct val="120000"/>
              </a:lnSpc>
            </a:pPr>
            <a:r>
              <a:rPr lang="en-US" sz="875" b="1">
                <a:solidFill>
                  <a:srgbClr val="FFFFFF"/>
                </a:solidFill>
                <a:latin typeface="MiSans" pitchFamily="34" charset="0"/>
                <a:ea typeface="MiSans" pitchFamily="34" charset="-122"/>
                <a:cs typeface="MiSans" pitchFamily="34" charset="-120"/>
              </a:rPr>
              <a:t>3C Minimaal</a:t>
            </a:r>
            <a:endParaRPr lang="en-US" sz="1600"/>
          </a:p>
        </p:txBody>
      </p:sp>
      <p:sp>
        <p:nvSpPr>
          <p:cNvPr id="61" name="Shape 59"/>
          <p:cNvSpPr/>
          <p:nvPr/>
        </p:nvSpPr>
        <p:spPr>
          <a:xfrm>
            <a:off x="333375" y="5831427"/>
            <a:ext cx="11541125" cy="1428750"/>
          </a:xfrm>
          <a:custGeom>
            <a:avLst/>
            <a:gdLst/>
            <a:ahLst/>
            <a:cxnLst/>
            <a:rect l="l" t="t" r="r" b="b"/>
            <a:pathLst>
              <a:path w="11541125" h="1428750">
                <a:moveTo>
                  <a:pt x="31750" y="0"/>
                </a:moveTo>
                <a:lnTo>
                  <a:pt x="11445870" y="0"/>
                </a:lnTo>
                <a:cubicBezTo>
                  <a:pt x="11498478" y="0"/>
                  <a:pt x="11541125" y="42647"/>
                  <a:pt x="11541125" y="95255"/>
                </a:cubicBezTo>
                <a:lnTo>
                  <a:pt x="11541125" y="1333495"/>
                </a:lnTo>
                <a:cubicBezTo>
                  <a:pt x="11541125" y="1386103"/>
                  <a:pt x="11498478" y="1428750"/>
                  <a:pt x="11445870" y="1428750"/>
                </a:cubicBezTo>
                <a:lnTo>
                  <a:pt x="31750" y="1428750"/>
                </a:lnTo>
                <a:cubicBezTo>
                  <a:pt x="14227" y="1428750"/>
                  <a:pt x="0" y="1414523"/>
                  <a:pt x="0" y="1397000"/>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txBody>
          <a:bodyPr/>
          <a:lstStyle/>
          <a:p>
            <a:endParaRPr lang="nl-NL"/>
          </a:p>
        </p:txBody>
      </p:sp>
      <p:sp>
        <p:nvSpPr>
          <p:cNvPr id="62" name="Shape 60"/>
          <p:cNvSpPr/>
          <p:nvPr/>
        </p:nvSpPr>
        <p:spPr>
          <a:xfrm>
            <a:off x="333375" y="5831427"/>
            <a:ext cx="31750" cy="1428750"/>
          </a:xfrm>
          <a:custGeom>
            <a:avLst/>
            <a:gdLst/>
            <a:ahLst/>
            <a:cxnLst/>
            <a:rect l="l" t="t" r="r" b="b"/>
            <a:pathLst>
              <a:path w="31750" h="1428750">
                <a:moveTo>
                  <a:pt x="31750" y="0"/>
                </a:moveTo>
                <a:lnTo>
                  <a:pt x="31750" y="0"/>
                </a:lnTo>
                <a:lnTo>
                  <a:pt x="31750" y="1428750"/>
                </a:lnTo>
                <a:lnTo>
                  <a:pt x="31750" y="1428750"/>
                </a:lnTo>
                <a:cubicBezTo>
                  <a:pt x="14227" y="1428750"/>
                  <a:pt x="0" y="1414523"/>
                  <a:pt x="0" y="1397000"/>
                </a:cubicBezTo>
                <a:lnTo>
                  <a:pt x="0" y="31750"/>
                </a:lnTo>
                <a:cubicBezTo>
                  <a:pt x="0" y="14227"/>
                  <a:pt x="14227" y="0"/>
                  <a:pt x="31750" y="0"/>
                </a:cubicBezTo>
                <a:close/>
              </a:path>
            </a:pathLst>
          </a:custGeom>
          <a:solidFill>
            <a:srgbClr val="E7000B"/>
          </a:solidFill>
          <a:ln/>
        </p:spPr>
        <p:txBody>
          <a:bodyPr/>
          <a:lstStyle/>
          <a:p>
            <a:endParaRPr lang="nl-NL"/>
          </a:p>
        </p:txBody>
      </p:sp>
      <p:sp>
        <p:nvSpPr>
          <p:cNvPr id="63" name="Shape 61"/>
          <p:cNvSpPr/>
          <p:nvPr/>
        </p:nvSpPr>
        <p:spPr>
          <a:xfrm>
            <a:off x="508000" y="5990177"/>
            <a:ext cx="444500" cy="444500"/>
          </a:xfrm>
          <a:custGeom>
            <a:avLst/>
            <a:gdLst/>
            <a:ahLst/>
            <a:cxnLst/>
            <a:rect l="l" t="t" r="r" b="b"/>
            <a:pathLst>
              <a:path w="444500" h="444500">
                <a:moveTo>
                  <a:pt x="222250" y="0"/>
                </a:moveTo>
                <a:lnTo>
                  <a:pt x="222250" y="0"/>
                </a:lnTo>
                <a:cubicBezTo>
                  <a:pt x="344913" y="0"/>
                  <a:pt x="444500" y="99587"/>
                  <a:pt x="444500" y="222250"/>
                </a:cubicBezTo>
                <a:lnTo>
                  <a:pt x="444500" y="222250"/>
                </a:lnTo>
                <a:cubicBezTo>
                  <a:pt x="444500" y="344913"/>
                  <a:pt x="344913" y="444500"/>
                  <a:pt x="222250" y="444500"/>
                </a:cubicBezTo>
                <a:lnTo>
                  <a:pt x="222250" y="444500"/>
                </a:lnTo>
                <a:cubicBezTo>
                  <a:pt x="99587" y="444500"/>
                  <a:pt x="0" y="344913"/>
                  <a:pt x="0" y="222250"/>
                </a:cubicBezTo>
                <a:lnTo>
                  <a:pt x="0" y="222250"/>
                </a:lnTo>
                <a:cubicBezTo>
                  <a:pt x="0" y="99587"/>
                  <a:pt x="99587" y="0"/>
                  <a:pt x="222250" y="0"/>
                </a:cubicBezTo>
                <a:close/>
              </a:path>
            </a:pathLst>
          </a:custGeom>
          <a:gradFill flip="none" rotWithShape="1">
            <a:gsLst>
              <a:gs pos="0">
                <a:srgbClr val="E7000B"/>
              </a:gs>
              <a:gs pos="100000">
                <a:srgbClr val="C10007"/>
              </a:gs>
            </a:gsLst>
            <a:lin ang="2700000" scaled="1"/>
          </a:gradFill>
          <a:ln/>
        </p:spPr>
        <p:txBody>
          <a:bodyPr/>
          <a:lstStyle/>
          <a:p>
            <a:endParaRPr lang="nl-NL"/>
          </a:p>
        </p:txBody>
      </p:sp>
      <p:sp>
        <p:nvSpPr>
          <p:cNvPr id="64" name="Text 62"/>
          <p:cNvSpPr/>
          <p:nvPr/>
        </p:nvSpPr>
        <p:spPr>
          <a:xfrm>
            <a:off x="460375" y="5990177"/>
            <a:ext cx="539750" cy="444500"/>
          </a:xfrm>
          <a:prstGeom prst="rect">
            <a:avLst/>
          </a:prstGeom>
          <a:noFill/>
          <a:ln/>
        </p:spPr>
        <p:txBody>
          <a:bodyPr wrap="square" lIns="0" tIns="0" rIns="0" bIns="0" rtlCol="0" anchor="ctr"/>
          <a:lstStyle/>
          <a:p>
            <a:pPr algn="ctr">
              <a:lnSpc>
                <a:spcPct val="110000"/>
              </a:lnSpc>
            </a:pPr>
            <a:r>
              <a:rPr lang="en-US" sz="1500" b="1">
                <a:solidFill>
                  <a:srgbClr val="FFFFFF"/>
                </a:solidFill>
                <a:latin typeface="Noto Sans SC" pitchFamily="34" charset="0"/>
                <a:ea typeface="Noto Sans SC" pitchFamily="34" charset="-122"/>
                <a:cs typeface="Noto Sans SC" pitchFamily="34" charset="-120"/>
              </a:rPr>
              <a:t>6</a:t>
            </a:r>
            <a:endParaRPr lang="en-US" sz="1600"/>
          </a:p>
        </p:txBody>
      </p:sp>
      <p:sp>
        <p:nvSpPr>
          <p:cNvPr id="65" name="Text 63"/>
          <p:cNvSpPr/>
          <p:nvPr/>
        </p:nvSpPr>
        <p:spPr>
          <a:xfrm>
            <a:off x="1079500" y="5990177"/>
            <a:ext cx="10731500" cy="254000"/>
          </a:xfrm>
          <a:prstGeom prst="rect">
            <a:avLst/>
          </a:prstGeom>
          <a:noFill/>
          <a:ln/>
        </p:spPr>
        <p:txBody>
          <a:bodyPr wrap="square" lIns="0" tIns="0" rIns="0" bIns="0" rtlCol="0" anchor="ctr"/>
          <a:lstStyle/>
          <a:p>
            <a:pPr>
              <a:lnSpc>
                <a:spcPct val="110000"/>
              </a:lnSpc>
            </a:pPr>
            <a:r>
              <a:rPr lang="en-US" sz="1500" b="1">
                <a:solidFill>
                  <a:srgbClr val="1D293D"/>
                </a:solidFill>
                <a:latin typeface="Noto Sans SC" pitchFamily="34" charset="0"/>
                <a:ea typeface="Noto Sans SC" pitchFamily="34" charset="-122"/>
                <a:cs typeface="Noto Sans SC" pitchFamily="34" charset="-120"/>
              </a:rPr>
              <a:t>Risico Behandeling (4 Opties)</a:t>
            </a:r>
            <a:endParaRPr lang="en-US" sz="1600"/>
          </a:p>
        </p:txBody>
      </p:sp>
      <p:sp>
        <p:nvSpPr>
          <p:cNvPr id="66" name="Shape 64"/>
          <p:cNvSpPr/>
          <p:nvPr/>
        </p:nvSpPr>
        <p:spPr>
          <a:xfrm>
            <a:off x="1095375" y="6339427"/>
            <a:ext cx="2571750" cy="762000"/>
          </a:xfrm>
          <a:custGeom>
            <a:avLst/>
            <a:gdLst/>
            <a:ahLst/>
            <a:cxnLst/>
            <a:rect l="l" t="t" r="r" b="b"/>
            <a:pathLst>
              <a:path w="2571750" h="762000">
                <a:moveTo>
                  <a:pt x="31750" y="0"/>
                </a:moveTo>
                <a:lnTo>
                  <a:pt x="2508253" y="0"/>
                </a:lnTo>
                <a:cubicBezTo>
                  <a:pt x="2543321" y="0"/>
                  <a:pt x="2571750" y="28429"/>
                  <a:pt x="2571750" y="63497"/>
                </a:cubicBezTo>
                <a:lnTo>
                  <a:pt x="2571750" y="698503"/>
                </a:lnTo>
                <a:cubicBezTo>
                  <a:pt x="2571750" y="733571"/>
                  <a:pt x="2543321" y="762000"/>
                  <a:pt x="2508253" y="762000"/>
                </a:cubicBezTo>
                <a:lnTo>
                  <a:pt x="31750" y="762000"/>
                </a:lnTo>
                <a:cubicBezTo>
                  <a:pt x="14215" y="762000"/>
                  <a:pt x="0" y="747785"/>
                  <a:pt x="0" y="730250"/>
                </a:cubicBezTo>
                <a:lnTo>
                  <a:pt x="0" y="31750"/>
                </a:lnTo>
                <a:cubicBezTo>
                  <a:pt x="0" y="14227"/>
                  <a:pt x="14227" y="0"/>
                  <a:pt x="31750" y="0"/>
                </a:cubicBezTo>
                <a:close/>
              </a:path>
            </a:pathLst>
          </a:custGeom>
          <a:solidFill>
            <a:srgbClr val="FEF2F2"/>
          </a:solidFill>
          <a:ln/>
        </p:spPr>
        <p:txBody>
          <a:bodyPr/>
          <a:lstStyle/>
          <a:p>
            <a:endParaRPr lang="nl-NL"/>
          </a:p>
        </p:txBody>
      </p:sp>
      <p:sp>
        <p:nvSpPr>
          <p:cNvPr id="67" name="Shape 65"/>
          <p:cNvSpPr/>
          <p:nvPr/>
        </p:nvSpPr>
        <p:spPr>
          <a:xfrm>
            <a:off x="1095375" y="6339427"/>
            <a:ext cx="31750" cy="762000"/>
          </a:xfrm>
          <a:custGeom>
            <a:avLst/>
            <a:gdLst/>
            <a:ahLst/>
            <a:cxnLst/>
            <a:rect l="l" t="t" r="r" b="b"/>
            <a:pathLst>
              <a:path w="31750" h="762000">
                <a:moveTo>
                  <a:pt x="31750" y="0"/>
                </a:moveTo>
                <a:lnTo>
                  <a:pt x="31750" y="0"/>
                </a:lnTo>
                <a:lnTo>
                  <a:pt x="31750" y="762000"/>
                </a:lnTo>
                <a:lnTo>
                  <a:pt x="31750" y="762000"/>
                </a:lnTo>
                <a:cubicBezTo>
                  <a:pt x="14227" y="762000"/>
                  <a:pt x="0" y="747773"/>
                  <a:pt x="0" y="730250"/>
                </a:cubicBezTo>
                <a:lnTo>
                  <a:pt x="0" y="31750"/>
                </a:lnTo>
                <a:cubicBezTo>
                  <a:pt x="0" y="14227"/>
                  <a:pt x="14227" y="0"/>
                  <a:pt x="31750" y="0"/>
                </a:cubicBezTo>
                <a:close/>
              </a:path>
            </a:pathLst>
          </a:custGeom>
          <a:solidFill>
            <a:srgbClr val="FF6467"/>
          </a:solidFill>
          <a:ln/>
        </p:spPr>
        <p:txBody>
          <a:bodyPr/>
          <a:lstStyle/>
          <a:p>
            <a:endParaRPr lang="nl-NL"/>
          </a:p>
        </p:txBody>
      </p:sp>
      <p:sp>
        <p:nvSpPr>
          <p:cNvPr id="68" name="Shape 66"/>
          <p:cNvSpPr/>
          <p:nvPr/>
        </p:nvSpPr>
        <p:spPr>
          <a:xfrm>
            <a:off x="1222375" y="6466427"/>
            <a:ext cx="127000" cy="127000"/>
          </a:xfrm>
          <a:custGeom>
            <a:avLst/>
            <a:gdLst/>
            <a:ahLst/>
            <a:cxnLst/>
            <a:rect l="l" t="t" r="r" b="b"/>
            <a:pathLst>
              <a:path w="127000" h="127000">
                <a:moveTo>
                  <a:pt x="63500" y="0"/>
                </a:moveTo>
                <a:cubicBezTo>
                  <a:pt x="64641" y="0"/>
                  <a:pt x="65782" y="248"/>
                  <a:pt x="66824" y="719"/>
                </a:cubicBezTo>
                <a:lnTo>
                  <a:pt x="113556" y="20538"/>
                </a:lnTo>
                <a:cubicBezTo>
                  <a:pt x="119013" y="22845"/>
                  <a:pt x="123081" y="28228"/>
                  <a:pt x="123056" y="34727"/>
                </a:cubicBezTo>
                <a:cubicBezTo>
                  <a:pt x="122932" y="59333"/>
                  <a:pt x="112812" y="104353"/>
                  <a:pt x="70073" y="124817"/>
                </a:cubicBezTo>
                <a:cubicBezTo>
                  <a:pt x="65931" y="126802"/>
                  <a:pt x="61119" y="126802"/>
                  <a:pt x="56976" y="124817"/>
                </a:cubicBezTo>
                <a:cubicBezTo>
                  <a:pt x="14213" y="104353"/>
                  <a:pt x="4118" y="59333"/>
                  <a:pt x="3994" y="34727"/>
                </a:cubicBezTo>
                <a:cubicBezTo>
                  <a:pt x="3969" y="28228"/>
                  <a:pt x="8037" y="22845"/>
                  <a:pt x="13494" y="20538"/>
                </a:cubicBezTo>
                <a:lnTo>
                  <a:pt x="60201" y="719"/>
                </a:lnTo>
                <a:cubicBezTo>
                  <a:pt x="61243" y="248"/>
                  <a:pt x="62359" y="0"/>
                  <a:pt x="63500" y="0"/>
                </a:cubicBezTo>
                <a:close/>
                <a:moveTo>
                  <a:pt x="63500" y="16570"/>
                </a:moveTo>
                <a:lnTo>
                  <a:pt x="63500" y="110356"/>
                </a:lnTo>
                <a:cubicBezTo>
                  <a:pt x="97730" y="93787"/>
                  <a:pt x="106933" y="57076"/>
                  <a:pt x="107156" y="35099"/>
                </a:cubicBezTo>
                <a:lnTo>
                  <a:pt x="63500" y="16594"/>
                </a:lnTo>
                <a:lnTo>
                  <a:pt x="63500" y="16594"/>
                </a:lnTo>
                <a:close/>
              </a:path>
            </a:pathLst>
          </a:custGeom>
          <a:solidFill>
            <a:srgbClr val="E7000B"/>
          </a:solidFill>
          <a:ln/>
        </p:spPr>
        <p:txBody>
          <a:bodyPr/>
          <a:lstStyle/>
          <a:p>
            <a:endParaRPr lang="nl-NL"/>
          </a:p>
        </p:txBody>
      </p:sp>
      <p:sp>
        <p:nvSpPr>
          <p:cNvPr id="69" name="Text 67"/>
          <p:cNvSpPr/>
          <p:nvPr/>
        </p:nvSpPr>
        <p:spPr>
          <a:xfrm>
            <a:off x="1428750" y="6434677"/>
            <a:ext cx="690563"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Verminder</a:t>
            </a:r>
            <a:endParaRPr lang="en-US" sz="1600"/>
          </a:p>
        </p:txBody>
      </p:sp>
      <p:sp>
        <p:nvSpPr>
          <p:cNvPr id="70" name="Text 68"/>
          <p:cNvSpPr/>
          <p:nvPr/>
        </p:nvSpPr>
        <p:spPr>
          <a:xfrm>
            <a:off x="1206500" y="6688677"/>
            <a:ext cx="2420938" cy="317500"/>
          </a:xfrm>
          <a:prstGeom prst="rect">
            <a:avLst/>
          </a:prstGeom>
          <a:noFill/>
          <a:ln/>
        </p:spPr>
        <p:txBody>
          <a:bodyPr wrap="square" lIns="0" tIns="0" rIns="0" bIns="0" rtlCol="0" anchor="ctr"/>
          <a:lstStyle/>
          <a:p>
            <a:pPr>
              <a:lnSpc>
                <a:spcPct val="120000"/>
              </a:lnSpc>
            </a:pPr>
            <a:r>
              <a:rPr lang="en-US" sz="875">
                <a:solidFill>
                  <a:srgbClr val="314158"/>
                </a:solidFill>
                <a:latin typeface="MiSans" pitchFamily="34" charset="0"/>
                <a:ea typeface="MiSans" pitchFamily="34" charset="-122"/>
                <a:cs typeface="MiSans" pitchFamily="34" charset="-120"/>
              </a:rPr>
              <a:t>Implementeer beveiligingsmaatregelen om kans of impact te verlagen</a:t>
            </a:r>
            <a:endParaRPr lang="en-US" sz="1600"/>
          </a:p>
        </p:txBody>
      </p:sp>
      <p:sp>
        <p:nvSpPr>
          <p:cNvPr id="71" name="Shape 69"/>
          <p:cNvSpPr/>
          <p:nvPr/>
        </p:nvSpPr>
        <p:spPr>
          <a:xfrm>
            <a:off x="3778250" y="6339427"/>
            <a:ext cx="2571750" cy="762000"/>
          </a:xfrm>
          <a:custGeom>
            <a:avLst/>
            <a:gdLst/>
            <a:ahLst/>
            <a:cxnLst/>
            <a:rect l="l" t="t" r="r" b="b"/>
            <a:pathLst>
              <a:path w="2571750" h="762000">
                <a:moveTo>
                  <a:pt x="31750" y="0"/>
                </a:moveTo>
                <a:lnTo>
                  <a:pt x="2508253" y="0"/>
                </a:lnTo>
                <a:cubicBezTo>
                  <a:pt x="2543321" y="0"/>
                  <a:pt x="2571750" y="28429"/>
                  <a:pt x="2571750" y="63497"/>
                </a:cubicBezTo>
                <a:lnTo>
                  <a:pt x="2571750" y="698503"/>
                </a:lnTo>
                <a:cubicBezTo>
                  <a:pt x="2571750" y="733571"/>
                  <a:pt x="2543321" y="762000"/>
                  <a:pt x="2508253" y="762000"/>
                </a:cubicBezTo>
                <a:lnTo>
                  <a:pt x="31750" y="762000"/>
                </a:lnTo>
                <a:cubicBezTo>
                  <a:pt x="14215" y="762000"/>
                  <a:pt x="0" y="747785"/>
                  <a:pt x="0" y="730250"/>
                </a:cubicBezTo>
                <a:lnTo>
                  <a:pt x="0" y="31750"/>
                </a:lnTo>
                <a:cubicBezTo>
                  <a:pt x="0" y="14227"/>
                  <a:pt x="14227" y="0"/>
                  <a:pt x="31750" y="0"/>
                </a:cubicBezTo>
                <a:close/>
              </a:path>
            </a:pathLst>
          </a:custGeom>
          <a:solidFill>
            <a:srgbClr val="FFF7ED"/>
          </a:solidFill>
          <a:ln/>
        </p:spPr>
        <p:txBody>
          <a:bodyPr/>
          <a:lstStyle/>
          <a:p>
            <a:endParaRPr lang="nl-NL"/>
          </a:p>
        </p:txBody>
      </p:sp>
      <p:sp>
        <p:nvSpPr>
          <p:cNvPr id="72" name="Shape 70"/>
          <p:cNvSpPr/>
          <p:nvPr/>
        </p:nvSpPr>
        <p:spPr>
          <a:xfrm>
            <a:off x="3778250" y="6339427"/>
            <a:ext cx="31750" cy="762000"/>
          </a:xfrm>
          <a:custGeom>
            <a:avLst/>
            <a:gdLst/>
            <a:ahLst/>
            <a:cxnLst/>
            <a:rect l="l" t="t" r="r" b="b"/>
            <a:pathLst>
              <a:path w="31750" h="762000">
                <a:moveTo>
                  <a:pt x="31750" y="0"/>
                </a:moveTo>
                <a:lnTo>
                  <a:pt x="31750" y="0"/>
                </a:lnTo>
                <a:lnTo>
                  <a:pt x="31750" y="762000"/>
                </a:lnTo>
                <a:lnTo>
                  <a:pt x="31750" y="762000"/>
                </a:lnTo>
                <a:cubicBezTo>
                  <a:pt x="14227" y="762000"/>
                  <a:pt x="0" y="747773"/>
                  <a:pt x="0" y="730250"/>
                </a:cubicBezTo>
                <a:lnTo>
                  <a:pt x="0" y="31750"/>
                </a:lnTo>
                <a:cubicBezTo>
                  <a:pt x="0" y="14227"/>
                  <a:pt x="14227" y="0"/>
                  <a:pt x="31750" y="0"/>
                </a:cubicBezTo>
                <a:close/>
              </a:path>
            </a:pathLst>
          </a:custGeom>
          <a:solidFill>
            <a:srgbClr val="FF8904"/>
          </a:solidFill>
          <a:ln/>
        </p:spPr>
        <p:txBody>
          <a:bodyPr/>
          <a:lstStyle/>
          <a:p>
            <a:endParaRPr lang="nl-NL"/>
          </a:p>
        </p:txBody>
      </p:sp>
      <p:sp>
        <p:nvSpPr>
          <p:cNvPr id="73" name="Shape 71"/>
          <p:cNvSpPr/>
          <p:nvPr/>
        </p:nvSpPr>
        <p:spPr>
          <a:xfrm>
            <a:off x="3905250" y="6466427"/>
            <a:ext cx="127000" cy="127000"/>
          </a:xfrm>
          <a:custGeom>
            <a:avLst/>
            <a:gdLst/>
            <a:ahLst/>
            <a:cxnLst/>
            <a:rect l="l" t="t" r="r" b="b"/>
            <a:pathLst>
              <a:path w="127000" h="127000">
                <a:moveTo>
                  <a:pt x="91083" y="102319"/>
                </a:moveTo>
                <a:lnTo>
                  <a:pt x="24681" y="35917"/>
                </a:lnTo>
                <a:cubicBezTo>
                  <a:pt x="19124" y="43706"/>
                  <a:pt x="15875" y="53231"/>
                  <a:pt x="15875" y="63500"/>
                </a:cubicBezTo>
                <a:cubicBezTo>
                  <a:pt x="15875" y="89793"/>
                  <a:pt x="37207" y="111125"/>
                  <a:pt x="63500" y="111125"/>
                </a:cubicBezTo>
                <a:cubicBezTo>
                  <a:pt x="73794" y="111125"/>
                  <a:pt x="83319" y="107876"/>
                  <a:pt x="91083" y="102319"/>
                </a:cubicBezTo>
                <a:close/>
                <a:moveTo>
                  <a:pt x="102319" y="91083"/>
                </a:moveTo>
                <a:cubicBezTo>
                  <a:pt x="107876" y="83294"/>
                  <a:pt x="111125" y="73769"/>
                  <a:pt x="111125" y="63500"/>
                </a:cubicBezTo>
                <a:cubicBezTo>
                  <a:pt x="111125" y="37207"/>
                  <a:pt x="89793" y="15875"/>
                  <a:pt x="63500" y="15875"/>
                </a:cubicBezTo>
                <a:cubicBezTo>
                  <a:pt x="53206" y="15875"/>
                  <a:pt x="43681" y="19124"/>
                  <a:pt x="35917" y="24681"/>
                </a:cubicBezTo>
                <a:lnTo>
                  <a:pt x="102319" y="91083"/>
                </a:lnTo>
                <a:close/>
                <a:moveTo>
                  <a:pt x="0" y="63500"/>
                </a:moveTo>
                <a:cubicBezTo>
                  <a:pt x="0" y="28453"/>
                  <a:pt x="28453" y="0"/>
                  <a:pt x="63500" y="0"/>
                </a:cubicBezTo>
                <a:cubicBezTo>
                  <a:pt x="98547" y="0"/>
                  <a:pt x="127000" y="28453"/>
                  <a:pt x="127000" y="63500"/>
                </a:cubicBezTo>
                <a:cubicBezTo>
                  <a:pt x="127000" y="98547"/>
                  <a:pt x="98547" y="127000"/>
                  <a:pt x="63500" y="127000"/>
                </a:cubicBezTo>
                <a:cubicBezTo>
                  <a:pt x="28453" y="127000"/>
                  <a:pt x="0" y="98547"/>
                  <a:pt x="0" y="63500"/>
                </a:cubicBezTo>
                <a:close/>
              </a:path>
            </a:pathLst>
          </a:custGeom>
          <a:solidFill>
            <a:srgbClr val="F54900"/>
          </a:solidFill>
          <a:ln/>
        </p:spPr>
        <p:txBody>
          <a:bodyPr/>
          <a:lstStyle/>
          <a:p>
            <a:endParaRPr lang="nl-NL"/>
          </a:p>
        </p:txBody>
      </p:sp>
      <p:sp>
        <p:nvSpPr>
          <p:cNvPr id="74" name="Text 72"/>
          <p:cNvSpPr/>
          <p:nvPr/>
        </p:nvSpPr>
        <p:spPr>
          <a:xfrm>
            <a:off x="4111625" y="6434677"/>
            <a:ext cx="531813"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Vermijd</a:t>
            </a:r>
            <a:endParaRPr lang="en-US" sz="1600"/>
          </a:p>
        </p:txBody>
      </p:sp>
      <p:sp>
        <p:nvSpPr>
          <p:cNvPr id="75" name="Text 73"/>
          <p:cNvSpPr/>
          <p:nvPr/>
        </p:nvSpPr>
        <p:spPr>
          <a:xfrm>
            <a:off x="3889375" y="6688677"/>
            <a:ext cx="2420938" cy="158750"/>
          </a:xfrm>
          <a:prstGeom prst="rect">
            <a:avLst/>
          </a:prstGeom>
          <a:noFill/>
          <a:ln/>
        </p:spPr>
        <p:txBody>
          <a:bodyPr wrap="square" lIns="0" tIns="0" rIns="0" bIns="0" rtlCol="0" anchor="ctr"/>
          <a:lstStyle/>
          <a:p>
            <a:pPr>
              <a:lnSpc>
                <a:spcPct val="120000"/>
              </a:lnSpc>
            </a:pPr>
            <a:r>
              <a:rPr lang="en-US" sz="875">
                <a:solidFill>
                  <a:srgbClr val="314158"/>
                </a:solidFill>
                <a:latin typeface="MiSans" pitchFamily="34" charset="0"/>
                <a:ea typeface="MiSans" pitchFamily="34" charset="-122"/>
                <a:cs typeface="MiSans" pitchFamily="34" charset="-120"/>
              </a:rPr>
              <a:t>Stop met de activiteit die het risico veroorzaakt</a:t>
            </a:r>
            <a:endParaRPr lang="en-US" sz="1600"/>
          </a:p>
        </p:txBody>
      </p:sp>
      <p:sp>
        <p:nvSpPr>
          <p:cNvPr id="76" name="Shape 74"/>
          <p:cNvSpPr/>
          <p:nvPr/>
        </p:nvSpPr>
        <p:spPr>
          <a:xfrm>
            <a:off x="6461125" y="6339427"/>
            <a:ext cx="2571750" cy="762000"/>
          </a:xfrm>
          <a:custGeom>
            <a:avLst/>
            <a:gdLst/>
            <a:ahLst/>
            <a:cxnLst/>
            <a:rect l="l" t="t" r="r" b="b"/>
            <a:pathLst>
              <a:path w="2571750" h="762000">
                <a:moveTo>
                  <a:pt x="31750" y="0"/>
                </a:moveTo>
                <a:lnTo>
                  <a:pt x="2508253" y="0"/>
                </a:lnTo>
                <a:cubicBezTo>
                  <a:pt x="2543321" y="0"/>
                  <a:pt x="2571750" y="28429"/>
                  <a:pt x="2571750" y="63497"/>
                </a:cubicBezTo>
                <a:lnTo>
                  <a:pt x="2571750" y="698503"/>
                </a:lnTo>
                <a:cubicBezTo>
                  <a:pt x="2571750" y="733571"/>
                  <a:pt x="2543321" y="762000"/>
                  <a:pt x="2508253" y="762000"/>
                </a:cubicBezTo>
                <a:lnTo>
                  <a:pt x="31750" y="762000"/>
                </a:lnTo>
                <a:cubicBezTo>
                  <a:pt x="14215" y="762000"/>
                  <a:pt x="0" y="747785"/>
                  <a:pt x="0" y="730250"/>
                </a:cubicBezTo>
                <a:lnTo>
                  <a:pt x="0" y="31750"/>
                </a:lnTo>
                <a:cubicBezTo>
                  <a:pt x="0" y="14227"/>
                  <a:pt x="14227" y="0"/>
                  <a:pt x="31750" y="0"/>
                </a:cubicBezTo>
                <a:close/>
              </a:path>
            </a:pathLst>
          </a:custGeom>
          <a:solidFill>
            <a:srgbClr val="EFF6FF"/>
          </a:solidFill>
          <a:ln/>
        </p:spPr>
        <p:txBody>
          <a:bodyPr/>
          <a:lstStyle/>
          <a:p>
            <a:endParaRPr lang="nl-NL"/>
          </a:p>
        </p:txBody>
      </p:sp>
      <p:sp>
        <p:nvSpPr>
          <p:cNvPr id="77" name="Shape 75"/>
          <p:cNvSpPr/>
          <p:nvPr/>
        </p:nvSpPr>
        <p:spPr>
          <a:xfrm>
            <a:off x="6461125" y="6339427"/>
            <a:ext cx="31750" cy="762000"/>
          </a:xfrm>
          <a:custGeom>
            <a:avLst/>
            <a:gdLst/>
            <a:ahLst/>
            <a:cxnLst/>
            <a:rect l="l" t="t" r="r" b="b"/>
            <a:pathLst>
              <a:path w="31750" h="762000">
                <a:moveTo>
                  <a:pt x="31750" y="0"/>
                </a:moveTo>
                <a:lnTo>
                  <a:pt x="31750" y="0"/>
                </a:lnTo>
                <a:lnTo>
                  <a:pt x="31750" y="762000"/>
                </a:lnTo>
                <a:lnTo>
                  <a:pt x="31750" y="762000"/>
                </a:lnTo>
                <a:cubicBezTo>
                  <a:pt x="14227" y="762000"/>
                  <a:pt x="0" y="747773"/>
                  <a:pt x="0" y="730250"/>
                </a:cubicBezTo>
                <a:lnTo>
                  <a:pt x="0" y="31750"/>
                </a:lnTo>
                <a:cubicBezTo>
                  <a:pt x="0" y="14227"/>
                  <a:pt x="14227" y="0"/>
                  <a:pt x="31750" y="0"/>
                </a:cubicBezTo>
                <a:close/>
              </a:path>
            </a:pathLst>
          </a:custGeom>
          <a:solidFill>
            <a:srgbClr val="51A2FF"/>
          </a:solidFill>
          <a:ln/>
        </p:spPr>
        <p:txBody>
          <a:bodyPr/>
          <a:lstStyle/>
          <a:p>
            <a:endParaRPr lang="nl-NL"/>
          </a:p>
        </p:txBody>
      </p:sp>
      <p:sp>
        <p:nvSpPr>
          <p:cNvPr id="78" name="Shape 76"/>
          <p:cNvSpPr/>
          <p:nvPr/>
        </p:nvSpPr>
        <p:spPr>
          <a:xfrm>
            <a:off x="6588125" y="6466427"/>
            <a:ext cx="127000" cy="127000"/>
          </a:xfrm>
          <a:custGeom>
            <a:avLst/>
            <a:gdLst/>
            <a:ahLst/>
            <a:cxnLst/>
            <a:rect l="l" t="t" r="r" b="b"/>
            <a:pathLst>
              <a:path w="127000" h="127000">
                <a:moveTo>
                  <a:pt x="76349" y="4564"/>
                </a:moveTo>
                <a:cubicBezTo>
                  <a:pt x="73372" y="5804"/>
                  <a:pt x="71438" y="8682"/>
                  <a:pt x="71438" y="11906"/>
                </a:cubicBezTo>
                <a:lnTo>
                  <a:pt x="71438" y="31750"/>
                </a:lnTo>
                <a:lnTo>
                  <a:pt x="43656" y="31750"/>
                </a:lnTo>
                <a:cubicBezTo>
                  <a:pt x="19546" y="31750"/>
                  <a:pt x="0" y="51296"/>
                  <a:pt x="0" y="75406"/>
                </a:cubicBezTo>
                <a:cubicBezTo>
                  <a:pt x="0" y="103510"/>
                  <a:pt x="20216" y="116061"/>
                  <a:pt x="24854" y="118591"/>
                </a:cubicBezTo>
                <a:cubicBezTo>
                  <a:pt x="25474" y="118938"/>
                  <a:pt x="26169" y="119063"/>
                  <a:pt x="26863" y="119063"/>
                </a:cubicBezTo>
                <a:cubicBezTo>
                  <a:pt x="29567" y="119063"/>
                  <a:pt x="31750" y="116855"/>
                  <a:pt x="31750" y="114176"/>
                </a:cubicBezTo>
                <a:cubicBezTo>
                  <a:pt x="31750" y="112316"/>
                  <a:pt x="30683" y="110604"/>
                  <a:pt x="29319" y="109339"/>
                </a:cubicBezTo>
                <a:cubicBezTo>
                  <a:pt x="26988" y="107156"/>
                  <a:pt x="23812" y="102791"/>
                  <a:pt x="23812" y="95275"/>
                </a:cubicBezTo>
                <a:cubicBezTo>
                  <a:pt x="23812" y="82128"/>
                  <a:pt x="34479" y="71462"/>
                  <a:pt x="47625" y="71462"/>
                </a:cubicBezTo>
                <a:lnTo>
                  <a:pt x="71438" y="71462"/>
                </a:lnTo>
                <a:lnTo>
                  <a:pt x="71438" y="91306"/>
                </a:lnTo>
                <a:cubicBezTo>
                  <a:pt x="71438" y="94506"/>
                  <a:pt x="73372" y="97408"/>
                  <a:pt x="76349" y="98648"/>
                </a:cubicBezTo>
                <a:cubicBezTo>
                  <a:pt x="79325" y="99888"/>
                  <a:pt x="82724" y="99194"/>
                  <a:pt x="85006" y="96937"/>
                </a:cubicBezTo>
                <a:lnTo>
                  <a:pt x="124693" y="57249"/>
                </a:lnTo>
                <a:cubicBezTo>
                  <a:pt x="127794" y="54149"/>
                  <a:pt x="127794" y="49113"/>
                  <a:pt x="124693" y="46013"/>
                </a:cubicBezTo>
                <a:lnTo>
                  <a:pt x="85006" y="6325"/>
                </a:lnTo>
                <a:cubicBezTo>
                  <a:pt x="82724" y="4043"/>
                  <a:pt x="79325" y="3373"/>
                  <a:pt x="76349" y="4614"/>
                </a:cubicBezTo>
                <a:close/>
              </a:path>
            </a:pathLst>
          </a:custGeom>
          <a:solidFill>
            <a:srgbClr val="155DFC"/>
          </a:solidFill>
          <a:ln/>
        </p:spPr>
        <p:txBody>
          <a:bodyPr/>
          <a:lstStyle/>
          <a:p>
            <a:endParaRPr lang="nl-NL"/>
          </a:p>
        </p:txBody>
      </p:sp>
      <p:sp>
        <p:nvSpPr>
          <p:cNvPr id="79" name="Text 77"/>
          <p:cNvSpPr/>
          <p:nvPr/>
        </p:nvSpPr>
        <p:spPr>
          <a:xfrm>
            <a:off x="6794500" y="6434677"/>
            <a:ext cx="333375"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Deel</a:t>
            </a:r>
            <a:endParaRPr lang="en-US" sz="1600"/>
          </a:p>
        </p:txBody>
      </p:sp>
      <p:sp>
        <p:nvSpPr>
          <p:cNvPr id="80" name="Text 78"/>
          <p:cNvSpPr/>
          <p:nvPr/>
        </p:nvSpPr>
        <p:spPr>
          <a:xfrm>
            <a:off x="6572250" y="6688677"/>
            <a:ext cx="2420938" cy="317500"/>
          </a:xfrm>
          <a:prstGeom prst="rect">
            <a:avLst/>
          </a:prstGeom>
          <a:noFill/>
          <a:ln/>
        </p:spPr>
        <p:txBody>
          <a:bodyPr wrap="square" lIns="0" tIns="0" rIns="0" bIns="0" rtlCol="0" anchor="ctr"/>
          <a:lstStyle/>
          <a:p>
            <a:pPr>
              <a:lnSpc>
                <a:spcPct val="120000"/>
              </a:lnSpc>
            </a:pPr>
            <a:r>
              <a:rPr lang="en-US" sz="875">
                <a:solidFill>
                  <a:srgbClr val="314158"/>
                </a:solidFill>
                <a:latin typeface="MiSans" pitchFamily="34" charset="0"/>
                <a:ea typeface="MiSans" pitchFamily="34" charset="-122"/>
                <a:cs typeface="MiSans" pitchFamily="34" charset="-120"/>
              </a:rPr>
              <a:t>Draag risico over aan derden (verzekering, outsourcing)</a:t>
            </a:r>
            <a:endParaRPr lang="en-US" sz="1600"/>
          </a:p>
        </p:txBody>
      </p:sp>
      <p:sp>
        <p:nvSpPr>
          <p:cNvPr id="81" name="Shape 79"/>
          <p:cNvSpPr/>
          <p:nvPr/>
        </p:nvSpPr>
        <p:spPr>
          <a:xfrm>
            <a:off x="9144000" y="6339427"/>
            <a:ext cx="2571750" cy="762000"/>
          </a:xfrm>
          <a:custGeom>
            <a:avLst/>
            <a:gdLst/>
            <a:ahLst/>
            <a:cxnLst/>
            <a:rect l="l" t="t" r="r" b="b"/>
            <a:pathLst>
              <a:path w="2571750" h="762000">
                <a:moveTo>
                  <a:pt x="31750" y="0"/>
                </a:moveTo>
                <a:lnTo>
                  <a:pt x="2508253" y="0"/>
                </a:lnTo>
                <a:cubicBezTo>
                  <a:pt x="2543321" y="0"/>
                  <a:pt x="2571750" y="28429"/>
                  <a:pt x="2571750" y="63497"/>
                </a:cubicBezTo>
                <a:lnTo>
                  <a:pt x="2571750" y="698503"/>
                </a:lnTo>
                <a:cubicBezTo>
                  <a:pt x="2571750" y="733571"/>
                  <a:pt x="2543321" y="762000"/>
                  <a:pt x="2508253" y="762000"/>
                </a:cubicBezTo>
                <a:lnTo>
                  <a:pt x="31750" y="762000"/>
                </a:lnTo>
                <a:cubicBezTo>
                  <a:pt x="14215" y="762000"/>
                  <a:pt x="0" y="747785"/>
                  <a:pt x="0" y="730250"/>
                </a:cubicBezTo>
                <a:lnTo>
                  <a:pt x="0" y="31750"/>
                </a:lnTo>
                <a:cubicBezTo>
                  <a:pt x="0" y="14227"/>
                  <a:pt x="14227" y="0"/>
                  <a:pt x="31750" y="0"/>
                </a:cubicBezTo>
                <a:close/>
              </a:path>
            </a:pathLst>
          </a:custGeom>
          <a:solidFill>
            <a:srgbClr val="F0FDF4"/>
          </a:solidFill>
          <a:ln/>
        </p:spPr>
        <p:txBody>
          <a:bodyPr/>
          <a:lstStyle/>
          <a:p>
            <a:endParaRPr lang="nl-NL"/>
          </a:p>
        </p:txBody>
      </p:sp>
      <p:sp>
        <p:nvSpPr>
          <p:cNvPr id="82" name="Shape 80"/>
          <p:cNvSpPr/>
          <p:nvPr/>
        </p:nvSpPr>
        <p:spPr>
          <a:xfrm>
            <a:off x="9144000" y="6339427"/>
            <a:ext cx="31750" cy="762000"/>
          </a:xfrm>
          <a:custGeom>
            <a:avLst/>
            <a:gdLst/>
            <a:ahLst/>
            <a:cxnLst/>
            <a:rect l="l" t="t" r="r" b="b"/>
            <a:pathLst>
              <a:path w="31750" h="762000">
                <a:moveTo>
                  <a:pt x="31750" y="0"/>
                </a:moveTo>
                <a:lnTo>
                  <a:pt x="31750" y="0"/>
                </a:lnTo>
                <a:lnTo>
                  <a:pt x="31750" y="762000"/>
                </a:lnTo>
                <a:lnTo>
                  <a:pt x="31750" y="762000"/>
                </a:lnTo>
                <a:cubicBezTo>
                  <a:pt x="14227" y="762000"/>
                  <a:pt x="0" y="747773"/>
                  <a:pt x="0" y="730250"/>
                </a:cubicBezTo>
                <a:lnTo>
                  <a:pt x="0" y="31750"/>
                </a:lnTo>
                <a:cubicBezTo>
                  <a:pt x="0" y="14227"/>
                  <a:pt x="14227" y="0"/>
                  <a:pt x="31750" y="0"/>
                </a:cubicBezTo>
                <a:close/>
              </a:path>
            </a:pathLst>
          </a:custGeom>
          <a:solidFill>
            <a:srgbClr val="05DF72"/>
          </a:solidFill>
          <a:ln/>
        </p:spPr>
        <p:txBody>
          <a:bodyPr/>
          <a:lstStyle/>
          <a:p>
            <a:endParaRPr lang="nl-NL"/>
          </a:p>
        </p:txBody>
      </p:sp>
      <p:sp>
        <p:nvSpPr>
          <p:cNvPr id="83" name="Shape 81"/>
          <p:cNvSpPr/>
          <p:nvPr/>
        </p:nvSpPr>
        <p:spPr>
          <a:xfrm>
            <a:off x="9271000" y="6466427"/>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84435" y="52760"/>
                </a:moveTo>
                <a:lnTo>
                  <a:pt x="64591" y="84510"/>
                </a:lnTo>
                <a:cubicBezTo>
                  <a:pt x="63550" y="86171"/>
                  <a:pt x="61764" y="87213"/>
                  <a:pt x="59804" y="87313"/>
                </a:cubicBezTo>
                <a:cubicBezTo>
                  <a:pt x="57845" y="87412"/>
                  <a:pt x="55959" y="86519"/>
                  <a:pt x="54794" y="84931"/>
                </a:cubicBezTo>
                <a:lnTo>
                  <a:pt x="42887" y="69056"/>
                </a:lnTo>
                <a:cubicBezTo>
                  <a:pt x="40903" y="66427"/>
                  <a:pt x="41449" y="62706"/>
                  <a:pt x="44078" y="60722"/>
                </a:cubicBezTo>
                <a:cubicBezTo>
                  <a:pt x="46707" y="58737"/>
                  <a:pt x="50428" y="59283"/>
                  <a:pt x="52412" y="61913"/>
                </a:cubicBezTo>
                <a:lnTo>
                  <a:pt x="59110" y="70842"/>
                </a:lnTo>
                <a:lnTo>
                  <a:pt x="74340" y="46459"/>
                </a:lnTo>
                <a:cubicBezTo>
                  <a:pt x="76076" y="43681"/>
                  <a:pt x="79747" y="42813"/>
                  <a:pt x="82550" y="44574"/>
                </a:cubicBezTo>
                <a:cubicBezTo>
                  <a:pt x="85353" y="46335"/>
                  <a:pt x="86196" y="49981"/>
                  <a:pt x="84435" y="52784"/>
                </a:cubicBezTo>
                <a:close/>
              </a:path>
            </a:pathLst>
          </a:custGeom>
          <a:solidFill>
            <a:srgbClr val="00A63E"/>
          </a:solidFill>
          <a:ln/>
        </p:spPr>
        <p:txBody>
          <a:bodyPr/>
          <a:lstStyle/>
          <a:p>
            <a:endParaRPr lang="nl-NL"/>
          </a:p>
        </p:txBody>
      </p:sp>
      <p:sp>
        <p:nvSpPr>
          <p:cNvPr id="84" name="Text 82"/>
          <p:cNvSpPr/>
          <p:nvPr/>
        </p:nvSpPr>
        <p:spPr>
          <a:xfrm>
            <a:off x="9477375" y="6434677"/>
            <a:ext cx="674688" cy="190500"/>
          </a:xfrm>
          <a:prstGeom prst="rect">
            <a:avLst/>
          </a:prstGeom>
          <a:noFill/>
          <a:ln/>
        </p:spPr>
        <p:txBody>
          <a:bodyPr wrap="square" lIns="0" tIns="0" rIns="0" bIns="0" rtlCol="0" anchor="ctr"/>
          <a:lstStyle/>
          <a:p>
            <a:pPr>
              <a:lnSpc>
                <a:spcPct val="130000"/>
              </a:lnSpc>
            </a:pPr>
            <a:r>
              <a:rPr lang="en-US" sz="1000" b="1">
                <a:solidFill>
                  <a:srgbClr val="1D293D"/>
                </a:solidFill>
                <a:latin typeface="MiSans" pitchFamily="34" charset="0"/>
                <a:ea typeface="MiSans" pitchFamily="34" charset="-122"/>
                <a:cs typeface="MiSans" pitchFamily="34" charset="-120"/>
              </a:rPr>
              <a:t>Accepteer</a:t>
            </a:r>
            <a:endParaRPr lang="en-US" sz="1600"/>
          </a:p>
        </p:txBody>
      </p:sp>
      <p:sp>
        <p:nvSpPr>
          <p:cNvPr id="85" name="Text 83"/>
          <p:cNvSpPr/>
          <p:nvPr/>
        </p:nvSpPr>
        <p:spPr>
          <a:xfrm>
            <a:off x="9255125" y="6688677"/>
            <a:ext cx="2420938" cy="317500"/>
          </a:xfrm>
          <a:prstGeom prst="rect">
            <a:avLst/>
          </a:prstGeom>
          <a:noFill/>
          <a:ln/>
        </p:spPr>
        <p:txBody>
          <a:bodyPr wrap="square" lIns="0" tIns="0" rIns="0" bIns="0" rtlCol="0" anchor="ctr"/>
          <a:lstStyle/>
          <a:p>
            <a:pPr>
              <a:lnSpc>
                <a:spcPct val="120000"/>
              </a:lnSpc>
            </a:pPr>
            <a:r>
              <a:rPr lang="en-US" sz="875">
                <a:solidFill>
                  <a:srgbClr val="314158"/>
                </a:solidFill>
                <a:latin typeface="MiSans" pitchFamily="34" charset="0"/>
                <a:ea typeface="MiSans" pitchFamily="34" charset="-122"/>
                <a:cs typeface="MiSans" pitchFamily="34" charset="-120"/>
              </a:rPr>
              <a:t>Accepteer risico als het binnen acceptabele grenzen valt</a:t>
            </a:r>
            <a:endParaRPr lang="en-US" sz="160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24">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7423"/>
          </a:xfrm>
          <a:custGeom>
            <a:avLst/>
            <a:gdLst/>
            <a:ahLst/>
            <a:cxnLst/>
            <a:rect l="l" t="t" r="r" b="b"/>
            <a:pathLst>
              <a:path w="12192000" h="6857423">
                <a:moveTo>
                  <a:pt x="0" y="0"/>
                </a:moveTo>
                <a:lnTo>
                  <a:pt x="12192000" y="0"/>
                </a:lnTo>
                <a:lnTo>
                  <a:pt x="12192000" y="6857423"/>
                </a:lnTo>
                <a:lnTo>
                  <a:pt x="0" y="6857423"/>
                </a:lnTo>
                <a:lnTo>
                  <a:pt x="0" y="0"/>
                </a:lnTo>
                <a:close/>
              </a:path>
            </a:pathLst>
          </a:custGeom>
          <a:gradFill flip="none" rotWithShape="1">
            <a:gsLst>
              <a:gs pos="0">
                <a:srgbClr val="0F172B"/>
              </a:gs>
              <a:gs pos="50000">
                <a:srgbClr val="1C398E"/>
              </a:gs>
              <a:gs pos="100000">
                <a:srgbClr val="1D293D"/>
              </a:gs>
            </a:gsLst>
            <a:lin ang="2700000" scaled="1"/>
          </a:gradFill>
          <a:ln/>
        </p:spPr>
        <p:txBody>
          <a:bodyPr/>
          <a:lstStyle/>
          <a:p>
            <a:endParaRPr lang="nl-NL"/>
          </a:p>
        </p:txBody>
      </p:sp>
      <p:sp>
        <p:nvSpPr>
          <p:cNvPr id="3" name="Shape 1"/>
          <p:cNvSpPr/>
          <p:nvPr/>
        </p:nvSpPr>
        <p:spPr>
          <a:xfrm>
            <a:off x="375328" y="-96902"/>
            <a:ext cx="2273502" cy="492233"/>
          </a:xfrm>
          <a:custGeom>
            <a:avLst/>
            <a:gdLst/>
            <a:ahLst/>
            <a:cxnLst/>
            <a:rect l="l" t="t" r="r" b="b"/>
            <a:pathLst>
              <a:path w="2273502" h="492233">
                <a:moveTo>
                  <a:pt x="246117" y="0"/>
                </a:moveTo>
                <a:lnTo>
                  <a:pt x="2027385" y="0"/>
                </a:lnTo>
                <a:cubicBezTo>
                  <a:pt x="2163312" y="0"/>
                  <a:pt x="2273502" y="110190"/>
                  <a:pt x="2273502" y="246117"/>
                </a:cubicBezTo>
                <a:lnTo>
                  <a:pt x="2273502" y="246117"/>
                </a:lnTo>
                <a:cubicBezTo>
                  <a:pt x="2273502" y="382043"/>
                  <a:pt x="2163312" y="492233"/>
                  <a:pt x="2027385" y="492233"/>
                </a:cubicBezTo>
                <a:lnTo>
                  <a:pt x="246117" y="492233"/>
                </a:lnTo>
                <a:cubicBezTo>
                  <a:pt x="110190" y="492233"/>
                  <a:pt x="0" y="382043"/>
                  <a:pt x="0" y="246117"/>
                </a:cubicBezTo>
                <a:lnTo>
                  <a:pt x="0" y="246117"/>
                </a:lnTo>
                <a:cubicBezTo>
                  <a:pt x="0" y="110190"/>
                  <a:pt x="110190" y="0"/>
                  <a:pt x="246117"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4" name="Shape 2"/>
          <p:cNvSpPr/>
          <p:nvPr/>
        </p:nvSpPr>
        <p:spPr>
          <a:xfrm>
            <a:off x="616830" y="38468"/>
            <a:ext cx="249193" cy="221505"/>
          </a:xfrm>
          <a:custGeom>
            <a:avLst/>
            <a:gdLst/>
            <a:ahLst/>
            <a:cxnLst/>
            <a:rect l="l" t="t" r="r" b="b"/>
            <a:pathLst>
              <a:path w="249193" h="221505">
                <a:moveTo>
                  <a:pt x="20766" y="84708"/>
                </a:moveTo>
                <a:lnTo>
                  <a:pt x="111272" y="121957"/>
                </a:lnTo>
                <a:cubicBezTo>
                  <a:pt x="115511" y="123688"/>
                  <a:pt x="120011" y="124597"/>
                  <a:pt x="124597" y="124597"/>
                </a:cubicBezTo>
                <a:cubicBezTo>
                  <a:pt x="129182" y="124597"/>
                  <a:pt x="133682" y="123688"/>
                  <a:pt x="137921" y="121957"/>
                </a:cubicBezTo>
                <a:lnTo>
                  <a:pt x="242790" y="78781"/>
                </a:lnTo>
                <a:cubicBezTo>
                  <a:pt x="246684" y="77181"/>
                  <a:pt x="249193" y="73417"/>
                  <a:pt x="249193" y="69220"/>
                </a:cubicBezTo>
                <a:cubicBezTo>
                  <a:pt x="249193" y="65024"/>
                  <a:pt x="246684" y="61260"/>
                  <a:pt x="242790" y="59659"/>
                </a:cubicBezTo>
                <a:lnTo>
                  <a:pt x="137921" y="16483"/>
                </a:lnTo>
                <a:cubicBezTo>
                  <a:pt x="133682" y="14753"/>
                  <a:pt x="129182" y="13844"/>
                  <a:pt x="124597" y="13844"/>
                </a:cubicBezTo>
                <a:cubicBezTo>
                  <a:pt x="120011" y="13844"/>
                  <a:pt x="115511" y="14753"/>
                  <a:pt x="111272" y="16483"/>
                </a:cubicBezTo>
                <a:lnTo>
                  <a:pt x="6403" y="59659"/>
                </a:lnTo>
                <a:cubicBezTo>
                  <a:pt x="2509" y="61260"/>
                  <a:pt x="0" y="65024"/>
                  <a:pt x="0" y="69220"/>
                </a:cubicBezTo>
                <a:lnTo>
                  <a:pt x="0" y="197278"/>
                </a:lnTo>
                <a:cubicBezTo>
                  <a:pt x="0" y="203032"/>
                  <a:pt x="4629" y="207661"/>
                  <a:pt x="10383" y="207661"/>
                </a:cubicBezTo>
                <a:cubicBezTo>
                  <a:pt x="16137" y="207661"/>
                  <a:pt x="20766" y="203032"/>
                  <a:pt x="20766" y="197278"/>
                </a:cubicBezTo>
                <a:lnTo>
                  <a:pt x="20766" y="84708"/>
                </a:lnTo>
                <a:close/>
                <a:moveTo>
                  <a:pt x="41532" y="115728"/>
                </a:moveTo>
                <a:lnTo>
                  <a:pt x="41532" y="166129"/>
                </a:lnTo>
                <a:cubicBezTo>
                  <a:pt x="41532" y="189058"/>
                  <a:pt x="78738" y="207661"/>
                  <a:pt x="124597" y="207661"/>
                </a:cubicBezTo>
                <a:cubicBezTo>
                  <a:pt x="170455" y="207661"/>
                  <a:pt x="207661" y="189058"/>
                  <a:pt x="207661" y="166129"/>
                </a:cubicBezTo>
                <a:lnTo>
                  <a:pt x="207661" y="115684"/>
                </a:lnTo>
                <a:lnTo>
                  <a:pt x="145838" y="141166"/>
                </a:lnTo>
                <a:cubicBezTo>
                  <a:pt x="139090" y="143935"/>
                  <a:pt x="131908" y="145363"/>
                  <a:pt x="124597" y="145363"/>
                </a:cubicBezTo>
                <a:cubicBezTo>
                  <a:pt x="117285" y="145363"/>
                  <a:pt x="110104" y="143935"/>
                  <a:pt x="103355" y="141166"/>
                </a:cubicBezTo>
                <a:lnTo>
                  <a:pt x="41532" y="115684"/>
                </a:lnTo>
                <a:close/>
              </a:path>
            </a:pathLst>
          </a:custGeom>
          <a:solidFill>
            <a:srgbClr val="00D3F2"/>
          </a:solidFill>
          <a:ln/>
        </p:spPr>
        <p:txBody>
          <a:bodyPr/>
          <a:lstStyle/>
          <a:p>
            <a:endParaRPr lang="nl-NL"/>
          </a:p>
        </p:txBody>
      </p:sp>
      <p:sp>
        <p:nvSpPr>
          <p:cNvPr id="5" name="Text 3"/>
          <p:cNvSpPr/>
          <p:nvPr/>
        </p:nvSpPr>
        <p:spPr>
          <a:xfrm>
            <a:off x="990619" y="20009"/>
            <a:ext cx="1513617" cy="258422"/>
          </a:xfrm>
          <a:prstGeom prst="rect">
            <a:avLst/>
          </a:prstGeom>
          <a:noFill/>
          <a:ln/>
        </p:spPr>
        <p:txBody>
          <a:bodyPr wrap="square" lIns="0" tIns="0" rIns="0" bIns="0" rtlCol="0" anchor="ctr"/>
          <a:lstStyle/>
          <a:p>
            <a:pPr>
              <a:lnSpc>
                <a:spcPct val="130000"/>
              </a:lnSpc>
            </a:pPr>
            <a:r>
              <a:rPr lang="en-US" sz="1308" b="1" kern="0" spc="65">
                <a:solidFill>
                  <a:srgbClr val="FFFFFF"/>
                </a:solidFill>
                <a:latin typeface="MiSans" pitchFamily="34" charset="0"/>
                <a:ea typeface="MiSans" pitchFamily="34" charset="-122"/>
                <a:cs typeface="MiSans" pitchFamily="34" charset="-120"/>
              </a:rPr>
              <a:t>SAMENVATTING</a:t>
            </a:r>
            <a:endParaRPr lang="en-US" sz="1600"/>
          </a:p>
        </p:txBody>
      </p:sp>
      <p:sp>
        <p:nvSpPr>
          <p:cNvPr id="6" name="Text 4"/>
          <p:cNvSpPr/>
          <p:nvPr/>
        </p:nvSpPr>
        <p:spPr>
          <a:xfrm>
            <a:off x="369175" y="622983"/>
            <a:ext cx="11675155" cy="553762"/>
          </a:xfrm>
          <a:prstGeom prst="rect">
            <a:avLst/>
          </a:prstGeom>
          <a:noFill/>
          <a:ln/>
        </p:spPr>
        <p:txBody>
          <a:bodyPr wrap="square" lIns="0" tIns="0" rIns="0" bIns="0" rtlCol="0" anchor="ctr"/>
          <a:lstStyle/>
          <a:p>
            <a:pPr>
              <a:lnSpc>
                <a:spcPct val="100000"/>
              </a:lnSpc>
            </a:pPr>
            <a:r>
              <a:rPr lang="en-US" sz="3488" b="1">
                <a:solidFill>
                  <a:srgbClr val="FFFFFF"/>
                </a:solidFill>
                <a:latin typeface="Noto Sans SC" pitchFamily="34" charset="0"/>
                <a:ea typeface="Noto Sans SC" pitchFamily="34" charset="-122"/>
                <a:cs typeface="Noto Sans SC" pitchFamily="34" charset="-120"/>
              </a:rPr>
              <a:t>Belangrijkste Conclusies</a:t>
            </a:r>
            <a:endParaRPr lang="en-US" sz="1600"/>
          </a:p>
        </p:txBody>
      </p:sp>
      <p:sp>
        <p:nvSpPr>
          <p:cNvPr id="7" name="Shape 5"/>
          <p:cNvSpPr/>
          <p:nvPr/>
        </p:nvSpPr>
        <p:spPr>
          <a:xfrm>
            <a:off x="369175" y="1398250"/>
            <a:ext cx="1181360" cy="0"/>
          </a:xfrm>
          <a:custGeom>
            <a:avLst/>
            <a:gdLst/>
            <a:ahLst/>
            <a:cxnLst/>
            <a:rect l="l" t="t" r="r" b="b"/>
            <a:pathLst>
              <a:path w="1181360">
                <a:moveTo>
                  <a:pt x="0" y="0"/>
                </a:moveTo>
                <a:lnTo>
                  <a:pt x="1181360" y="0"/>
                </a:lnTo>
                <a:lnTo>
                  <a:pt x="1181360" y="0"/>
                </a:lnTo>
                <a:lnTo>
                  <a:pt x="0" y="0"/>
                </a:lnTo>
                <a:lnTo>
                  <a:pt x="0" y="0"/>
                </a:lnTo>
                <a:close/>
              </a:path>
            </a:pathLst>
          </a:custGeom>
          <a:gradFill flip="none" rotWithShape="1">
            <a:gsLst>
              <a:gs pos="0">
                <a:srgbClr val="00D3F2"/>
              </a:gs>
              <a:gs pos="100000">
                <a:srgbClr val="2B7FFF"/>
              </a:gs>
            </a:gsLst>
            <a:lin ang="0" scaled="1"/>
          </a:gradFill>
          <a:ln/>
        </p:spPr>
        <p:txBody>
          <a:bodyPr/>
          <a:lstStyle/>
          <a:p>
            <a:endParaRPr lang="nl-NL"/>
          </a:p>
        </p:txBody>
      </p:sp>
      <p:sp>
        <p:nvSpPr>
          <p:cNvPr id="8" name="Shape 6"/>
          <p:cNvSpPr/>
          <p:nvPr/>
        </p:nvSpPr>
        <p:spPr>
          <a:xfrm>
            <a:off x="375328" y="1625908"/>
            <a:ext cx="11438268" cy="1193665"/>
          </a:xfrm>
          <a:custGeom>
            <a:avLst/>
            <a:gdLst/>
            <a:ahLst/>
            <a:cxnLst/>
            <a:rect l="l" t="t" r="r" b="b"/>
            <a:pathLst>
              <a:path w="11438268" h="1193665">
                <a:moveTo>
                  <a:pt x="110748" y="0"/>
                </a:moveTo>
                <a:lnTo>
                  <a:pt x="11327520" y="0"/>
                </a:lnTo>
                <a:cubicBezTo>
                  <a:pt x="11388684" y="0"/>
                  <a:pt x="11438268" y="49584"/>
                  <a:pt x="11438268" y="110748"/>
                </a:cubicBezTo>
                <a:lnTo>
                  <a:pt x="11438268" y="1082917"/>
                </a:lnTo>
                <a:cubicBezTo>
                  <a:pt x="11438268" y="1144082"/>
                  <a:pt x="11388684" y="1193665"/>
                  <a:pt x="11327520" y="1193665"/>
                </a:cubicBezTo>
                <a:lnTo>
                  <a:pt x="110748" y="1193665"/>
                </a:lnTo>
                <a:cubicBezTo>
                  <a:pt x="49584" y="1193665"/>
                  <a:pt x="0" y="1144082"/>
                  <a:pt x="0" y="1082917"/>
                </a:cubicBezTo>
                <a:lnTo>
                  <a:pt x="0" y="110748"/>
                </a:lnTo>
                <a:cubicBezTo>
                  <a:pt x="0" y="49584"/>
                  <a:pt x="49584" y="0"/>
                  <a:pt x="110748"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9" name="Shape 7"/>
          <p:cNvSpPr/>
          <p:nvPr/>
        </p:nvSpPr>
        <p:spPr>
          <a:xfrm>
            <a:off x="566068" y="1816654"/>
            <a:ext cx="516845" cy="516845"/>
          </a:xfrm>
          <a:custGeom>
            <a:avLst/>
            <a:gdLst/>
            <a:ahLst/>
            <a:cxnLst/>
            <a:rect l="l" t="t" r="r" b="b"/>
            <a:pathLst>
              <a:path w="516845" h="516845">
                <a:moveTo>
                  <a:pt x="258422" y="0"/>
                </a:moveTo>
                <a:lnTo>
                  <a:pt x="258422" y="0"/>
                </a:lnTo>
                <a:cubicBezTo>
                  <a:pt x="401145" y="0"/>
                  <a:pt x="516845" y="115700"/>
                  <a:pt x="516845" y="258422"/>
                </a:cubicBezTo>
                <a:lnTo>
                  <a:pt x="516845" y="258422"/>
                </a:lnTo>
                <a:cubicBezTo>
                  <a:pt x="516845" y="401145"/>
                  <a:pt x="401145" y="516845"/>
                  <a:pt x="258422" y="516845"/>
                </a:cubicBezTo>
                <a:lnTo>
                  <a:pt x="258422" y="516845"/>
                </a:lnTo>
                <a:cubicBezTo>
                  <a:pt x="115700" y="516845"/>
                  <a:pt x="0" y="401145"/>
                  <a:pt x="0" y="258422"/>
                </a:cubicBezTo>
                <a:lnTo>
                  <a:pt x="0" y="258422"/>
                </a:lnTo>
                <a:cubicBezTo>
                  <a:pt x="0" y="115700"/>
                  <a:pt x="115700" y="0"/>
                  <a:pt x="258422" y="0"/>
                </a:cubicBezTo>
                <a:close/>
              </a:path>
            </a:pathLst>
          </a:custGeom>
          <a:solidFill>
            <a:srgbClr val="2B7FFF">
              <a:alpha val="30196"/>
            </a:srgbClr>
          </a:solidFill>
          <a:ln/>
        </p:spPr>
        <p:txBody>
          <a:bodyPr/>
          <a:lstStyle/>
          <a:p>
            <a:endParaRPr lang="nl-NL"/>
          </a:p>
        </p:txBody>
      </p:sp>
      <p:sp>
        <p:nvSpPr>
          <p:cNvPr id="10" name="Shape 8"/>
          <p:cNvSpPr/>
          <p:nvPr/>
        </p:nvSpPr>
        <p:spPr>
          <a:xfrm>
            <a:off x="713738" y="1964324"/>
            <a:ext cx="221505" cy="221505"/>
          </a:xfrm>
          <a:custGeom>
            <a:avLst/>
            <a:gdLst/>
            <a:ahLst/>
            <a:cxnLst/>
            <a:rect l="l" t="t" r="r" b="b"/>
            <a:pathLst>
              <a:path w="221505" h="221505">
                <a:moveTo>
                  <a:pt x="217438" y="65154"/>
                </a:moveTo>
                <a:lnTo>
                  <a:pt x="175906" y="106686"/>
                </a:lnTo>
                <a:cubicBezTo>
                  <a:pt x="171926" y="110666"/>
                  <a:pt x="165999" y="111834"/>
                  <a:pt x="160807" y="109671"/>
                </a:cubicBezTo>
                <a:cubicBezTo>
                  <a:pt x="155616" y="107508"/>
                  <a:pt x="152285" y="102489"/>
                  <a:pt x="152285" y="96908"/>
                </a:cubicBezTo>
                <a:lnTo>
                  <a:pt x="152285" y="69220"/>
                </a:lnTo>
                <a:lnTo>
                  <a:pt x="13844" y="69220"/>
                </a:lnTo>
                <a:cubicBezTo>
                  <a:pt x="6187" y="69220"/>
                  <a:pt x="0" y="63034"/>
                  <a:pt x="0" y="55376"/>
                </a:cubicBezTo>
                <a:cubicBezTo>
                  <a:pt x="0" y="47719"/>
                  <a:pt x="6187" y="41532"/>
                  <a:pt x="13844" y="41532"/>
                </a:cubicBezTo>
                <a:lnTo>
                  <a:pt x="152285" y="41532"/>
                </a:lnTo>
                <a:lnTo>
                  <a:pt x="152285" y="13844"/>
                </a:lnTo>
                <a:cubicBezTo>
                  <a:pt x="152285" y="8263"/>
                  <a:pt x="155659" y="3201"/>
                  <a:pt x="160851" y="1038"/>
                </a:cubicBezTo>
                <a:cubicBezTo>
                  <a:pt x="166042" y="-1125"/>
                  <a:pt x="171969" y="87"/>
                  <a:pt x="175949" y="4023"/>
                </a:cubicBezTo>
                <a:lnTo>
                  <a:pt x="217481" y="45556"/>
                </a:lnTo>
                <a:cubicBezTo>
                  <a:pt x="222889" y="50963"/>
                  <a:pt x="222889" y="59746"/>
                  <a:pt x="217481" y="65154"/>
                </a:cubicBezTo>
                <a:close/>
                <a:moveTo>
                  <a:pt x="45556" y="217438"/>
                </a:moveTo>
                <a:lnTo>
                  <a:pt x="4023" y="175906"/>
                </a:lnTo>
                <a:cubicBezTo>
                  <a:pt x="-1384" y="170498"/>
                  <a:pt x="-1384" y="161716"/>
                  <a:pt x="4023" y="156308"/>
                </a:cubicBezTo>
                <a:lnTo>
                  <a:pt x="45556" y="114776"/>
                </a:lnTo>
                <a:cubicBezTo>
                  <a:pt x="49536" y="110796"/>
                  <a:pt x="55463" y="109628"/>
                  <a:pt x="60654" y="111791"/>
                </a:cubicBezTo>
                <a:cubicBezTo>
                  <a:pt x="65846" y="113954"/>
                  <a:pt x="69220" y="119016"/>
                  <a:pt x="69220" y="124597"/>
                </a:cubicBezTo>
                <a:lnTo>
                  <a:pt x="69220" y="152285"/>
                </a:lnTo>
                <a:lnTo>
                  <a:pt x="207661" y="152285"/>
                </a:lnTo>
                <a:cubicBezTo>
                  <a:pt x="215318" y="152285"/>
                  <a:pt x="221505" y="158471"/>
                  <a:pt x="221505" y="166129"/>
                </a:cubicBezTo>
                <a:cubicBezTo>
                  <a:pt x="221505" y="173786"/>
                  <a:pt x="215318" y="179973"/>
                  <a:pt x="207661" y="179973"/>
                </a:cubicBezTo>
                <a:lnTo>
                  <a:pt x="69220" y="179973"/>
                </a:lnTo>
                <a:lnTo>
                  <a:pt x="69220" y="207661"/>
                </a:lnTo>
                <a:cubicBezTo>
                  <a:pt x="69220" y="213242"/>
                  <a:pt x="65846" y="218303"/>
                  <a:pt x="60654" y="220467"/>
                </a:cubicBezTo>
                <a:cubicBezTo>
                  <a:pt x="55463" y="222630"/>
                  <a:pt x="49536" y="221418"/>
                  <a:pt x="45556" y="217481"/>
                </a:cubicBezTo>
                <a:close/>
              </a:path>
            </a:pathLst>
          </a:custGeom>
          <a:solidFill>
            <a:srgbClr val="00D3F2"/>
          </a:solidFill>
          <a:ln/>
        </p:spPr>
        <p:txBody>
          <a:bodyPr/>
          <a:lstStyle/>
          <a:p>
            <a:endParaRPr lang="nl-NL"/>
          </a:p>
        </p:txBody>
      </p:sp>
      <p:sp>
        <p:nvSpPr>
          <p:cNvPr id="11" name="Text 9"/>
          <p:cNvSpPr/>
          <p:nvPr/>
        </p:nvSpPr>
        <p:spPr>
          <a:xfrm>
            <a:off x="1230583" y="1816654"/>
            <a:ext cx="10484566" cy="258422"/>
          </a:xfrm>
          <a:prstGeom prst="rect">
            <a:avLst/>
          </a:prstGeom>
          <a:noFill/>
          <a:ln/>
        </p:spPr>
        <p:txBody>
          <a:bodyPr wrap="square" lIns="0" tIns="0" rIns="0" bIns="0" rtlCol="0" anchor="ctr"/>
          <a:lstStyle/>
          <a:p>
            <a:pPr>
              <a:lnSpc>
                <a:spcPct val="120000"/>
              </a:lnSpc>
            </a:pPr>
            <a:r>
              <a:rPr lang="en-US" sz="1453" b="1">
                <a:solidFill>
                  <a:srgbClr val="FFFFFF"/>
                </a:solidFill>
                <a:latin typeface="Noto Sans SC" pitchFamily="34" charset="0"/>
                <a:ea typeface="Noto Sans SC" pitchFamily="34" charset="-122"/>
                <a:cs typeface="Noto Sans SC" pitchFamily="34" charset="-120"/>
              </a:rPr>
              <a:t>IT vs OT</a:t>
            </a:r>
            <a:endParaRPr lang="en-US" sz="1600"/>
          </a:p>
        </p:txBody>
      </p:sp>
      <p:sp>
        <p:nvSpPr>
          <p:cNvPr id="12" name="Text 10"/>
          <p:cNvSpPr/>
          <p:nvPr/>
        </p:nvSpPr>
        <p:spPr>
          <a:xfrm>
            <a:off x="1230583" y="2148911"/>
            <a:ext cx="10466107" cy="479927"/>
          </a:xfrm>
          <a:prstGeom prst="rect">
            <a:avLst/>
          </a:prstGeom>
          <a:noFill/>
          <a:ln/>
        </p:spPr>
        <p:txBody>
          <a:bodyPr wrap="square" lIns="0" tIns="0" rIns="0" bIns="0" rtlCol="0" anchor="ctr"/>
          <a:lstStyle/>
          <a:p>
            <a:pPr>
              <a:lnSpc>
                <a:spcPct val="140000"/>
              </a:lnSpc>
            </a:pPr>
            <a:r>
              <a:rPr lang="en-US" sz="1163" b="1">
                <a:solidFill>
                  <a:srgbClr val="DBEAFE"/>
                </a:solidFill>
                <a:latin typeface="MiSans" pitchFamily="34" charset="0"/>
                <a:ea typeface="MiSans" pitchFamily="34" charset="-122"/>
                <a:cs typeface="MiSans" pitchFamily="34" charset="-120"/>
              </a:rPr>
              <a:t>IT beheert data en informatie</a:t>
            </a:r>
            <a:r>
              <a:rPr lang="en-US" sz="1163">
                <a:solidFill>
                  <a:srgbClr val="DBEAFE"/>
                </a:solidFill>
                <a:latin typeface="MiSans" pitchFamily="34" charset="0"/>
                <a:ea typeface="MiSans" pitchFamily="34" charset="-122"/>
                <a:cs typeface="MiSans" pitchFamily="34" charset="-120"/>
              </a:rPr>
              <a:t> voor bedrijfsprocessen, terwijl </a:t>
            </a:r>
            <a:r>
              <a:rPr lang="en-US" sz="1163" b="1">
                <a:solidFill>
                  <a:srgbClr val="DBEAFE"/>
                </a:solidFill>
                <a:latin typeface="MiSans" pitchFamily="34" charset="0"/>
                <a:ea typeface="MiSans" pitchFamily="34" charset="-122"/>
                <a:cs typeface="MiSans" pitchFamily="34" charset="-120"/>
              </a:rPr>
              <a:t>OT fysieke industriële processen direct controleert en monitort</a:t>
            </a:r>
            <a:r>
              <a:rPr lang="en-US" sz="1163">
                <a:solidFill>
                  <a:srgbClr val="DBEAFE"/>
                </a:solidFill>
                <a:latin typeface="MiSans" pitchFamily="34" charset="0"/>
                <a:ea typeface="MiSans" pitchFamily="34" charset="-122"/>
                <a:cs typeface="MiSans" pitchFamily="34" charset="-120"/>
              </a:rPr>
              <a:t>. Ze hebben tegenovergestelde prioriteiten (CIA vs AIC) en vereisen een verschillende security aanpak.</a:t>
            </a:r>
            <a:endParaRPr lang="en-US" sz="1600"/>
          </a:p>
        </p:txBody>
      </p:sp>
      <p:sp>
        <p:nvSpPr>
          <p:cNvPr id="13" name="Shape 11"/>
          <p:cNvSpPr/>
          <p:nvPr/>
        </p:nvSpPr>
        <p:spPr>
          <a:xfrm>
            <a:off x="375328" y="2979561"/>
            <a:ext cx="11438268" cy="1193665"/>
          </a:xfrm>
          <a:custGeom>
            <a:avLst/>
            <a:gdLst/>
            <a:ahLst/>
            <a:cxnLst/>
            <a:rect l="l" t="t" r="r" b="b"/>
            <a:pathLst>
              <a:path w="11438268" h="1193665">
                <a:moveTo>
                  <a:pt x="110748" y="0"/>
                </a:moveTo>
                <a:lnTo>
                  <a:pt x="11327520" y="0"/>
                </a:lnTo>
                <a:cubicBezTo>
                  <a:pt x="11388684" y="0"/>
                  <a:pt x="11438268" y="49584"/>
                  <a:pt x="11438268" y="110748"/>
                </a:cubicBezTo>
                <a:lnTo>
                  <a:pt x="11438268" y="1082917"/>
                </a:lnTo>
                <a:cubicBezTo>
                  <a:pt x="11438268" y="1144082"/>
                  <a:pt x="11388684" y="1193665"/>
                  <a:pt x="11327520" y="1193665"/>
                </a:cubicBezTo>
                <a:lnTo>
                  <a:pt x="110748" y="1193665"/>
                </a:lnTo>
                <a:cubicBezTo>
                  <a:pt x="49584" y="1193665"/>
                  <a:pt x="0" y="1144082"/>
                  <a:pt x="0" y="1082917"/>
                </a:cubicBezTo>
                <a:lnTo>
                  <a:pt x="0" y="110748"/>
                </a:lnTo>
                <a:cubicBezTo>
                  <a:pt x="0" y="49584"/>
                  <a:pt x="49584" y="0"/>
                  <a:pt x="110748"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4" name="Shape 12"/>
          <p:cNvSpPr/>
          <p:nvPr/>
        </p:nvSpPr>
        <p:spPr>
          <a:xfrm>
            <a:off x="566068" y="3170289"/>
            <a:ext cx="516845" cy="516845"/>
          </a:xfrm>
          <a:custGeom>
            <a:avLst/>
            <a:gdLst/>
            <a:ahLst/>
            <a:cxnLst/>
            <a:rect l="l" t="t" r="r" b="b"/>
            <a:pathLst>
              <a:path w="516845" h="516845">
                <a:moveTo>
                  <a:pt x="258422" y="0"/>
                </a:moveTo>
                <a:lnTo>
                  <a:pt x="258422" y="0"/>
                </a:lnTo>
                <a:cubicBezTo>
                  <a:pt x="401145" y="0"/>
                  <a:pt x="516845" y="115700"/>
                  <a:pt x="516845" y="258422"/>
                </a:cubicBezTo>
                <a:lnTo>
                  <a:pt x="516845" y="258422"/>
                </a:lnTo>
                <a:cubicBezTo>
                  <a:pt x="516845" y="401145"/>
                  <a:pt x="401145" y="516845"/>
                  <a:pt x="258422" y="516845"/>
                </a:cubicBezTo>
                <a:lnTo>
                  <a:pt x="258422" y="516845"/>
                </a:lnTo>
                <a:cubicBezTo>
                  <a:pt x="115700" y="516845"/>
                  <a:pt x="0" y="401145"/>
                  <a:pt x="0" y="258422"/>
                </a:cubicBezTo>
                <a:lnTo>
                  <a:pt x="0" y="258422"/>
                </a:lnTo>
                <a:cubicBezTo>
                  <a:pt x="0" y="115700"/>
                  <a:pt x="115700" y="0"/>
                  <a:pt x="258422" y="0"/>
                </a:cubicBezTo>
                <a:close/>
              </a:path>
            </a:pathLst>
          </a:custGeom>
          <a:solidFill>
            <a:srgbClr val="AD46FF">
              <a:alpha val="30196"/>
            </a:srgbClr>
          </a:solidFill>
          <a:ln/>
        </p:spPr>
        <p:txBody>
          <a:bodyPr/>
          <a:lstStyle/>
          <a:p>
            <a:endParaRPr lang="nl-NL"/>
          </a:p>
        </p:txBody>
      </p:sp>
      <p:sp>
        <p:nvSpPr>
          <p:cNvPr id="15" name="Shape 13"/>
          <p:cNvSpPr/>
          <p:nvPr/>
        </p:nvSpPr>
        <p:spPr>
          <a:xfrm>
            <a:off x="727582" y="3317959"/>
            <a:ext cx="193817" cy="221505"/>
          </a:xfrm>
          <a:custGeom>
            <a:avLst/>
            <a:gdLst/>
            <a:ahLst/>
            <a:cxnLst/>
            <a:rect l="l" t="t" r="r" b="b"/>
            <a:pathLst>
              <a:path w="193817" h="221505">
                <a:moveTo>
                  <a:pt x="166129" y="221505"/>
                </a:moveTo>
                <a:lnTo>
                  <a:pt x="41532" y="221505"/>
                </a:lnTo>
                <a:cubicBezTo>
                  <a:pt x="18603" y="221505"/>
                  <a:pt x="0" y="202902"/>
                  <a:pt x="0" y="179973"/>
                </a:cubicBezTo>
                <a:lnTo>
                  <a:pt x="0" y="41532"/>
                </a:lnTo>
                <a:cubicBezTo>
                  <a:pt x="0" y="18603"/>
                  <a:pt x="18603" y="0"/>
                  <a:pt x="41532" y="0"/>
                </a:cubicBezTo>
                <a:lnTo>
                  <a:pt x="173051" y="0"/>
                </a:lnTo>
                <a:cubicBezTo>
                  <a:pt x="184515" y="0"/>
                  <a:pt x="193817" y="9301"/>
                  <a:pt x="193817" y="20766"/>
                </a:cubicBezTo>
                <a:lnTo>
                  <a:pt x="193817" y="145363"/>
                </a:lnTo>
                <a:cubicBezTo>
                  <a:pt x="193817" y="154405"/>
                  <a:pt x="188020" y="162105"/>
                  <a:pt x="179973" y="164961"/>
                </a:cubicBezTo>
                <a:lnTo>
                  <a:pt x="179973" y="193817"/>
                </a:lnTo>
                <a:cubicBezTo>
                  <a:pt x="187630" y="193817"/>
                  <a:pt x="193817" y="200003"/>
                  <a:pt x="193817" y="207661"/>
                </a:cubicBezTo>
                <a:cubicBezTo>
                  <a:pt x="193817" y="215318"/>
                  <a:pt x="187630" y="221505"/>
                  <a:pt x="179973" y="221505"/>
                </a:cubicBezTo>
                <a:lnTo>
                  <a:pt x="166129" y="221505"/>
                </a:lnTo>
                <a:close/>
                <a:moveTo>
                  <a:pt x="41532" y="166129"/>
                </a:moveTo>
                <a:cubicBezTo>
                  <a:pt x="33875" y="166129"/>
                  <a:pt x="27688" y="172315"/>
                  <a:pt x="27688" y="179973"/>
                </a:cubicBezTo>
                <a:cubicBezTo>
                  <a:pt x="27688" y="187630"/>
                  <a:pt x="33875" y="193817"/>
                  <a:pt x="41532" y="193817"/>
                </a:cubicBezTo>
                <a:lnTo>
                  <a:pt x="152285" y="193817"/>
                </a:lnTo>
                <a:lnTo>
                  <a:pt x="152285" y="166129"/>
                </a:lnTo>
                <a:lnTo>
                  <a:pt x="41532" y="166129"/>
                </a:lnTo>
                <a:close/>
                <a:moveTo>
                  <a:pt x="55376" y="65759"/>
                </a:moveTo>
                <a:cubicBezTo>
                  <a:pt x="55376" y="71513"/>
                  <a:pt x="60005" y="76142"/>
                  <a:pt x="65759" y="76142"/>
                </a:cubicBezTo>
                <a:lnTo>
                  <a:pt x="141902" y="76142"/>
                </a:lnTo>
                <a:cubicBezTo>
                  <a:pt x="147656" y="76142"/>
                  <a:pt x="152285" y="71513"/>
                  <a:pt x="152285" y="65759"/>
                </a:cubicBezTo>
                <a:cubicBezTo>
                  <a:pt x="152285" y="60005"/>
                  <a:pt x="147656" y="55376"/>
                  <a:pt x="141902" y="55376"/>
                </a:cubicBezTo>
                <a:lnTo>
                  <a:pt x="65759" y="55376"/>
                </a:lnTo>
                <a:cubicBezTo>
                  <a:pt x="60005" y="55376"/>
                  <a:pt x="55376" y="60005"/>
                  <a:pt x="55376" y="65759"/>
                </a:cubicBezTo>
                <a:close/>
                <a:moveTo>
                  <a:pt x="65759" y="96908"/>
                </a:moveTo>
                <a:cubicBezTo>
                  <a:pt x="60005" y="96908"/>
                  <a:pt x="55376" y="101538"/>
                  <a:pt x="55376" y="107291"/>
                </a:cubicBezTo>
                <a:cubicBezTo>
                  <a:pt x="55376" y="113045"/>
                  <a:pt x="60005" y="117674"/>
                  <a:pt x="65759" y="117674"/>
                </a:cubicBezTo>
                <a:lnTo>
                  <a:pt x="141902" y="117674"/>
                </a:lnTo>
                <a:cubicBezTo>
                  <a:pt x="147656" y="117674"/>
                  <a:pt x="152285" y="113045"/>
                  <a:pt x="152285" y="107291"/>
                </a:cubicBezTo>
                <a:cubicBezTo>
                  <a:pt x="152285" y="101538"/>
                  <a:pt x="147656" y="96908"/>
                  <a:pt x="141902" y="96908"/>
                </a:cubicBezTo>
                <a:lnTo>
                  <a:pt x="65759" y="96908"/>
                </a:lnTo>
                <a:close/>
              </a:path>
            </a:pathLst>
          </a:custGeom>
          <a:solidFill>
            <a:srgbClr val="00D3F2"/>
          </a:solidFill>
          <a:ln/>
        </p:spPr>
        <p:txBody>
          <a:bodyPr/>
          <a:lstStyle/>
          <a:p>
            <a:endParaRPr lang="nl-NL"/>
          </a:p>
        </p:txBody>
      </p:sp>
      <p:sp>
        <p:nvSpPr>
          <p:cNvPr id="16" name="Text 14"/>
          <p:cNvSpPr/>
          <p:nvPr/>
        </p:nvSpPr>
        <p:spPr>
          <a:xfrm>
            <a:off x="1230583" y="3170289"/>
            <a:ext cx="10484566" cy="258422"/>
          </a:xfrm>
          <a:prstGeom prst="rect">
            <a:avLst/>
          </a:prstGeom>
          <a:noFill/>
          <a:ln/>
        </p:spPr>
        <p:txBody>
          <a:bodyPr wrap="square" lIns="0" tIns="0" rIns="0" bIns="0" rtlCol="0" anchor="ctr"/>
          <a:lstStyle/>
          <a:p>
            <a:pPr>
              <a:lnSpc>
                <a:spcPct val="120000"/>
              </a:lnSpc>
            </a:pPr>
            <a:r>
              <a:rPr lang="en-US" sz="1453" b="1">
                <a:solidFill>
                  <a:srgbClr val="FFFFFF"/>
                </a:solidFill>
                <a:latin typeface="Noto Sans SC" pitchFamily="34" charset="0"/>
                <a:ea typeface="Noto Sans SC" pitchFamily="34" charset="-122"/>
                <a:cs typeface="Noto Sans SC" pitchFamily="34" charset="-120"/>
              </a:rPr>
              <a:t>Definities</a:t>
            </a:r>
            <a:endParaRPr lang="en-US" sz="1600"/>
          </a:p>
        </p:txBody>
      </p:sp>
      <p:sp>
        <p:nvSpPr>
          <p:cNvPr id="17" name="Text 15"/>
          <p:cNvSpPr/>
          <p:nvPr/>
        </p:nvSpPr>
        <p:spPr>
          <a:xfrm>
            <a:off x="1230583" y="3502547"/>
            <a:ext cx="10466107" cy="479927"/>
          </a:xfrm>
          <a:prstGeom prst="rect">
            <a:avLst/>
          </a:prstGeom>
          <a:noFill/>
          <a:ln/>
        </p:spPr>
        <p:txBody>
          <a:bodyPr wrap="square" lIns="0" tIns="0" rIns="0" bIns="0" rtlCol="0" anchor="ctr"/>
          <a:lstStyle/>
          <a:p>
            <a:pPr>
              <a:lnSpc>
                <a:spcPct val="140000"/>
              </a:lnSpc>
            </a:pPr>
            <a:r>
              <a:rPr lang="en-US" sz="1163">
                <a:solidFill>
                  <a:srgbClr val="DBEAFE"/>
                </a:solidFill>
                <a:latin typeface="MiSans" pitchFamily="34" charset="0"/>
                <a:ea typeface="MiSans" pitchFamily="34" charset="-122"/>
                <a:cs typeface="MiSans" pitchFamily="34" charset="-120"/>
              </a:rPr>
              <a:t>De </a:t>
            </a:r>
            <a:r>
              <a:rPr lang="en-US" sz="1163" b="1">
                <a:solidFill>
                  <a:srgbClr val="DBEAFE"/>
                </a:solidFill>
                <a:latin typeface="MiSans" pitchFamily="34" charset="0"/>
                <a:ea typeface="MiSans" pitchFamily="34" charset="-122"/>
                <a:cs typeface="MiSans" pitchFamily="34" charset="-120"/>
              </a:rPr>
              <a:t>FlowFuse definitie voor IT</a:t>
            </a:r>
            <a:r>
              <a:rPr lang="en-US" sz="1163">
                <a:solidFill>
                  <a:srgbClr val="DBEAFE"/>
                </a:solidFill>
                <a:latin typeface="MiSans" pitchFamily="34" charset="0"/>
                <a:ea typeface="MiSans" pitchFamily="34" charset="-122"/>
                <a:cs typeface="MiSans" pitchFamily="34" charset="-120"/>
              </a:rPr>
              <a:t> en </a:t>
            </a:r>
            <a:r>
              <a:rPr lang="en-US" sz="1163" b="1">
                <a:solidFill>
                  <a:srgbClr val="DBEAFE"/>
                </a:solidFill>
                <a:latin typeface="MiSans" pitchFamily="34" charset="0"/>
                <a:ea typeface="MiSans" pitchFamily="34" charset="-122"/>
                <a:cs typeface="MiSans" pitchFamily="34" charset="-120"/>
              </a:rPr>
              <a:t>NIST definitie voor OT</a:t>
            </a:r>
            <a:r>
              <a:rPr lang="en-US" sz="1163">
                <a:solidFill>
                  <a:srgbClr val="DBEAFE"/>
                </a:solidFill>
                <a:latin typeface="MiSans" pitchFamily="34" charset="0"/>
                <a:ea typeface="MiSans" pitchFamily="34" charset="-122"/>
                <a:cs typeface="MiSans" pitchFamily="34" charset="-120"/>
              </a:rPr>
              <a:t> zijn het beste omdat ze duidelijk, praktisch en autoritatief zijn. Het verschil in één zin: "IT beheert data, OT controleert fysieke processen."</a:t>
            </a:r>
            <a:endParaRPr lang="en-US" sz="1600"/>
          </a:p>
        </p:txBody>
      </p:sp>
      <p:sp>
        <p:nvSpPr>
          <p:cNvPr id="18" name="Shape 16"/>
          <p:cNvSpPr/>
          <p:nvPr/>
        </p:nvSpPr>
        <p:spPr>
          <a:xfrm>
            <a:off x="375328" y="4333196"/>
            <a:ext cx="11438268" cy="1193665"/>
          </a:xfrm>
          <a:custGeom>
            <a:avLst/>
            <a:gdLst/>
            <a:ahLst/>
            <a:cxnLst/>
            <a:rect l="l" t="t" r="r" b="b"/>
            <a:pathLst>
              <a:path w="11438268" h="1193665">
                <a:moveTo>
                  <a:pt x="110748" y="0"/>
                </a:moveTo>
                <a:lnTo>
                  <a:pt x="11327520" y="0"/>
                </a:lnTo>
                <a:cubicBezTo>
                  <a:pt x="11388684" y="0"/>
                  <a:pt x="11438268" y="49584"/>
                  <a:pt x="11438268" y="110748"/>
                </a:cubicBezTo>
                <a:lnTo>
                  <a:pt x="11438268" y="1082917"/>
                </a:lnTo>
                <a:cubicBezTo>
                  <a:pt x="11438268" y="1144082"/>
                  <a:pt x="11388684" y="1193665"/>
                  <a:pt x="11327520" y="1193665"/>
                </a:cubicBezTo>
                <a:lnTo>
                  <a:pt x="110748" y="1193665"/>
                </a:lnTo>
                <a:cubicBezTo>
                  <a:pt x="49584" y="1193665"/>
                  <a:pt x="0" y="1144082"/>
                  <a:pt x="0" y="1082917"/>
                </a:cubicBezTo>
                <a:lnTo>
                  <a:pt x="0" y="110748"/>
                </a:lnTo>
                <a:cubicBezTo>
                  <a:pt x="0" y="49584"/>
                  <a:pt x="49584" y="0"/>
                  <a:pt x="110748"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9" name="Shape 17"/>
          <p:cNvSpPr/>
          <p:nvPr/>
        </p:nvSpPr>
        <p:spPr>
          <a:xfrm>
            <a:off x="566068" y="4523942"/>
            <a:ext cx="516845" cy="516845"/>
          </a:xfrm>
          <a:custGeom>
            <a:avLst/>
            <a:gdLst/>
            <a:ahLst/>
            <a:cxnLst/>
            <a:rect l="l" t="t" r="r" b="b"/>
            <a:pathLst>
              <a:path w="516845" h="516845">
                <a:moveTo>
                  <a:pt x="258422" y="0"/>
                </a:moveTo>
                <a:lnTo>
                  <a:pt x="258422" y="0"/>
                </a:lnTo>
                <a:cubicBezTo>
                  <a:pt x="401145" y="0"/>
                  <a:pt x="516845" y="115700"/>
                  <a:pt x="516845" y="258422"/>
                </a:cubicBezTo>
                <a:lnTo>
                  <a:pt x="516845" y="258422"/>
                </a:lnTo>
                <a:cubicBezTo>
                  <a:pt x="516845" y="401145"/>
                  <a:pt x="401145" y="516845"/>
                  <a:pt x="258422" y="516845"/>
                </a:cubicBezTo>
                <a:lnTo>
                  <a:pt x="258422" y="516845"/>
                </a:lnTo>
                <a:cubicBezTo>
                  <a:pt x="115700" y="516845"/>
                  <a:pt x="0" y="401145"/>
                  <a:pt x="0" y="258422"/>
                </a:cubicBezTo>
                <a:lnTo>
                  <a:pt x="0" y="258422"/>
                </a:lnTo>
                <a:cubicBezTo>
                  <a:pt x="0" y="115700"/>
                  <a:pt x="115700" y="0"/>
                  <a:pt x="258422" y="0"/>
                </a:cubicBezTo>
                <a:close/>
              </a:path>
            </a:pathLst>
          </a:custGeom>
          <a:solidFill>
            <a:srgbClr val="00C950">
              <a:alpha val="30196"/>
            </a:srgbClr>
          </a:solidFill>
          <a:ln/>
        </p:spPr>
        <p:txBody>
          <a:bodyPr/>
          <a:lstStyle/>
          <a:p>
            <a:endParaRPr lang="nl-NL"/>
          </a:p>
        </p:txBody>
      </p:sp>
      <p:sp>
        <p:nvSpPr>
          <p:cNvPr id="20" name="Shape 18"/>
          <p:cNvSpPr/>
          <p:nvPr/>
        </p:nvSpPr>
        <p:spPr>
          <a:xfrm>
            <a:off x="741426" y="4671612"/>
            <a:ext cx="166129" cy="221505"/>
          </a:xfrm>
          <a:custGeom>
            <a:avLst/>
            <a:gdLst/>
            <a:ahLst/>
            <a:cxnLst/>
            <a:rect l="l" t="t" r="r" b="b"/>
            <a:pathLst>
              <a:path w="166129" h="221505">
                <a:moveTo>
                  <a:pt x="134720" y="13844"/>
                </a:moveTo>
                <a:lnTo>
                  <a:pt x="138441" y="13844"/>
                </a:lnTo>
                <a:cubicBezTo>
                  <a:pt x="153712" y="13844"/>
                  <a:pt x="166129" y="26260"/>
                  <a:pt x="166129" y="41532"/>
                </a:cubicBezTo>
                <a:lnTo>
                  <a:pt x="166129" y="193817"/>
                </a:lnTo>
                <a:cubicBezTo>
                  <a:pt x="166129" y="209089"/>
                  <a:pt x="153712" y="221505"/>
                  <a:pt x="138441" y="221505"/>
                </a:cubicBezTo>
                <a:lnTo>
                  <a:pt x="27688" y="221505"/>
                </a:lnTo>
                <a:cubicBezTo>
                  <a:pt x="12416" y="221505"/>
                  <a:pt x="0" y="209089"/>
                  <a:pt x="0" y="193817"/>
                </a:cubicBezTo>
                <a:lnTo>
                  <a:pt x="0" y="41532"/>
                </a:lnTo>
                <a:cubicBezTo>
                  <a:pt x="0" y="26260"/>
                  <a:pt x="12416" y="13844"/>
                  <a:pt x="27688" y="13844"/>
                </a:cubicBezTo>
                <a:lnTo>
                  <a:pt x="31409" y="13844"/>
                </a:lnTo>
                <a:cubicBezTo>
                  <a:pt x="36168" y="5581"/>
                  <a:pt x="45123" y="0"/>
                  <a:pt x="55376" y="0"/>
                </a:cubicBezTo>
                <a:lnTo>
                  <a:pt x="110752" y="0"/>
                </a:lnTo>
                <a:cubicBezTo>
                  <a:pt x="121006" y="0"/>
                  <a:pt x="129961" y="5581"/>
                  <a:pt x="134720" y="13844"/>
                </a:cubicBezTo>
                <a:close/>
                <a:moveTo>
                  <a:pt x="107291" y="48454"/>
                </a:moveTo>
                <a:cubicBezTo>
                  <a:pt x="113045" y="48454"/>
                  <a:pt x="117674" y="43825"/>
                  <a:pt x="117674" y="38071"/>
                </a:cubicBezTo>
                <a:cubicBezTo>
                  <a:pt x="117674" y="32317"/>
                  <a:pt x="113045" y="27688"/>
                  <a:pt x="107291" y="27688"/>
                </a:cubicBezTo>
                <a:lnTo>
                  <a:pt x="58837" y="27688"/>
                </a:lnTo>
                <a:cubicBezTo>
                  <a:pt x="53083" y="27688"/>
                  <a:pt x="48454" y="32317"/>
                  <a:pt x="48454" y="38071"/>
                </a:cubicBezTo>
                <a:cubicBezTo>
                  <a:pt x="48454" y="43825"/>
                  <a:pt x="53083" y="48454"/>
                  <a:pt x="58837" y="48454"/>
                </a:cubicBezTo>
                <a:lnTo>
                  <a:pt x="107291" y="48454"/>
                </a:lnTo>
                <a:close/>
                <a:moveTo>
                  <a:pt x="119578" y="112786"/>
                </a:moveTo>
                <a:cubicBezTo>
                  <a:pt x="122606" y="107940"/>
                  <a:pt x="121136" y="101538"/>
                  <a:pt x="116290" y="98466"/>
                </a:cubicBezTo>
                <a:cubicBezTo>
                  <a:pt x="111445" y="95394"/>
                  <a:pt x="105042" y="96908"/>
                  <a:pt x="101970" y="101754"/>
                </a:cubicBezTo>
                <a:lnTo>
                  <a:pt x="75407" y="144281"/>
                </a:lnTo>
                <a:lnTo>
                  <a:pt x="63726" y="128706"/>
                </a:lnTo>
                <a:cubicBezTo>
                  <a:pt x="60265" y="124121"/>
                  <a:pt x="53776" y="123169"/>
                  <a:pt x="49190" y="126630"/>
                </a:cubicBezTo>
                <a:cubicBezTo>
                  <a:pt x="44604" y="130091"/>
                  <a:pt x="43652" y="136580"/>
                  <a:pt x="47113" y="141166"/>
                </a:cubicBezTo>
                <a:lnTo>
                  <a:pt x="67879" y="168854"/>
                </a:lnTo>
                <a:cubicBezTo>
                  <a:pt x="69912" y="171580"/>
                  <a:pt x="73200" y="173137"/>
                  <a:pt x="76618" y="173007"/>
                </a:cubicBezTo>
                <a:cubicBezTo>
                  <a:pt x="80036" y="172878"/>
                  <a:pt x="83151" y="171061"/>
                  <a:pt x="84968" y="168119"/>
                </a:cubicBezTo>
                <a:lnTo>
                  <a:pt x="119578" y="112743"/>
                </a:lnTo>
                <a:close/>
              </a:path>
            </a:pathLst>
          </a:custGeom>
          <a:solidFill>
            <a:srgbClr val="00D3F2"/>
          </a:solidFill>
          <a:ln/>
        </p:spPr>
        <p:txBody>
          <a:bodyPr/>
          <a:lstStyle/>
          <a:p>
            <a:endParaRPr lang="nl-NL"/>
          </a:p>
        </p:txBody>
      </p:sp>
      <p:sp>
        <p:nvSpPr>
          <p:cNvPr id="21" name="Text 19"/>
          <p:cNvSpPr/>
          <p:nvPr/>
        </p:nvSpPr>
        <p:spPr>
          <a:xfrm>
            <a:off x="1230583" y="4523942"/>
            <a:ext cx="10484566" cy="258422"/>
          </a:xfrm>
          <a:prstGeom prst="rect">
            <a:avLst/>
          </a:prstGeom>
          <a:noFill/>
          <a:ln/>
        </p:spPr>
        <p:txBody>
          <a:bodyPr wrap="square" lIns="0" tIns="0" rIns="0" bIns="0" rtlCol="0" anchor="ctr"/>
          <a:lstStyle/>
          <a:p>
            <a:pPr>
              <a:lnSpc>
                <a:spcPct val="120000"/>
              </a:lnSpc>
            </a:pPr>
            <a:r>
              <a:rPr lang="en-US" sz="1453" b="1">
                <a:solidFill>
                  <a:srgbClr val="FFFFFF"/>
                </a:solidFill>
                <a:latin typeface="Noto Sans SC" pitchFamily="34" charset="0"/>
                <a:ea typeface="Noto Sans SC" pitchFamily="34" charset="-122"/>
                <a:cs typeface="Noto Sans SC" pitchFamily="34" charset="-120"/>
              </a:rPr>
              <a:t>Risicoanalyse Standaarden</a:t>
            </a:r>
            <a:endParaRPr lang="en-US" sz="1600"/>
          </a:p>
        </p:txBody>
      </p:sp>
      <p:sp>
        <p:nvSpPr>
          <p:cNvPr id="22" name="Text 20"/>
          <p:cNvSpPr/>
          <p:nvPr/>
        </p:nvSpPr>
        <p:spPr>
          <a:xfrm>
            <a:off x="1230583" y="4856200"/>
            <a:ext cx="10466107" cy="479927"/>
          </a:xfrm>
          <a:prstGeom prst="rect">
            <a:avLst/>
          </a:prstGeom>
          <a:noFill/>
          <a:ln/>
        </p:spPr>
        <p:txBody>
          <a:bodyPr wrap="square" lIns="0" tIns="0" rIns="0" bIns="0" rtlCol="0" anchor="ctr"/>
          <a:lstStyle/>
          <a:p>
            <a:pPr>
              <a:lnSpc>
                <a:spcPct val="140000"/>
              </a:lnSpc>
            </a:pPr>
            <a:r>
              <a:rPr lang="en-US" sz="1163">
                <a:solidFill>
                  <a:srgbClr val="DBEAFE"/>
                </a:solidFill>
                <a:latin typeface="MiSans" pitchFamily="34" charset="0"/>
                <a:ea typeface="MiSans" pitchFamily="34" charset="-122"/>
                <a:cs typeface="MiSans" pitchFamily="34" charset="-120"/>
              </a:rPr>
              <a:t>Voor risicoanalyse raad ik </a:t>
            </a:r>
            <a:r>
              <a:rPr lang="en-US" sz="1163" b="1">
                <a:solidFill>
                  <a:srgbClr val="DBEAFE"/>
                </a:solidFill>
                <a:latin typeface="MiSans" pitchFamily="34" charset="0"/>
                <a:ea typeface="MiSans" pitchFamily="34" charset="-122"/>
                <a:cs typeface="MiSans" pitchFamily="34" charset="-120"/>
              </a:rPr>
              <a:t>ISO 27005</a:t>
            </a:r>
            <a:r>
              <a:rPr lang="en-US" sz="1163">
                <a:solidFill>
                  <a:srgbClr val="DBEAFE"/>
                </a:solidFill>
                <a:latin typeface="MiSans" pitchFamily="34" charset="0"/>
                <a:ea typeface="MiSans" pitchFamily="34" charset="-122"/>
                <a:cs typeface="MiSans" pitchFamily="34" charset="-120"/>
              </a:rPr>
              <a:t> aan als framework vanwege de flexibiliteit en duidelijke structuur, aangevuld met </a:t>
            </a:r>
            <a:r>
              <a:rPr lang="en-US" sz="1163" b="1">
                <a:solidFill>
                  <a:srgbClr val="DBEAFE"/>
                </a:solidFill>
                <a:latin typeface="MiSans" pitchFamily="34" charset="0"/>
                <a:ea typeface="MiSans" pitchFamily="34" charset="-122"/>
                <a:cs typeface="MiSans" pitchFamily="34" charset="-120"/>
              </a:rPr>
              <a:t>NIST SP 800-30</a:t>
            </a:r>
            <a:r>
              <a:rPr lang="en-US" sz="1163">
                <a:solidFill>
                  <a:srgbClr val="DBEAFE"/>
                </a:solidFill>
                <a:latin typeface="MiSans" pitchFamily="34" charset="0"/>
                <a:ea typeface="MiSans" pitchFamily="34" charset="-122"/>
                <a:cs typeface="MiSans" pitchFamily="34" charset="-120"/>
              </a:rPr>
              <a:t> voor gedetailleerde richtlijnen. Dit geeft de beste balans tussen structuur en praktische toepasbaarheid.</a:t>
            </a:r>
            <a:endParaRPr lang="en-US" sz="1600"/>
          </a:p>
        </p:txBody>
      </p:sp>
      <p:sp>
        <p:nvSpPr>
          <p:cNvPr id="23" name="Shape 21"/>
          <p:cNvSpPr/>
          <p:nvPr/>
        </p:nvSpPr>
        <p:spPr>
          <a:xfrm>
            <a:off x="375328" y="5760666"/>
            <a:ext cx="11438268" cy="1193665"/>
          </a:xfrm>
          <a:custGeom>
            <a:avLst/>
            <a:gdLst/>
            <a:ahLst/>
            <a:cxnLst/>
            <a:rect l="l" t="t" r="r" b="b"/>
            <a:pathLst>
              <a:path w="11438268" h="1193665">
                <a:moveTo>
                  <a:pt x="110748" y="0"/>
                </a:moveTo>
                <a:lnTo>
                  <a:pt x="11327520" y="0"/>
                </a:lnTo>
                <a:cubicBezTo>
                  <a:pt x="11388684" y="0"/>
                  <a:pt x="11438268" y="49584"/>
                  <a:pt x="11438268" y="110748"/>
                </a:cubicBezTo>
                <a:lnTo>
                  <a:pt x="11438268" y="1082917"/>
                </a:lnTo>
                <a:cubicBezTo>
                  <a:pt x="11438268" y="1144082"/>
                  <a:pt x="11388684" y="1193665"/>
                  <a:pt x="11327520" y="1193665"/>
                </a:cubicBezTo>
                <a:lnTo>
                  <a:pt x="110748" y="1193665"/>
                </a:lnTo>
                <a:cubicBezTo>
                  <a:pt x="49584" y="1193665"/>
                  <a:pt x="0" y="1144082"/>
                  <a:pt x="0" y="1082917"/>
                </a:cubicBezTo>
                <a:lnTo>
                  <a:pt x="0" y="110748"/>
                </a:lnTo>
                <a:cubicBezTo>
                  <a:pt x="0" y="49584"/>
                  <a:pt x="49584" y="0"/>
                  <a:pt x="110748" y="0"/>
                </a:cubicBezTo>
                <a:close/>
              </a:path>
            </a:pathLst>
          </a:custGeom>
          <a:gradFill flip="none" rotWithShape="1">
            <a:gsLst>
              <a:gs pos="0">
                <a:srgbClr val="00B8DB">
                  <a:alpha val="20000"/>
                </a:srgbClr>
              </a:gs>
              <a:gs pos="100000">
                <a:srgbClr val="2B7FFF">
                  <a:alpha val="20000"/>
                </a:srgbClr>
              </a:gs>
            </a:gsLst>
            <a:lin ang="0" scaled="1"/>
          </a:gradFill>
          <a:ln w="16933">
            <a:solidFill>
              <a:srgbClr val="00D3F2">
                <a:alpha val="30196"/>
              </a:srgbClr>
            </a:solidFill>
            <a:prstDash val="solid"/>
          </a:ln>
        </p:spPr>
        <p:txBody>
          <a:bodyPr/>
          <a:lstStyle/>
          <a:p>
            <a:endParaRPr lang="nl-NL"/>
          </a:p>
        </p:txBody>
      </p:sp>
      <p:sp>
        <p:nvSpPr>
          <p:cNvPr id="24" name="Shape 22"/>
          <p:cNvSpPr/>
          <p:nvPr/>
        </p:nvSpPr>
        <p:spPr>
          <a:xfrm>
            <a:off x="637596" y="5951413"/>
            <a:ext cx="207661" cy="276881"/>
          </a:xfrm>
          <a:custGeom>
            <a:avLst/>
            <a:gdLst/>
            <a:ahLst/>
            <a:cxnLst/>
            <a:rect l="l" t="t" r="r" b="b"/>
            <a:pathLst>
              <a:path w="207661" h="276881">
                <a:moveTo>
                  <a:pt x="158395" y="207661"/>
                </a:moveTo>
                <a:cubicBezTo>
                  <a:pt x="162343" y="195601"/>
                  <a:pt x="170239" y="184678"/>
                  <a:pt x="179162" y="175268"/>
                </a:cubicBezTo>
                <a:cubicBezTo>
                  <a:pt x="196845" y="156665"/>
                  <a:pt x="207661" y="131519"/>
                  <a:pt x="207661" y="103830"/>
                </a:cubicBezTo>
                <a:cubicBezTo>
                  <a:pt x="207661" y="46507"/>
                  <a:pt x="161153" y="0"/>
                  <a:pt x="103830" y="0"/>
                </a:cubicBezTo>
                <a:cubicBezTo>
                  <a:pt x="46507" y="0"/>
                  <a:pt x="0" y="46507"/>
                  <a:pt x="0" y="103830"/>
                </a:cubicBezTo>
                <a:cubicBezTo>
                  <a:pt x="0" y="131519"/>
                  <a:pt x="10816" y="156665"/>
                  <a:pt x="28499" y="175268"/>
                </a:cubicBezTo>
                <a:cubicBezTo>
                  <a:pt x="37422" y="184678"/>
                  <a:pt x="45372" y="195601"/>
                  <a:pt x="49265" y="207661"/>
                </a:cubicBezTo>
                <a:lnTo>
                  <a:pt x="158341" y="207661"/>
                </a:lnTo>
                <a:close/>
                <a:moveTo>
                  <a:pt x="155746" y="233618"/>
                </a:moveTo>
                <a:lnTo>
                  <a:pt x="51915" y="233618"/>
                </a:lnTo>
                <a:lnTo>
                  <a:pt x="51915" y="242271"/>
                </a:lnTo>
                <a:cubicBezTo>
                  <a:pt x="51915" y="266174"/>
                  <a:pt x="71275" y="285534"/>
                  <a:pt x="95178" y="285534"/>
                </a:cubicBezTo>
                <a:lnTo>
                  <a:pt x="112483" y="285534"/>
                </a:lnTo>
                <a:cubicBezTo>
                  <a:pt x="136386" y="285534"/>
                  <a:pt x="155746" y="266174"/>
                  <a:pt x="155746" y="242271"/>
                </a:cubicBezTo>
                <a:lnTo>
                  <a:pt x="155746" y="233618"/>
                </a:lnTo>
                <a:close/>
                <a:moveTo>
                  <a:pt x="99504" y="60568"/>
                </a:moveTo>
                <a:cubicBezTo>
                  <a:pt x="77981" y="60568"/>
                  <a:pt x="60568" y="77981"/>
                  <a:pt x="60568" y="99504"/>
                </a:cubicBezTo>
                <a:cubicBezTo>
                  <a:pt x="60568" y="106697"/>
                  <a:pt x="54781" y="112483"/>
                  <a:pt x="47589" y="112483"/>
                </a:cubicBezTo>
                <a:cubicBezTo>
                  <a:pt x="40397" y="112483"/>
                  <a:pt x="34610" y="106697"/>
                  <a:pt x="34610" y="99504"/>
                </a:cubicBezTo>
                <a:cubicBezTo>
                  <a:pt x="34610" y="63650"/>
                  <a:pt x="63650" y="34610"/>
                  <a:pt x="99504" y="34610"/>
                </a:cubicBezTo>
                <a:cubicBezTo>
                  <a:pt x="106697" y="34610"/>
                  <a:pt x="112483" y="40397"/>
                  <a:pt x="112483" y="47589"/>
                </a:cubicBezTo>
                <a:cubicBezTo>
                  <a:pt x="112483" y="54781"/>
                  <a:pt x="106697" y="60568"/>
                  <a:pt x="99504" y="60568"/>
                </a:cubicBezTo>
                <a:close/>
              </a:path>
            </a:pathLst>
          </a:custGeom>
          <a:solidFill>
            <a:srgbClr val="FFDF20"/>
          </a:solidFill>
          <a:ln/>
        </p:spPr>
        <p:txBody>
          <a:bodyPr/>
          <a:lstStyle/>
          <a:p>
            <a:endParaRPr lang="nl-NL"/>
          </a:p>
        </p:txBody>
      </p:sp>
      <p:sp>
        <p:nvSpPr>
          <p:cNvPr id="25" name="Text 23"/>
          <p:cNvSpPr/>
          <p:nvPr/>
        </p:nvSpPr>
        <p:spPr>
          <a:xfrm>
            <a:off x="1059840" y="5951413"/>
            <a:ext cx="10659924" cy="258422"/>
          </a:xfrm>
          <a:prstGeom prst="rect">
            <a:avLst/>
          </a:prstGeom>
          <a:noFill/>
          <a:ln/>
        </p:spPr>
        <p:txBody>
          <a:bodyPr wrap="square" lIns="0" tIns="0" rIns="0" bIns="0" rtlCol="0" anchor="ctr"/>
          <a:lstStyle/>
          <a:p>
            <a:pPr>
              <a:lnSpc>
                <a:spcPct val="120000"/>
              </a:lnSpc>
            </a:pPr>
            <a:r>
              <a:rPr lang="en-US" sz="1453" b="1">
                <a:solidFill>
                  <a:srgbClr val="FFFFFF"/>
                </a:solidFill>
                <a:latin typeface="Noto Sans SC" pitchFamily="34" charset="0"/>
                <a:ea typeface="Noto Sans SC" pitchFamily="34" charset="-122"/>
                <a:cs typeface="Noto Sans SC" pitchFamily="34" charset="-120"/>
              </a:rPr>
              <a:t>Praktische Toepassing</a:t>
            </a:r>
            <a:endParaRPr lang="en-US" sz="1600"/>
          </a:p>
        </p:txBody>
      </p:sp>
      <p:sp>
        <p:nvSpPr>
          <p:cNvPr id="26" name="Text 24"/>
          <p:cNvSpPr/>
          <p:nvPr/>
        </p:nvSpPr>
        <p:spPr>
          <a:xfrm>
            <a:off x="1059840" y="6283670"/>
            <a:ext cx="10641466" cy="479927"/>
          </a:xfrm>
          <a:prstGeom prst="rect">
            <a:avLst/>
          </a:prstGeom>
          <a:noFill/>
          <a:ln/>
        </p:spPr>
        <p:txBody>
          <a:bodyPr wrap="square" lIns="0" tIns="0" rIns="0" bIns="0" rtlCol="0" anchor="ctr"/>
          <a:lstStyle/>
          <a:p>
            <a:pPr>
              <a:lnSpc>
                <a:spcPct val="140000"/>
              </a:lnSpc>
            </a:pPr>
            <a:r>
              <a:rPr lang="en-US" sz="1163">
                <a:solidFill>
                  <a:srgbClr val="DBEAFE"/>
                </a:solidFill>
                <a:latin typeface="MiSans" pitchFamily="34" charset="0"/>
                <a:ea typeface="MiSans" pitchFamily="34" charset="-122"/>
                <a:cs typeface="MiSans" pitchFamily="34" charset="-120"/>
              </a:rPr>
              <a:t>Een risicoanalyse voer je uit in </a:t>
            </a:r>
            <a:r>
              <a:rPr lang="en-US" sz="1163" b="1">
                <a:solidFill>
                  <a:srgbClr val="DBEAFE"/>
                </a:solidFill>
                <a:latin typeface="MiSans" pitchFamily="34" charset="0"/>
                <a:ea typeface="MiSans" pitchFamily="34" charset="-122"/>
                <a:cs typeface="MiSans" pitchFamily="34" charset="-120"/>
              </a:rPr>
              <a:t>6 stappen</a:t>
            </a:r>
            <a:r>
              <a:rPr lang="en-US" sz="1163">
                <a:solidFill>
                  <a:srgbClr val="DBEAFE"/>
                </a:solidFill>
                <a:latin typeface="MiSans" pitchFamily="34" charset="0"/>
                <a:ea typeface="MiSans" pitchFamily="34" charset="-122"/>
                <a:cs typeface="MiSans" pitchFamily="34" charset="-120"/>
              </a:rPr>
              <a:t>: context bepalen, assets inventariseren, kwetsbaarheden &amp; bedreigingen identificeren, risico's analyseren, evalueren en behandelen. Herhaal dit proces minimaal jaarlijks voor continue verbetering.</a:t>
            </a:r>
            <a:endParaRPr lang="en-US" sz="160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1C398E"/>
              </a:gs>
              <a:gs pos="50000">
                <a:srgbClr val="193CB8"/>
              </a:gs>
              <a:gs pos="100000">
                <a:srgbClr val="312C85"/>
              </a:gs>
            </a:gsLst>
            <a:lin ang="2700000" scaled="1"/>
          </a:gradFill>
          <a:ln/>
        </p:spPr>
        <p:txBody>
          <a:bodyPr/>
          <a:lstStyle/>
          <a:p>
            <a:endParaRPr lang="nl-NL"/>
          </a:p>
        </p:txBody>
      </p:sp>
      <p:sp>
        <p:nvSpPr>
          <p:cNvPr id="3" name="Shape 1"/>
          <p:cNvSpPr/>
          <p:nvPr/>
        </p:nvSpPr>
        <p:spPr>
          <a:xfrm>
            <a:off x="387350" y="1193007"/>
            <a:ext cx="1327150" cy="431800"/>
          </a:xfrm>
          <a:custGeom>
            <a:avLst/>
            <a:gdLst/>
            <a:ahLst/>
            <a:cxnLst/>
            <a:rect l="l" t="t" r="r" b="b"/>
            <a:pathLst>
              <a:path w="1327150" h="431800">
                <a:moveTo>
                  <a:pt x="215900" y="0"/>
                </a:moveTo>
                <a:lnTo>
                  <a:pt x="1111250" y="0"/>
                </a:lnTo>
                <a:cubicBezTo>
                  <a:pt x="1230488" y="0"/>
                  <a:pt x="1327150" y="96662"/>
                  <a:pt x="1327150" y="215900"/>
                </a:cubicBezTo>
                <a:lnTo>
                  <a:pt x="1327150" y="215900"/>
                </a:lnTo>
                <a:cubicBezTo>
                  <a:pt x="1327150" y="335138"/>
                  <a:pt x="1230488" y="431800"/>
                  <a:pt x="1111250" y="431800"/>
                </a:cubicBezTo>
                <a:lnTo>
                  <a:pt x="215900" y="431800"/>
                </a:lnTo>
                <a:cubicBezTo>
                  <a:pt x="96662" y="431800"/>
                  <a:pt x="0" y="335138"/>
                  <a:pt x="0" y="215900"/>
                </a:cubicBezTo>
                <a:lnTo>
                  <a:pt x="0" y="215900"/>
                </a:lnTo>
                <a:cubicBezTo>
                  <a:pt x="0" y="96662"/>
                  <a:pt x="96662" y="0"/>
                  <a:pt x="215900"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4" name="Shape 2"/>
          <p:cNvSpPr/>
          <p:nvPr/>
        </p:nvSpPr>
        <p:spPr>
          <a:xfrm>
            <a:off x="619919" y="1313657"/>
            <a:ext cx="166688" cy="190500"/>
          </a:xfrm>
          <a:custGeom>
            <a:avLst/>
            <a:gdLst/>
            <a:ahLst/>
            <a:cxnLst/>
            <a:rect l="l" t="t" r="r" b="b"/>
            <a:pathLst>
              <a:path w="166688" h="190500">
                <a:moveTo>
                  <a:pt x="23812" y="11906"/>
                </a:moveTo>
                <a:cubicBezTo>
                  <a:pt x="10678" y="11906"/>
                  <a:pt x="0" y="22585"/>
                  <a:pt x="0" y="35719"/>
                </a:cubicBezTo>
                <a:lnTo>
                  <a:pt x="0" y="59531"/>
                </a:lnTo>
                <a:cubicBezTo>
                  <a:pt x="0" y="72665"/>
                  <a:pt x="10678" y="83344"/>
                  <a:pt x="23812" y="83344"/>
                </a:cubicBezTo>
                <a:lnTo>
                  <a:pt x="142875" y="83344"/>
                </a:lnTo>
                <a:cubicBezTo>
                  <a:pt x="156009" y="83344"/>
                  <a:pt x="166688" y="72665"/>
                  <a:pt x="166688" y="59531"/>
                </a:cubicBezTo>
                <a:lnTo>
                  <a:pt x="166688" y="35719"/>
                </a:lnTo>
                <a:cubicBezTo>
                  <a:pt x="166688" y="22585"/>
                  <a:pt x="156009" y="11906"/>
                  <a:pt x="142875" y="11906"/>
                </a:cubicBezTo>
                <a:lnTo>
                  <a:pt x="23812" y="11906"/>
                </a:lnTo>
                <a:close/>
                <a:moveTo>
                  <a:pt x="104180" y="38695"/>
                </a:moveTo>
                <a:cubicBezTo>
                  <a:pt x="109108" y="38695"/>
                  <a:pt x="113109" y="42697"/>
                  <a:pt x="113109" y="47625"/>
                </a:cubicBezTo>
                <a:cubicBezTo>
                  <a:pt x="113109" y="52553"/>
                  <a:pt x="109108" y="56555"/>
                  <a:pt x="104180" y="56555"/>
                </a:cubicBezTo>
                <a:cubicBezTo>
                  <a:pt x="99251" y="56555"/>
                  <a:pt x="95250" y="52553"/>
                  <a:pt x="95250" y="47625"/>
                </a:cubicBezTo>
                <a:cubicBezTo>
                  <a:pt x="95250" y="42697"/>
                  <a:pt x="99251" y="38695"/>
                  <a:pt x="104180" y="38695"/>
                </a:cubicBezTo>
                <a:close/>
                <a:moveTo>
                  <a:pt x="125016" y="47625"/>
                </a:moveTo>
                <a:cubicBezTo>
                  <a:pt x="125016" y="42697"/>
                  <a:pt x="129017" y="38695"/>
                  <a:pt x="133945" y="38695"/>
                </a:cubicBezTo>
                <a:cubicBezTo>
                  <a:pt x="138874" y="38695"/>
                  <a:pt x="142875" y="42697"/>
                  <a:pt x="142875" y="47625"/>
                </a:cubicBezTo>
                <a:cubicBezTo>
                  <a:pt x="142875" y="52553"/>
                  <a:pt x="138874" y="56555"/>
                  <a:pt x="133945" y="56555"/>
                </a:cubicBezTo>
                <a:cubicBezTo>
                  <a:pt x="129017" y="56555"/>
                  <a:pt x="125016" y="52553"/>
                  <a:pt x="125016" y="47625"/>
                </a:cubicBezTo>
                <a:close/>
                <a:moveTo>
                  <a:pt x="23812" y="107156"/>
                </a:moveTo>
                <a:cubicBezTo>
                  <a:pt x="10678" y="107156"/>
                  <a:pt x="0" y="117835"/>
                  <a:pt x="0" y="130969"/>
                </a:cubicBezTo>
                <a:lnTo>
                  <a:pt x="0" y="154781"/>
                </a:lnTo>
                <a:cubicBezTo>
                  <a:pt x="0" y="167915"/>
                  <a:pt x="10678" y="178594"/>
                  <a:pt x="23812" y="178594"/>
                </a:cubicBezTo>
                <a:lnTo>
                  <a:pt x="142875" y="178594"/>
                </a:lnTo>
                <a:cubicBezTo>
                  <a:pt x="156009" y="178594"/>
                  <a:pt x="166688" y="167915"/>
                  <a:pt x="166688" y="154781"/>
                </a:cubicBezTo>
                <a:lnTo>
                  <a:pt x="166688" y="130969"/>
                </a:lnTo>
                <a:cubicBezTo>
                  <a:pt x="166688" y="117835"/>
                  <a:pt x="156009" y="107156"/>
                  <a:pt x="142875" y="107156"/>
                </a:cubicBezTo>
                <a:lnTo>
                  <a:pt x="23812" y="107156"/>
                </a:lnTo>
                <a:close/>
                <a:moveTo>
                  <a:pt x="104180" y="133945"/>
                </a:moveTo>
                <a:cubicBezTo>
                  <a:pt x="109108" y="133945"/>
                  <a:pt x="113109" y="137947"/>
                  <a:pt x="113109" y="142875"/>
                </a:cubicBezTo>
                <a:cubicBezTo>
                  <a:pt x="113109" y="147803"/>
                  <a:pt x="109108" y="151805"/>
                  <a:pt x="104180" y="151805"/>
                </a:cubicBezTo>
                <a:cubicBezTo>
                  <a:pt x="99251" y="151805"/>
                  <a:pt x="95250" y="147803"/>
                  <a:pt x="95250" y="142875"/>
                </a:cubicBezTo>
                <a:cubicBezTo>
                  <a:pt x="95250" y="137947"/>
                  <a:pt x="99251" y="133945"/>
                  <a:pt x="104180" y="133945"/>
                </a:cubicBezTo>
                <a:close/>
                <a:moveTo>
                  <a:pt x="125016" y="142875"/>
                </a:moveTo>
                <a:cubicBezTo>
                  <a:pt x="125016" y="137947"/>
                  <a:pt x="129017" y="133945"/>
                  <a:pt x="133945" y="133945"/>
                </a:cubicBezTo>
                <a:cubicBezTo>
                  <a:pt x="138874" y="133945"/>
                  <a:pt x="142875" y="137947"/>
                  <a:pt x="142875" y="142875"/>
                </a:cubicBezTo>
                <a:cubicBezTo>
                  <a:pt x="142875" y="147803"/>
                  <a:pt x="138874" y="151805"/>
                  <a:pt x="133945" y="151805"/>
                </a:cubicBezTo>
                <a:cubicBezTo>
                  <a:pt x="129017" y="151805"/>
                  <a:pt x="125016" y="147803"/>
                  <a:pt x="125016" y="142875"/>
                </a:cubicBezTo>
                <a:close/>
              </a:path>
            </a:pathLst>
          </a:custGeom>
          <a:solidFill>
            <a:srgbClr val="00D3F2"/>
          </a:solidFill>
          <a:ln/>
        </p:spPr>
        <p:txBody>
          <a:bodyPr/>
          <a:lstStyle/>
          <a:p>
            <a:endParaRPr lang="nl-NL"/>
          </a:p>
        </p:txBody>
      </p:sp>
      <p:sp>
        <p:nvSpPr>
          <p:cNvPr id="5" name="Text 3"/>
          <p:cNvSpPr/>
          <p:nvPr/>
        </p:nvSpPr>
        <p:spPr>
          <a:xfrm>
            <a:off x="936625" y="1294607"/>
            <a:ext cx="657225" cy="228600"/>
          </a:xfrm>
          <a:prstGeom prst="rect">
            <a:avLst/>
          </a:prstGeom>
          <a:noFill/>
          <a:ln/>
        </p:spPr>
        <p:txBody>
          <a:bodyPr wrap="square" lIns="0" tIns="0" rIns="0" bIns="0" rtlCol="0" anchor="ctr"/>
          <a:lstStyle/>
          <a:p>
            <a:pPr>
              <a:lnSpc>
                <a:spcPct val="130000"/>
              </a:lnSpc>
            </a:pPr>
            <a:r>
              <a:rPr lang="en-US" sz="1200" b="1" kern="0" spc="60">
                <a:solidFill>
                  <a:srgbClr val="FFFFFF"/>
                </a:solidFill>
                <a:latin typeface="MiSans" pitchFamily="34" charset="0"/>
                <a:ea typeface="MiSans" pitchFamily="34" charset="-122"/>
                <a:cs typeface="MiSans" pitchFamily="34" charset="-120"/>
              </a:rPr>
              <a:t>DEEL 1</a:t>
            </a:r>
            <a:endParaRPr lang="en-US" sz="1600"/>
          </a:p>
        </p:txBody>
      </p:sp>
      <p:sp>
        <p:nvSpPr>
          <p:cNvPr id="6" name="Text 4"/>
          <p:cNvSpPr/>
          <p:nvPr/>
        </p:nvSpPr>
        <p:spPr>
          <a:xfrm>
            <a:off x="381000" y="1859756"/>
            <a:ext cx="11772900" cy="857250"/>
          </a:xfrm>
          <a:prstGeom prst="rect">
            <a:avLst/>
          </a:prstGeom>
          <a:noFill/>
          <a:ln/>
        </p:spPr>
        <p:txBody>
          <a:bodyPr wrap="square" lIns="0" tIns="0" rIns="0" bIns="0" rtlCol="0" anchor="ctr"/>
          <a:lstStyle/>
          <a:p>
            <a:pPr>
              <a:lnSpc>
                <a:spcPct val="100000"/>
              </a:lnSpc>
            </a:pPr>
            <a:r>
              <a:rPr lang="en-US" sz="5400" b="1">
                <a:solidFill>
                  <a:srgbClr val="FFFFFF"/>
                </a:solidFill>
                <a:latin typeface="Noto Sans SC" pitchFamily="34" charset="0"/>
                <a:ea typeface="Noto Sans SC" pitchFamily="34" charset="-122"/>
                <a:cs typeface="Noto Sans SC" pitchFamily="34" charset="-120"/>
              </a:rPr>
              <a:t>IT vs OT</a:t>
            </a:r>
            <a:endParaRPr lang="en-US" sz="1600"/>
          </a:p>
        </p:txBody>
      </p:sp>
      <p:sp>
        <p:nvSpPr>
          <p:cNvPr id="7" name="Shape 5"/>
          <p:cNvSpPr/>
          <p:nvPr/>
        </p:nvSpPr>
        <p:spPr>
          <a:xfrm>
            <a:off x="381000" y="2945606"/>
            <a:ext cx="1524000" cy="57150"/>
          </a:xfrm>
          <a:custGeom>
            <a:avLst/>
            <a:gdLst/>
            <a:ahLst/>
            <a:cxnLst/>
            <a:rect l="l" t="t" r="r" b="b"/>
            <a:pathLst>
              <a:path w="1524000" h="57150">
                <a:moveTo>
                  <a:pt x="28575" y="0"/>
                </a:moveTo>
                <a:lnTo>
                  <a:pt x="1495425" y="0"/>
                </a:lnTo>
                <a:cubicBezTo>
                  <a:pt x="1511196" y="0"/>
                  <a:pt x="1524000" y="12804"/>
                  <a:pt x="1524000" y="28575"/>
                </a:cubicBezTo>
                <a:lnTo>
                  <a:pt x="1524000" y="28575"/>
                </a:lnTo>
                <a:cubicBezTo>
                  <a:pt x="1524000" y="44346"/>
                  <a:pt x="1511196" y="57150"/>
                  <a:pt x="1495425" y="57150"/>
                </a:cubicBezTo>
                <a:lnTo>
                  <a:pt x="28575" y="57150"/>
                </a:lnTo>
                <a:cubicBezTo>
                  <a:pt x="12804" y="57150"/>
                  <a:pt x="0" y="44346"/>
                  <a:pt x="0" y="28575"/>
                </a:cubicBezTo>
                <a:lnTo>
                  <a:pt x="0" y="28575"/>
                </a:lnTo>
                <a:cubicBezTo>
                  <a:pt x="0" y="12804"/>
                  <a:pt x="12804" y="0"/>
                  <a:pt x="28575" y="0"/>
                </a:cubicBezTo>
                <a:close/>
              </a:path>
            </a:pathLst>
          </a:custGeom>
          <a:gradFill flip="none" rotWithShape="1">
            <a:gsLst>
              <a:gs pos="0">
                <a:srgbClr val="00D3F2"/>
              </a:gs>
              <a:gs pos="100000">
                <a:srgbClr val="51A2FF"/>
              </a:gs>
            </a:gsLst>
            <a:lin ang="0" scaled="1"/>
          </a:gradFill>
          <a:ln/>
        </p:spPr>
        <p:txBody>
          <a:bodyPr/>
          <a:lstStyle/>
          <a:p>
            <a:endParaRPr lang="nl-NL"/>
          </a:p>
        </p:txBody>
      </p:sp>
      <p:sp>
        <p:nvSpPr>
          <p:cNvPr id="8" name="Text 6"/>
          <p:cNvSpPr/>
          <p:nvPr/>
        </p:nvSpPr>
        <p:spPr>
          <a:xfrm>
            <a:off x="381000" y="3307556"/>
            <a:ext cx="7458075" cy="933450"/>
          </a:xfrm>
          <a:prstGeom prst="rect">
            <a:avLst/>
          </a:prstGeom>
          <a:noFill/>
          <a:ln/>
        </p:spPr>
        <p:txBody>
          <a:bodyPr wrap="square" lIns="0" tIns="0" rIns="0" bIns="0" rtlCol="0" anchor="ctr"/>
          <a:lstStyle/>
          <a:p>
            <a:pPr>
              <a:lnSpc>
                <a:spcPct val="140000"/>
              </a:lnSpc>
            </a:pPr>
            <a:r>
              <a:rPr lang="en-US" sz="2250">
                <a:solidFill>
                  <a:srgbClr val="DBEAFE"/>
                </a:solidFill>
                <a:latin typeface="Noto Sans SC" pitchFamily="34" charset="0"/>
                <a:ea typeface="Noto Sans SC" pitchFamily="34" charset="-122"/>
                <a:cs typeface="Noto Sans SC" pitchFamily="34" charset="-120"/>
              </a:rPr>
              <a:t>De fundamentele verschillen tussen Information Technology en Operational Technology</a:t>
            </a:r>
            <a:endParaRPr lang="en-US" sz="1600"/>
          </a:p>
        </p:txBody>
      </p:sp>
      <p:sp>
        <p:nvSpPr>
          <p:cNvPr id="9" name="Shape 7"/>
          <p:cNvSpPr/>
          <p:nvPr/>
        </p:nvSpPr>
        <p:spPr>
          <a:xfrm>
            <a:off x="387350" y="4699794"/>
            <a:ext cx="1584325" cy="965200"/>
          </a:xfrm>
          <a:custGeom>
            <a:avLst/>
            <a:gdLst/>
            <a:ahLst/>
            <a:cxnLst/>
            <a:rect l="l" t="t" r="r" b="b"/>
            <a:pathLst>
              <a:path w="1584325" h="965200">
                <a:moveTo>
                  <a:pt x="114299" y="0"/>
                </a:moveTo>
                <a:lnTo>
                  <a:pt x="1470026" y="0"/>
                </a:lnTo>
                <a:cubicBezTo>
                  <a:pt x="1533152" y="0"/>
                  <a:pt x="1584325" y="51173"/>
                  <a:pt x="1584325" y="114299"/>
                </a:cubicBezTo>
                <a:lnTo>
                  <a:pt x="1584325" y="850901"/>
                </a:lnTo>
                <a:cubicBezTo>
                  <a:pt x="1584325" y="914027"/>
                  <a:pt x="1533152" y="965200"/>
                  <a:pt x="1470026" y="965200"/>
                </a:cubicBezTo>
                <a:lnTo>
                  <a:pt x="114299" y="965200"/>
                </a:lnTo>
                <a:cubicBezTo>
                  <a:pt x="51173" y="965200"/>
                  <a:pt x="0" y="914027"/>
                  <a:pt x="0" y="850901"/>
                </a:cubicBezTo>
                <a:lnTo>
                  <a:pt x="0" y="114299"/>
                </a:lnTo>
                <a:cubicBezTo>
                  <a:pt x="0" y="51173"/>
                  <a:pt x="51173" y="0"/>
                  <a:pt x="114299"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0" name="Shape 8"/>
          <p:cNvSpPr/>
          <p:nvPr/>
        </p:nvSpPr>
        <p:spPr>
          <a:xfrm>
            <a:off x="584200" y="4915695"/>
            <a:ext cx="285750" cy="228600"/>
          </a:xfrm>
          <a:custGeom>
            <a:avLst/>
            <a:gdLst/>
            <a:ahLst/>
            <a:cxnLst/>
            <a:rect l="l" t="t" r="r" b="b"/>
            <a:pathLst>
              <a:path w="285750" h="228600">
                <a:moveTo>
                  <a:pt x="28575" y="42863"/>
                </a:moveTo>
                <a:cubicBezTo>
                  <a:pt x="28575" y="27102"/>
                  <a:pt x="41389" y="14288"/>
                  <a:pt x="57150" y="14288"/>
                </a:cubicBezTo>
                <a:lnTo>
                  <a:pt x="228600" y="14288"/>
                </a:lnTo>
                <a:cubicBezTo>
                  <a:pt x="244361" y="14288"/>
                  <a:pt x="257175" y="27102"/>
                  <a:pt x="257175" y="42863"/>
                </a:cubicBezTo>
                <a:lnTo>
                  <a:pt x="257175" y="150019"/>
                </a:lnTo>
                <a:lnTo>
                  <a:pt x="228600" y="150019"/>
                </a:lnTo>
                <a:lnTo>
                  <a:pt x="228600" y="42863"/>
                </a:lnTo>
                <a:lnTo>
                  <a:pt x="57150" y="42863"/>
                </a:lnTo>
                <a:lnTo>
                  <a:pt x="57150" y="150019"/>
                </a:lnTo>
                <a:lnTo>
                  <a:pt x="28575" y="150019"/>
                </a:lnTo>
                <a:lnTo>
                  <a:pt x="28575" y="42863"/>
                </a:lnTo>
                <a:close/>
                <a:moveTo>
                  <a:pt x="0" y="180023"/>
                </a:moveTo>
                <a:cubicBezTo>
                  <a:pt x="0" y="175290"/>
                  <a:pt x="3840" y="171450"/>
                  <a:pt x="8573" y="171450"/>
                </a:cubicBezTo>
                <a:lnTo>
                  <a:pt x="277178" y="171450"/>
                </a:lnTo>
                <a:cubicBezTo>
                  <a:pt x="281910" y="171450"/>
                  <a:pt x="285750" y="175290"/>
                  <a:pt x="285750" y="180023"/>
                </a:cubicBezTo>
                <a:cubicBezTo>
                  <a:pt x="285750" y="198953"/>
                  <a:pt x="270391" y="214313"/>
                  <a:pt x="251460" y="214313"/>
                </a:cubicBezTo>
                <a:lnTo>
                  <a:pt x="34290" y="214313"/>
                </a:lnTo>
                <a:cubicBezTo>
                  <a:pt x="15359" y="214313"/>
                  <a:pt x="0" y="198953"/>
                  <a:pt x="0" y="180023"/>
                </a:cubicBezTo>
                <a:close/>
                <a:moveTo>
                  <a:pt x="125462" y="93315"/>
                </a:moveTo>
                <a:lnTo>
                  <a:pt x="111621" y="107156"/>
                </a:lnTo>
                <a:lnTo>
                  <a:pt x="125462" y="120997"/>
                </a:lnTo>
                <a:cubicBezTo>
                  <a:pt x="129659" y="125194"/>
                  <a:pt x="129659" y="131981"/>
                  <a:pt x="125462" y="136133"/>
                </a:cubicBezTo>
                <a:cubicBezTo>
                  <a:pt x="121265" y="140285"/>
                  <a:pt x="114479" y="140330"/>
                  <a:pt x="110326" y="136133"/>
                </a:cubicBezTo>
                <a:lnTo>
                  <a:pt x="88895" y="114702"/>
                </a:lnTo>
                <a:cubicBezTo>
                  <a:pt x="84698" y="110505"/>
                  <a:pt x="84698" y="103718"/>
                  <a:pt x="88895" y="99566"/>
                </a:cubicBezTo>
                <a:lnTo>
                  <a:pt x="110326" y="78135"/>
                </a:lnTo>
                <a:cubicBezTo>
                  <a:pt x="114523" y="73938"/>
                  <a:pt x="121310" y="73938"/>
                  <a:pt x="125462" y="78135"/>
                </a:cubicBezTo>
                <a:cubicBezTo>
                  <a:pt x="129614" y="82332"/>
                  <a:pt x="129659" y="89118"/>
                  <a:pt x="125462" y="93271"/>
                </a:cubicBezTo>
                <a:close/>
                <a:moveTo>
                  <a:pt x="175468" y="78135"/>
                </a:moveTo>
                <a:lnTo>
                  <a:pt x="196900" y="99566"/>
                </a:lnTo>
                <a:cubicBezTo>
                  <a:pt x="201097" y="103763"/>
                  <a:pt x="201097" y="110550"/>
                  <a:pt x="196900" y="114702"/>
                </a:cubicBezTo>
                <a:lnTo>
                  <a:pt x="175468" y="136133"/>
                </a:lnTo>
                <a:cubicBezTo>
                  <a:pt x="171271" y="140330"/>
                  <a:pt x="164485" y="140330"/>
                  <a:pt x="160333" y="136133"/>
                </a:cubicBezTo>
                <a:cubicBezTo>
                  <a:pt x="156180" y="131936"/>
                  <a:pt x="156136" y="125150"/>
                  <a:pt x="160333" y="120997"/>
                </a:cubicBezTo>
                <a:lnTo>
                  <a:pt x="174174" y="107156"/>
                </a:lnTo>
                <a:lnTo>
                  <a:pt x="160333" y="93315"/>
                </a:lnTo>
                <a:cubicBezTo>
                  <a:pt x="156136" y="89118"/>
                  <a:pt x="156136" y="82332"/>
                  <a:pt x="160333" y="78179"/>
                </a:cubicBezTo>
                <a:cubicBezTo>
                  <a:pt x="164529" y="74027"/>
                  <a:pt x="171316" y="73982"/>
                  <a:pt x="175468" y="78179"/>
                </a:cubicBezTo>
                <a:close/>
              </a:path>
            </a:pathLst>
          </a:custGeom>
          <a:solidFill>
            <a:srgbClr val="00D3F2"/>
          </a:solidFill>
          <a:ln/>
        </p:spPr>
        <p:txBody>
          <a:bodyPr/>
          <a:lstStyle/>
          <a:p>
            <a:endParaRPr lang="nl-NL"/>
          </a:p>
        </p:txBody>
      </p:sp>
      <p:sp>
        <p:nvSpPr>
          <p:cNvPr id="11" name="Text 9"/>
          <p:cNvSpPr/>
          <p:nvPr/>
        </p:nvSpPr>
        <p:spPr>
          <a:xfrm>
            <a:off x="984250" y="4896645"/>
            <a:ext cx="266700" cy="266700"/>
          </a:xfrm>
          <a:prstGeom prst="rect">
            <a:avLst/>
          </a:prstGeom>
          <a:noFill/>
          <a:ln/>
        </p:spPr>
        <p:txBody>
          <a:bodyPr wrap="square" lIns="0" tIns="0" rIns="0" bIns="0" rtlCol="0" anchor="ctr"/>
          <a:lstStyle/>
          <a:p>
            <a:pPr>
              <a:lnSpc>
                <a:spcPct val="120000"/>
              </a:lnSpc>
            </a:pPr>
            <a:r>
              <a:rPr lang="en-US" sz="1500" b="1">
                <a:solidFill>
                  <a:srgbClr val="FFFFFF"/>
                </a:solidFill>
                <a:latin typeface="Noto Sans SC" pitchFamily="34" charset="0"/>
                <a:ea typeface="Noto Sans SC" pitchFamily="34" charset="-122"/>
                <a:cs typeface="Noto Sans SC" pitchFamily="34" charset="-120"/>
              </a:rPr>
              <a:t>IT</a:t>
            </a:r>
            <a:endParaRPr lang="en-US" sz="1600"/>
          </a:p>
        </p:txBody>
      </p:sp>
      <p:sp>
        <p:nvSpPr>
          <p:cNvPr id="12" name="Text 10"/>
          <p:cNvSpPr/>
          <p:nvPr/>
        </p:nvSpPr>
        <p:spPr>
          <a:xfrm>
            <a:off x="584200" y="5239545"/>
            <a:ext cx="1266825" cy="228600"/>
          </a:xfrm>
          <a:prstGeom prst="rect">
            <a:avLst/>
          </a:prstGeom>
          <a:noFill/>
          <a:ln/>
        </p:spPr>
        <p:txBody>
          <a:bodyPr wrap="square" lIns="0" tIns="0" rIns="0" bIns="0" rtlCol="0" anchor="ctr"/>
          <a:lstStyle/>
          <a:p>
            <a:pPr>
              <a:lnSpc>
                <a:spcPct val="130000"/>
              </a:lnSpc>
            </a:pPr>
            <a:r>
              <a:rPr lang="en-US" sz="1200">
                <a:solidFill>
                  <a:srgbClr val="BEDBFF"/>
                </a:solidFill>
                <a:latin typeface="MiSans" pitchFamily="34" charset="0"/>
                <a:ea typeface="MiSans" pitchFamily="34" charset="-122"/>
                <a:cs typeface="MiSans" pitchFamily="34" charset="-120"/>
              </a:rPr>
              <a:t>Data &amp; Informatie</a:t>
            </a:r>
            <a:endParaRPr lang="en-US" sz="1600"/>
          </a:p>
        </p:txBody>
      </p:sp>
      <p:sp>
        <p:nvSpPr>
          <p:cNvPr id="13" name="Shape 11"/>
          <p:cNvSpPr/>
          <p:nvPr/>
        </p:nvSpPr>
        <p:spPr>
          <a:xfrm>
            <a:off x="2208213" y="4699794"/>
            <a:ext cx="1679575" cy="965200"/>
          </a:xfrm>
          <a:custGeom>
            <a:avLst/>
            <a:gdLst/>
            <a:ahLst/>
            <a:cxnLst/>
            <a:rect l="l" t="t" r="r" b="b"/>
            <a:pathLst>
              <a:path w="1679575" h="965200">
                <a:moveTo>
                  <a:pt x="114299" y="0"/>
                </a:moveTo>
                <a:lnTo>
                  <a:pt x="1565276" y="0"/>
                </a:lnTo>
                <a:cubicBezTo>
                  <a:pt x="1628402" y="0"/>
                  <a:pt x="1679575" y="51173"/>
                  <a:pt x="1679575" y="114299"/>
                </a:cubicBezTo>
                <a:lnTo>
                  <a:pt x="1679575" y="850901"/>
                </a:lnTo>
                <a:cubicBezTo>
                  <a:pt x="1679575" y="914027"/>
                  <a:pt x="1628402" y="965200"/>
                  <a:pt x="1565276" y="965200"/>
                </a:cubicBezTo>
                <a:lnTo>
                  <a:pt x="114299" y="965200"/>
                </a:lnTo>
                <a:cubicBezTo>
                  <a:pt x="51173" y="965200"/>
                  <a:pt x="0" y="914027"/>
                  <a:pt x="0" y="850901"/>
                </a:cubicBezTo>
                <a:lnTo>
                  <a:pt x="0" y="114299"/>
                </a:lnTo>
                <a:cubicBezTo>
                  <a:pt x="0" y="51173"/>
                  <a:pt x="51173" y="0"/>
                  <a:pt x="114299"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4" name="Shape 12"/>
          <p:cNvSpPr/>
          <p:nvPr/>
        </p:nvSpPr>
        <p:spPr>
          <a:xfrm>
            <a:off x="2433638" y="4915695"/>
            <a:ext cx="228600" cy="228600"/>
          </a:xfrm>
          <a:custGeom>
            <a:avLst/>
            <a:gdLst/>
            <a:ahLst/>
            <a:cxnLst/>
            <a:rect l="l" t="t" r="r" b="b"/>
            <a:pathLst>
              <a:path w="228600" h="228600">
                <a:moveTo>
                  <a:pt x="14288" y="14288"/>
                </a:moveTo>
                <a:cubicBezTo>
                  <a:pt x="6385" y="14288"/>
                  <a:pt x="0" y="20672"/>
                  <a:pt x="0" y="28575"/>
                </a:cubicBezTo>
                <a:lnTo>
                  <a:pt x="0" y="192881"/>
                </a:lnTo>
                <a:cubicBezTo>
                  <a:pt x="0" y="204713"/>
                  <a:pt x="9599" y="214313"/>
                  <a:pt x="21431" y="214313"/>
                </a:cubicBezTo>
                <a:lnTo>
                  <a:pt x="207169" y="214313"/>
                </a:lnTo>
                <a:cubicBezTo>
                  <a:pt x="219001" y="214313"/>
                  <a:pt x="228600" y="204713"/>
                  <a:pt x="228600" y="192881"/>
                </a:cubicBezTo>
                <a:lnTo>
                  <a:pt x="228600" y="67955"/>
                </a:lnTo>
                <a:cubicBezTo>
                  <a:pt x="228600" y="59829"/>
                  <a:pt x="219938" y="54694"/>
                  <a:pt x="212794" y="58534"/>
                </a:cubicBezTo>
                <a:lnTo>
                  <a:pt x="142875" y="96173"/>
                </a:lnTo>
                <a:lnTo>
                  <a:pt x="142875" y="67955"/>
                </a:lnTo>
                <a:cubicBezTo>
                  <a:pt x="142875" y="59829"/>
                  <a:pt x="134213" y="54694"/>
                  <a:pt x="127069" y="58534"/>
                </a:cubicBezTo>
                <a:lnTo>
                  <a:pt x="57150" y="96173"/>
                </a:lnTo>
                <a:lnTo>
                  <a:pt x="57150" y="28575"/>
                </a:lnTo>
                <a:cubicBezTo>
                  <a:pt x="57150" y="20672"/>
                  <a:pt x="50765" y="14288"/>
                  <a:pt x="42863" y="14288"/>
                </a:cubicBezTo>
                <a:lnTo>
                  <a:pt x="14288" y="14288"/>
                </a:lnTo>
                <a:close/>
              </a:path>
            </a:pathLst>
          </a:custGeom>
          <a:solidFill>
            <a:srgbClr val="00D3F2"/>
          </a:solidFill>
          <a:ln/>
        </p:spPr>
        <p:txBody>
          <a:bodyPr/>
          <a:lstStyle/>
          <a:p>
            <a:endParaRPr lang="nl-NL"/>
          </a:p>
        </p:txBody>
      </p:sp>
      <p:sp>
        <p:nvSpPr>
          <p:cNvPr id="15" name="Text 13"/>
          <p:cNvSpPr/>
          <p:nvPr/>
        </p:nvSpPr>
        <p:spPr>
          <a:xfrm>
            <a:off x="2805113" y="4896645"/>
            <a:ext cx="361950" cy="266700"/>
          </a:xfrm>
          <a:prstGeom prst="rect">
            <a:avLst/>
          </a:prstGeom>
          <a:noFill/>
          <a:ln/>
        </p:spPr>
        <p:txBody>
          <a:bodyPr wrap="square" lIns="0" tIns="0" rIns="0" bIns="0" rtlCol="0" anchor="ctr"/>
          <a:lstStyle/>
          <a:p>
            <a:pPr>
              <a:lnSpc>
                <a:spcPct val="120000"/>
              </a:lnSpc>
            </a:pPr>
            <a:r>
              <a:rPr lang="en-US" sz="1500" b="1">
                <a:solidFill>
                  <a:srgbClr val="FFFFFF"/>
                </a:solidFill>
                <a:latin typeface="Noto Sans SC" pitchFamily="34" charset="0"/>
                <a:ea typeface="Noto Sans SC" pitchFamily="34" charset="-122"/>
                <a:cs typeface="Noto Sans SC" pitchFamily="34" charset="-120"/>
              </a:rPr>
              <a:t>OT</a:t>
            </a:r>
            <a:endParaRPr lang="en-US" sz="1600"/>
          </a:p>
        </p:txBody>
      </p:sp>
      <p:sp>
        <p:nvSpPr>
          <p:cNvPr id="16" name="Text 14"/>
          <p:cNvSpPr/>
          <p:nvPr/>
        </p:nvSpPr>
        <p:spPr>
          <a:xfrm>
            <a:off x="2405063" y="5239545"/>
            <a:ext cx="1362075" cy="228600"/>
          </a:xfrm>
          <a:prstGeom prst="rect">
            <a:avLst/>
          </a:prstGeom>
          <a:noFill/>
          <a:ln/>
        </p:spPr>
        <p:txBody>
          <a:bodyPr wrap="square" lIns="0" tIns="0" rIns="0" bIns="0" rtlCol="0" anchor="ctr"/>
          <a:lstStyle/>
          <a:p>
            <a:pPr>
              <a:lnSpc>
                <a:spcPct val="130000"/>
              </a:lnSpc>
            </a:pPr>
            <a:r>
              <a:rPr lang="en-US" sz="1200">
                <a:solidFill>
                  <a:srgbClr val="BEDBFF"/>
                </a:solidFill>
                <a:latin typeface="MiSans" pitchFamily="34" charset="0"/>
                <a:ea typeface="MiSans" pitchFamily="34" charset="-122"/>
                <a:cs typeface="MiSans" pitchFamily="34" charset="-120"/>
              </a:rPr>
              <a:t>Fysieke Processen</a:t>
            </a:r>
            <a:endParaRPr lang="en-US" sz="160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F9FAFB"/>
              </a:gs>
              <a:gs pos="100000">
                <a:srgbClr val="EFF6FF"/>
              </a:gs>
            </a:gsLst>
            <a:lin ang="2700000" scaled="1"/>
          </a:gradFill>
          <a:ln/>
        </p:spPr>
        <p:txBody>
          <a:bodyPr/>
          <a:lstStyle/>
          <a:p>
            <a:endParaRPr lang="nl-NL"/>
          </a:p>
        </p:txBody>
      </p:sp>
      <p:sp>
        <p:nvSpPr>
          <p:cNvPr id="3" name="Shape 1"/>
          <p:cNvSpPr/>
          <p:nvPr/>
        </p:nvSpPr>
        <p:spPr>
          <a:xfrm>
            <a:off x="362857" y="362857"/>
            <a:ext cx="435429" cy="435429"/>
          </a:xfrm>
          <a:custGeom>
            <a:avLst/>
            <a:gdLst/>
            <a:ahLst/>
            <a:cxnLst/>
            <a:rect l="l" t="t" r="r" b="b"/>
            <a:pathLst>
              <a:path w="435429" h="435429">
                <a:moveTo>
                  <a:pt x="72573" y="0"/>
                </a:moveTo>
                <a:lnTo>
                  <a:pt x="362856" y="0"/>
                </a:lnTo>
                <a:cubicBezTo>
                  <a:pt x="402937" y="0"/>
                  <a:pt x="435429" y="32492"/>
                  <a:pt x="435429" y="72573"/>
                </a:cubicBezTo>
                <a:lnTo>
                  <a:pt x="435429" y="362856"/>
                </a:lnTo>
                <a:cubicBezTo>
                  <a:pt x="435429" y="402937"/>
                  <a:pt x="402937" y="435429"/>
                  <a:pt x="362856" y="435429"/>
                </a:cubicBezTo>
                <a:lnTo>
                  <a:pt x="72573" y="435429"/>
                </a:lnTo>
                <a:cubicBezTo>
                  <a:pt x="32492" y="435429"/>
                  <a:pt x="0" y="402937"/>
                  <a:pt x="0" y="362856"/>
                </a:cubicBezTo>
                <a:lnTo>
                  <a:pt x="0" y="72573"/>
                </a:lnTo>
                <a:cubicBezTo>
                  <a:pt x="0" y="32519"/>
                  <a:pt x="32519" y="0"/>
                  <a:pt x="72573" y="0"/>
                </a:cubicBezTo>
                <a:close/>
              </a:path>
            </a:pathLst>
          </a:custGeom>
          <a:gradFill flip="none" rotWithShape="1">
            <a:gsLst>
              <a:gs pos="0">
                <a:srgbClr val="155DFC"/>
              </a:gs>
              <a:gs pos="100000">
                <a:srgbClr val="1447E6"/>
              </a:gs>
            </a:gsLst>
            <a:lin ang="2700000" scaled="1"/>
          </a:gradFill>
          <a:ln/>
        </p:spPr>
        <p:txBody>
          <a:bodyPr/>
          <a:lstStyle/>
          <a:p>
            <a:endParaRPr lang="nl-NL"/>
          </a:p>
        </p:txBody>
      </p:sp>
      <p:sp>
        <p:nvSpPr>
          <p:cNvPr id="4" name="Shape 2"/>
          <p:cNvSpPr/>
          <p:nvPr/>
        </p:nvSpPr>
        <p:spPr>
          <a:xfrm>
            <a:off x="467179" y="489857"/>
            <a:ext cx="226786" cy="181429"/>
          </a:xfrm>
          <a:custGeom>
            <a:avLst/>
            <a:gdLst/>
            <a:ahLst/>
            <a:cxnLst/>
            <a:rect l="l" t="t" r="r" b="b"/>
            <a:pathLst>
              <a:path w="226786" h="181429">
                <a:moveTo>
                  <a:pt x="22679" y="34018"/>
                </a:moveTo>
                <a:cubicBezTo>
                  <a:pt x="22679" y="21509"/>
                  <a:pt x="32848" y="11339"/>
                  <a:pt x="45357" y="11339"/>
                </a:cubicBezTo>
                <a:lnTo>
                  <a:pt x="181429" y="11339"/>
                </a:lnTo>
                <a:cubicBezTo>
                  <a:pt x="193937" y="11339"/>
                  <a:pt x="204107" y="21509"/>
                  <a:pt x="204107" y="34018"/>
                </a:cubicBezTo>
                <a:lnTo>
                  <a:pt x="204107" y="119063"/>
                </a:lnTo>
                <a:lnTo>
                  <a:pt x="181429" y="119063"/>
                </a:lnTo>
                <a:lnTo>
                  <a:pt x="181429" y="34018"/>
                </a:lnTo>
                <a:lnTo>
                  <a:pt x="45357" y="34018"/>
                </a:lnTo>
                <a:lnTo>
                  <a:pt x="45357" y="119063"/>
                </a:lnTo>
                <a:lnTo>
                  <a:pt x="22679" y="119063"/>
                </a:lnTo>
                <a:lnTo>
                  <a:pt x="22679" y="34018"/>
                </a:lnTo>
                <a:close/>
                <a:moveTo>
                  <a:pt x="0" y="142875"/>
                </a:moveTo>
                <a:cubicBezTo>
                  <a:pt x="0" y="139119"/>
                  <a:pt x="3047" y="136071"/>
                  <a:pt x="6804" y="136071"/>
                </a:cubicBezTo>
                <a:lnTo>
                  <a:pt x="219982" y="136071"/>
                </a:lnTo>
                <a:cubicBezTo>
                  <a:pt x="223738" y="136071"/>
                  <a:pt x="226786" y="139119"/>
                  <a:pt x="226786" y="142875"/>
                </a:cubicBezTo>
                <a:cubicBezTo>
                  <a:pt x="226786" y="157900"/>
                  <a:pt x="214596" y="170089"/>
                  <a:pt x="199571" y="170089"/>
                </a:cubicBezTo>
                <a:lnTo>
                  <a:pt x="27214" y="170089"/>
                </a:lnTo>
                <a:cubicBezTo>
                  <a:pt x="12190" y="170089"/>
                  <a:pt x="0" y="157900"/>
                  <a:pt x="0" y="142875"/>
                </a:cubicBezTo>
                <a:close/>
                <a:moveTo>
                  <a:pt x="99573" y="74060"/>
                </a:moveTo>
                <a:lnTo>
                  <a:pt x="88588" y="85045"/>
                </a:lnTo>
                <a:lnTo>
                  <a:pt x="99573" y="96030"/>
                </a:lnTo>
                <a:cubicBezTo>
                  <a:pt x="102904" y="99360"/>
                  <a:pt x="102904" y="104747"/>
                  <a:pt x="99573" y="108042"/>
                </a:cubicBezTo>
                <a:cubicBezTo>
                  <a:pt x="96242" y="111338"/>
                  <a:pt x="90856" y="111373"/>
                  <a:pt x="87561" y="108042"/>
                </a:cubicBezTo>
                <a:lnTo>
                  <a:pt x="70552" y="91033"/>
                </a:lnTo>
                <a:cubicBezTo>
                  <a:pt x="67221" y="87702"/>
                  <a:pt x="67221" y="82316"/>
                  <a:pt x="70552" y="79021"/>
                </a:cubicBezTo>
                <a:lnTo>
                  <a:pt x="87561" y="62012"/>
                </a:lnTo>
                <a:cubicBezTo>
                  <a:pt x="90891" y="58681"/>
                  <a:pt x="96278" y="58681"/>
                  <a:pt x="99573" y="62012"/>
                </a:cubicBezTo>
                <a:cubicBezTo>
                  <a:pt x="102869" y="65343"/>
                  <a:pt x="102904" y="70729"/>
                  <a:pt x="99573" y="74024"/>
                </a:cubicBezTo>
                <a:close/>
                <a:moveTo>
                  <a:pt x="139261" y="62012"/>
                </a:moveTo>
                <a:lnTo>
                  <a:pt x="156270" y="79021"/>
                </a:lnTo>
                <a:cubicBezTo>
                  <a:pt x="159600" y="82352"/>
                  <a:pt x="159600" y="87738"/>
                  <a:pt x="156270" y="91033"/>
                </a:cubicBezTo>
                <a:lnTo>
                  <a:pt x="139261" y="108042"/>
                </a:lnTo>
                <a:cubicBezTo>
                  <a:pt x="135930" y="111373"/>
                  <a:pt x="130544" y="111373"/>
                  <a:pt x="127248" y="108042"/>
                </a:cubicBezTo>
                <a:cubicBezTo>
                  <a:pt x="123953" y="104711"/>
                  <a:pt x="123917" y="99325"/>
                  <a:pt x="127248" y="96030"/>
                </a:cubicBezTo>
                <a:lnTo>
                  <a:pt x="138233" y="85045"/>
                </a:lnTo>
                <a:lnTo>
                  <a:pt x="127248" y="74060"/>
                </a:lnTo>
                <a:cubicBezTo>
                  <a:pt x="123917" y="70729"/>
                  <a:pt x="123917" y="65343"/>
                  <a:pt x="127248" y="62047"/>
                </a:cubicBezTo>
                <a:cubicBezTo>
                  <a:pt x="130579" y="58752"/>
                  <a:pt x="135965" y="58716"/>
                  <a:pt x="139261" y="62047"/>
                </a:cubicBezTo>
                <a:close/>
              </a:path>
            </a:pathLst>
          </a:custGeom>
          <a:solidFill>
            <a:srgbClr val="FFFFFF"/>
          </a:solidFill>
          <a:ln/>
        </p:spPr>
        <p:txBody>
          <a:bodyPr/>
          <a:lstStyle/>
          <a:p>
            <a:endParaRPr lang="nl-NL"/>
          </a:p>
        </p:txBody>
      </p:sp>
      <p:sp>
        <p:nvSpPr>
          <p:cNvPr id="5" name="Text 3"/>
          <p:cNvSpPr/>
          <p:nvPr/>
        </p:nvSpPr>
        <p:spPr>
          <a:xfrm>
            <a:off x="907143" y="399143"/>
            <a:ext cx="1705429" cy="362857"/>
          </a:xfrm>
          <a:prstGeom prst="rect">
            <a:avLst/>
          </a:prstGeom>
          <a:noFill/>
          <a:ln/>
        </p:spPr>
        <p:txBody>
          <a:bodyPr wrap="square" lIns="0" tIns="0" rIns="0" bIns="0" rtlCol="0" anchor="ctr"/>
          <a:lstStyle/>
          <a:p>
            <a:pPr>
              <a:lnSpc>
                <a:spcPct val="90000"/>
              </a:lnSpc>
            </a:pPr>
            <a:r>
              <a:rPr lang="en-US" sz="2571" b="1">
                <a:solidFill>
                  <a:srgbClr val="1D293D"/>
                </a:solidFill>
                <a:latin typeface="Noto Sans SC" pitchFamily="34" charset="0"/>
                <a:ea typeface="Noto Sans SC" pitchFamily="34" charset="-122"/>
                <a:cs typeface="Noto Sans SC" pitchFamily="34" charset="-120"/>
              </a:rPr>
              <a:t>Wat is IT?</a:t>
            </a:r>
            <a:endParaRPr lang="en-US" sz="1600"/>
          </a:p>
        </p:txBody>
      </p:sp>
      <p:sp>
        <p:nvSpPr>
          <p:cNvPr id="6" name="Text 4"/>
          <p:cNvSpPr/>
          <p:nvPr/>
        </p:nvSpPr>
        <p:spPr>
          <a:xfrm>
            <a:off x="362857" y="870857"/>
            <a:ext cx="11557000" cy="254000"/>
          </a:xfrm>
          <a:prstGeom prst="rect">
            <a:avLst/>
          </a:prstGeom>
          <a:noFill/>
          <a:ln/>
        </p:spPr>
        <p:txBody>
          <a:bodyPr wrap="square" lIns="0" tIns="0" rIns="0" bIns="0" rtlCol="0" anchor="ctr"/>
          <a:lstStyle/>
          <a:p>
            <a:pPr>
              <a:lnSpc>
                <a:spcPct val="120000"/>
              </a:lnSpc>
            </a:pPr>
            <a:r>
              <a:rPr lang="en-US" sz="1429" b="1">
                <a:solidFill>
                  <a:srgbClr val="155DFC"/>
                </a:solidFill>
                <a:latin typeface="Noto Sans SC" pitchFamily="34" charset="0"/>
                <a:ea typeface="Noto Sans SC" pitchFamily="34" charset="-122"/>
                <a:cs typeface="Noto Sans SC" pitchFamily="34" charset="-120"/>
              </a:rPr>
              <a:t>Information Technology</a:t>
            </a:r>
            <a:endParaRPr lang="en-US" sz="1600"/>
          </a:p>
        </p:txBody>
      </p:sp>
      <p:sp>
        <p:nvSpPr>
          <p:cNvPr id="7" name="Shape 5"/>
          <p:cNvSpPr/>
          <p:nvPr/>
        </p:nvSpPr>
        <p:spPr>
          <a:xfrm>
            <a:off x="381000" y="1342571"/>
            <a:ext cx="5606143" cy="1433286"/>
          </a:xfrm>
          <a:custGeom>
            <a:avLst/>
            <a:gdLst/>
            <a:ahLst/>
            <a:cxnLst/>
            <a:rect l="l" t="t" r="r" b="b"/>
            <a:pathLst>
              <a:path w="5606143" h="1433286">
                <a:moveTo>
                  <a:pt x="36286" y="0"/>
                </a:moveTo>
                <a:lnTo>
                  <a:pt x="5497285" y="0"/>
                </a:lnTo>
                <a:cubicBezTo>
                  <a:pt x="5557405" y="0"/>
                  <a:pt x="5606143" y="48737"/>
                  <a:pt x="5606143" y="108858"/>
                </a:cubicBezTo>
                <a:lnTo>
                  <a:pt x="5606143" y="1324428"/>
                </a:lnTo>
                <a:cubicBezTo>
                  <a:pt x="5606143" y="1384548"/>
                  <a:pt x="5557405" y="1433286"/>
                  <a:pt x="5497285" y="1433286"/>
                </a:cubicBezTo>
                <a:lnTo>
                  <a:pt x="36286" y="1433286"/>
                </a:lnTo>
                <a:cubicBezTo>
                  <a:pt x="16246" y="1433286"/>
                  <a:pt x="0" y="1417040"/>
                  <a:pt x="0" y="1397000"/>
                </a:cubicBezTo>
                <a:lnTo>
                  <a:pt x="0" y="36286"/>
                </a:lnTo>
                <a:cubicBezTo>
                  <a:pt x="0" y="16259"/>
                  <a:pt x="16259" y="0"/>
                  <a:pt x="36286" y="0"/>
                </a:cubicBezTo>
                <a:close/>
              </a:path>
            </a:pathLst>
          </a:custGeom>
          <a:solidFill>
            <a:srgbClr val="FFFFFF"/>
          </a:solidFill>
          <a:ln/>
          <a:effectLst>
            <a:outerShdw blurRad="54429" dist="36286" dir="5400000" algn="bl" rotWithShape="0">
              <a:srgbClr val="000000">
                <a:alpha val="10196"/>
              </a:srgbClr>
            </a:outerShdw>
          </a:effectLst>
        </p:spPr>
        <p:txBody>
          <a:bodyPr/>
          <a:lstStyle/>
          <a:p>
            <a:endParaRPr lang="nl-NL"/>
          </a:p>
        </p:txBody>
      </p:sp>
      <p:sp>
        <p:nvSpPr>
          <p:cNvPr id="8" name="Shape 6"/>
          <p:cNvSpPr/>
          <p:nvPr/>
        </p:nvSpPr>
        <p:spPr>
          <a:xfrm>
            <a:off x="381000" y="1342571"/>
            <a:ext cx="36286" cy="1433286"/>
          </a:xfrm>
          <a:custGeom>
            <a:avLst/>
            <a:gdLst/>
            <a:ahLst/>
            <a:cxnLst/>
            <a:rect l="l" t="t" r="r" b="b"/>
            <a:pathLst>
              <a:path w="36286" h="1433286">
                <a:moveTo>
                  <a:pt x="36286" y="0"/>
                </a:moveTo>
                <a:lnTo>
                  <a:pt x="36286" y="0"/>
                </a:lnTo>
                <a:lnTo>
                  <a:pt x="36286" y="1433286"/>
                </a:lnTo>
                <a:lnTo>
                  <a:pt x="36286" y="1433286"/>
                </a:lnTo>
                <a:cubicBezTo>
                  <a:pt x="16246" y="1433286"/>
                  <a:pt x="0" y="1417040"/>
                  <a:pt x="0" y="1397000"/>
                </a:cubicBezTo>
                <a:lnTo>
                  <a:pt x="0" y="36286"/>
                </a:lnTo>
                <a:cubicBezTo>
                  <a:pt x="0" y="16259"/>
                  <a:pt x="16259" y="0"/>
                  <a:pt x="36286" y="0"/>
                </a:cubicBezTo>
                <a:close/>
              </a:path>
            </a:pathLst>
          </a:custGeom>
          <a:solidFill>
            <a:srgbClr val="155DFC"/>
          </a:solidFill>
          <a:ln/>
        </p:spPr>
        <p:txBody>
          <a:bodyPr/>
          <a:lstStyle/>
          <a:p>
            <a:endParaRPr lang="nl-NL"/>
          </a:p>
        </p:txBody>
      </p:sp>
      <p:sp>
        <p:nvSpPr>
          <p:cNvPr id="9" name="Shape 7"/>
          <p:cNvSpPr/>
          <p:nvPr/>
        </p:nvSpPr>
        <p:spPr>
          <a:xfrm>
            <a:off x="603250" y="1560286"/>
            <a:ext cx="181429" cy="181429"/>
          </a:xfrm>
          <a:custGeom>
            <a:avLst/>
            <a:gdLst/>
            <a:ahLst/>
            <a:cxnLst/>
            <a:rect l="l" t="t" r="r" b="b"/>
            <a:pathLst>
              <a:path w="181429" h="181429">
                <a:moveTo>
                  <a:pt x="90714" y="50070"/>
                </a:moveTo>
                <a:lnTo>
                  <a:pt x="90714" y="159671"/>
                </a:lnTo>
                <a:lnTo>
                  <a:pt x="90891" y="159600"/>
                </a:lnTo>
                <a:cubicBezTo>
                  <a:pt x="110239" y="151557"/>
                  <a:pt x="131004" y="147411"/>
                  <a:pt x="151946" y="147411"/>
                </a:cubicBezTo>
                <a:lnTo>
                  <a:pt x="158750" y="147411"/>
                </a:lnTo>
                <a:lnTo>
                  <a:pt x="158750" y="34018"/>
                </a:lnTo>
                <a:lnTo>
                  <a:pt x="151946" y="34018"/>
                </a:lnTo>
                <a:cubicBezTo>
                  <a:pt x="136993" y="34018"/>
                  <a:pt x="122145" y="36994"/>
                  <a:pt x="108326" y="42735"/>
                </a:cubicBezTo>
                <a:cubicBezTo>
                  <a:pt x="102372" y="45215"/>
                  <a:pt x="96490" y="47660"/>
                  <a:pt x="90714" y="50070"/>
                </a:cubicBezTo>
                <a:close/>
                <a:moveTo>
                  <a:pt x="81820" y="21793"/>
                </a:moveTo>
                <a:lnTo>
                  <a:pt x="90714" y="25513"/>
                </a:lnTo>
                <a:lnTo>
                  <a:pt x="99609" y="21793"/>
                </a:lnTo>
                <a:cubicBezTo>
                  <a:pt x="116192" y="14883"/>
                  <a:pt x="133981" y="11339"/>
                  <a:pt x="151946" y="11339"/>
                </a:cubicBezTo>
                <a:lnTo>
                  <a:pt x="164420" y="11339"/>
                </a:lnTo>
                <a:cubicBezTo>
                  <a:pt x="173810" y="11339"/>
                  <a:pt x="181429" y="18958"/>
                  <a:pt x="181429" y="28348"/>
                </a:cubicBezTo>
                <a:lnTo>
                  <a:pt x="181429" y="153080"/>
                </a:lnTo>
                <a:cubicBezTo>
                  <a:pt x="181429" y="162471"/>
                  <a:pt x="173810" y="170089"/>
                  <a:pt x="164420" y="170089"/>
                </a:cubicBezTo>
                <a:lnTo>
                  <a:pt x="151946" y="170089"/>
                </a:lnTo>
                <a:cubicBezTo>
                  <a:pt x="133981" y="170089"/>
                  <a:pt x="116192" y="173633"/>
                  <a:pt x="99609" y="180543"/>
                </a:cubicBezTo>
                <a:lnTo>
                  <a:pt x="95073" y="182421"/>
                </a:lnTo>
                <a:cubicBezTo>
                  <a:pt x="92273" y="183590"/>
                  <a:pt x="89155" y="183590"/>
                  <a:pt x="86356" y="182421"/>
                </a:cubicBezTo>
                <a:lnTo>
                  <a:pt x="81820" y="180543"/>
                </a:lnTo>
                <a:cubicBezTo>
                  <a:pt x="65236" y="173633"/>
                  <a:pt x="47448" y="170089"/>
                  <a:pt x="29482" y="170089"/>
                </a:cubicBezTo>
                <a:lnTo>
                  <a:pt x="17009" y="170089"/>
                </a:lnTo>
                <a:cubicBezTo>
                  <a:pt x="7619" y="170089"/>
                  <a:pt x="0" y="162471"/>
                  <a:pt x="0" y="153080"/>
                </a:cubicBezTo>
                <a:lnTo>
                  <a:pt x="0" y="28348"/>
                </a:lnTo>
                <a:cubicBezTo>
                  <a:pt x="0" y="18958"/>
                  <a:pt x="7619" y="11339"/>
                  <a:pt x="17009" y="11339"/>
                </a:cubicBezTo>
                <a:lnTo>
                  <a:pt x="29482" y="11339"/>
                </a:lnTo>
                <a:cubicBezTo>
                  <a:pt x="47448" y="11339"/>
                  <a:pt x="65236" y="14883"/>
                  <a:pt x="81820" y="21793"/>
                </a:cubicBezTo>
                <a:close/>
              </a:path>
            </a:pathLst>
          </a:custGeom>
          <a:solidFill>
            <a:srgbClr val="155DFC"/>
          </a:solidFill>
          <a:ln/>
        </p:spPr>
        <p:txBody>
          <a:bodyPr/>
          <a:lstStyle/>
          <a:p>
            <a:endParaRPr lang="nl-NL"/>
          </a:p>
        </p:txBody>
      </p:sp>
      <p:sp>
        <p:nvSpPr>
          <p:cNvPr id="10" name="Text 8"/>
          <p:cNvSpPr/>
          <p:nvPr/>
        </p:nvSpPr>
        <p:spPr>
          <a:xfrm>
            <a:off x="807357" y="1524000"/>
            <a:ext cx="5089071" cy="254000"/>
          </a:xfrm>
          <a:prstGeom prst="rect">
            <a:avLst/>
          </a:prstGeom>
          <a:noFill/>
          <a:ln/>
        </p:spPr>
        <p:txBody>
          <a:bodyPr wrap="square" lIns="0" tIns="0" rIns="0" bIns="0" rtlCol="0" anchor="ctr"/>
          <a:lstStyle/>
          <a:p>
            <a:pPr>
              <a:lnSpc>
                <a:spcPct val="120000"/>
              </a:lnSpc>
            </a:pPr>
            <a:r>
              <a:rPr lang="en-US" sz="1429" b="1">
                <a:solidFill>
                  <a:srgbClr val="1D293D"/>
                </a:solidFill>
                <a:latin typeface="Noto Sans SC" pitchFamily="34" charset="0"/>
                <a:ea typeface="Noto Sans SC" pitchFamily="34" charset="-122"/>
                <a:cs typeface="Noto Sans SC" pitchFamily="34" charset="-120"/>
              </a:rPr>
              <a:t>Definitie</a:t>
            </a:r>
            <a:endParaRPr lang="en-US" sz="1600"/>
          </a:p>
        </p:txBody>
      </p:sp>
      <p:sp>
        <p:nvSpPr>
          <p:cNvPr id="11" name="Text 9"/>
          <p:cNvSpPr/>
          <p:nvPr/>
        </p:nvSpPr>
        <p:spPr>
          <a:xfrm>
            <a:off x="580571" y="1886857"/>
            <a:ext cx="5297714" cy="707571"/>
          </a:xfrm>
          <a:prstGeom prst="rect">
            <a:avLst/>
          </a:prstGeom>
          <a:noFill/>
          <a:ln/>
        </p:spPr>
        <p:txBody>
          <a:bodyPr wrap="square" lIns="0" tIns="0" rIns="0" bIns="0" rtlCol="0" anchor="ctr"/>
          <a:lstStyle/>
          <a:p>
            <a:pPr>
              <a:lnSpc>
                <a:spcPct val="140000"/>
              </a:lnSpc>
            </a:pPr>
            <a:r>
              <a:rPr lang="en-US" sz="1143">
                <a:solidFill>
                  <a:srgbClr val="314158"/>
                </a:solidFill>
                <a:latin typeface="MiSans" pitchFamily="34" charset="0"/>
                <a:ea typeface="MiSans" pitchFamily="34" charset="-122"/>
                <a:cs typeface="MiSans" pitchFamily="34" charset="-120"/>
              </a:rPr>
              <a:t>IT omvat alle systemen, software en infrastructuur die bedrijfsdata beheren en enterprise-operaties mogelijk maken. IT verzamelt, verwerkt, slaat op en deelt elektronische data.</a:t>
            </a:r>
            <a:endParaRPr lang="en-US" sz="1600"/>
          </a:p>
        </p:txBody>
      </p:sp>
      <p:sp>
        <p:nvSpPr>
          <p:cNvPr id="12" name="Shape 10"/>
          <p:cNvSpPr/>
          <p:nvPr/>
        </p:nvSpPr>
        <p:spPr>
          <a:xfrm>
            <a:off x="381000" y="2921000"/>
            <a:ext cx="5606143" cy="1197429"/>
          </a:xfrm>
          <a:custGeom>
            <a:avLst/>
            <a:gdLst/>
            <a:ahLst/>
            <a:cxnLst/>
            <a:rect l="l" t="t" r="r" b="b"/>
            <a:pathLst>
              <a:path w="5606143" h="1197429">
                <a:moveTo>
                  <a:pt x="36286" y="0"/>
                </a:moveTo>
                <a:lnTo>
                  <a:pt x="5497285" y="0"/>
                </a:lnTo>
                <a:cubicBezTo>
                  <a:pt x="5557405" y="0"/>
                  <a:pt x="5606143" y="48737"/>
                  <a:pt x="5606143" y="108858"/>
                </a:cubicBezTo>
                <a:lnTo>
                  <a:pt x="5606143" y="1088570"/>
                </a:lnTo>
                <a:cubicBezTo>
                  <a:pt x="5606143" y="1148691"/>
                  <a:pt x="5557405" y="1197429"/>
                  <a:pt x="5497285" y="1197429"/>
                </a:cubicBezTo>
                <a:lnTo>
                  <a:pt x="36286" y="1197429"/>
                </a:lnTo>
                <a:cubicBezTo>
                  <a:pt x="16246" y="1197429"/>
                  <a:pt x="0" y="1181183"/>
                  <a:pt x="0" y="1161143"/>
                </a:cubicBezTo>
                <a:lnTo>
                  <a:pt x="0" y="36286"/>
                </a:lnTo>
                <a:cubicBezTo>
                  <a:pt x="0" y="16259"/>
                  <a:pt x="16259" y="0"/>
                  <a:pt x="36286" y="0"/>
                </a:cubicBezTo>
                <a:close/>
              </a:path>
            </a:pathLst>
          </a:custGeom>
          <a:solidFill>
            <a:srgbClr val="FFFFFF"/>
          </a:solidFill>
          <a:ln/>
          <a:effectLst>
            <a:outerShdw blurRad="54429" dist="36286" dir="5400000" algn="bl" rotWithShape="0">
              <a:srgbClr val="000000">
                <a:alpha val="10196"/>
              </a:srgbClr>
            </a:outerShdw>
          </a:effectLst>
        </p:spPr>
        <p:txBody>
          <a:bodyPr/>
          <a:lstStyle/>
          <a:p>
            <a:endParaRPr lang="nl-NL"/>
          </a:p>
        </p:txBody>
      </p:sp>
      <p:sp>
        <p:nvSpPr>
          <p:cNvPr id="13" name="Shape 11"/>
          <p:cNvSpPr/>
          <p:nvPr/>
        </p:nvSpPr>
        <p:spPr>
          <a:xfrm>
            <a:off x="381000" y="2921000"/>
            <a:ext cx="36286" cy="1197429"/>
          </a:xfrm>
          <a:custGeom>
            <a:avLst/>
            <a:gdLst/>
            <a:ahLst/>
            <a:cxnLst/>
            <a:rect l="l" t="t" r="r" b="b"/>
            <a:pathLst>
              <a:path w="36286" h="1197429">
                <a:moveTo>
                  <a:pt x="36286" y="0"/>
                </a:moveTo>
                <a:lnTo>
                  <a:pt x="36286" y="0"/>
                </a:lnTo>
                <a:lnTo>
                  <a:pt x="36286" y="1197429"/>
                </a:lnTo>
                <a:lnTo>
                  <a:pt x="36286" y="1197429"/>
                </a:lnTo>
                <a:cubicBezTo>
                  <a:pt x="16246" y="1197429"/>
                  <a:pt x="0" y="1181183"/>
                  <a:pt x="0" y="1161143"/>
                </a:cubicBezTo>
                <a:lnTo>
                  <a:pt x="0" y="36286"/>
                </a:lnTo>
                <a:cubicBezTo>
                  <a:pt x="0" y="16259"/>
                  <a:pt x="16259" y="0"/>
                  <a:pt x="36286" y="0"/>
                </a:cubicBezTo>
                <a:close/>
              </a:path>
            </a:pathLst>
          </a:custGeom>
          <a:solidFill>
            <a:srgbClr val="2B7FFF"/>
          </a:solidFill>
          <a:ln/>
        </p:spPr>
        <p:txBody>
          <a:bodyPr/>
          <a:lstStyle/>
          <a:p>
            <a:endParaRPr lang="nl-NL"/>
          </a:p>
        </p:txBody>
      </p:sp>
      <p:sp>
        <p:nvSpPr>
          <p:cNvPr id="14" name="Shape 12"/>
          <p:cNvSpPr/>
          <p:nvPr/>
        </p:nvSpPr>
        <p:spPr>
          <a:xfrm>
            <a:off x="603250" y="3138714"/>
            <a:ext cx="181429" cy="181429"/>
          </a:xfrm>
          <a:custGeom>
            <a:avLst/>
            <a:gdLst/>
            <a:ahLst/>
            <a:cxnLst/>
            <a:rect l="l" t="t" r="r" b="b"/>
            <a:pathLst>
              <a:path w="181429" h="181429">
                <a:moveTo>
                  <a:pt x="158750" y="90714"/>
                </a:moveTo>
                <a:cubicBezTo>
                  <a:pt x="158750" y="53164"/>
                  <a:pt x="128264" y="22679"/>
                  <a:pt x="90714" y="22679"/>
                </a:cubicBezTo>
                <a:cubicBezTo>
                  <a:pt x="53164" y="22679"/>
                  <a:pt x="22679" y="53164"/>
                  <a:pt x="22679" y="90714"/>
                </a:cubicBezTo>
                <a:cubicBezTo>
                  <a:pt x="22679" y="128264"/>
                  <a:pt x="53164" y="158750"/>
                  <a:pt x="90714" y="158750"/>
                </a:cubicBezTo>
                <a:cubicBezTo>
                  <a:pt x="128264" y="158750"/>
                  <a:pt x="158750" y="128264"/>
                  <a:pt x="158750" y="90714"/>
                </a:cubicBezTo>
                <a:close/>
                <a:moveTo>
                  <a:pt x="0" y="90714"/>
                </a:moveTo>
                <a:cubicBezTo>
                  <a:pt x="0" y="40648"/>
                  <a:pt x="40648" y="0"/>
                  <a:pt x="90714" y="0"/>
                </a:cubicBezTo>
                <a:cubicBezTo>
                  <a:pt x="140781" y="0"/>
                  <a:pt x="181429" y="40648"/>
                  <a:pt x="181429" y="90714"/>
                </a:cubicBezTo>
                <a:cubicBezTo>
                  <a:pt x="181429" y="140781"/>
                  <a:pt x="140781" y="181429"/>
                  <a:pt x="90714" y="181429"/>
                </a:cubicBezTo>
                <a:cubicBezTo>
                  <a:pt x="40648" y="181429"/>
                  <a:pt x="0" y="140781"/>
                  <a:pt x="0" y="90714"/>
                </a:cubicBezTo>
                <a:close/>
                <a:moveTo>
                  <a:pt x="90714" y="119063"/>
                </a:moveTo>
                <a:cubicBezTo>
                  <a:pt x="106360" y="119063"/>
                  <a:pt x="119063" y="106360"/>
                  <a:pt x="119063" y="90714"/>
                </a:cubicBezTo>
                <a:cubicBezTo>
                  <a:pt x="119063" y="75068"/>
                  <a:pt x="106360" y="62366"/>
                  <a:pt x="90714" y="62366"/>
                </a:cubicBezTo>
                <a:cubicBezTo>
                  <a:pt x="75068" y="62366"/>
                  <a:pt x="62366" y="75068"/>
                  <a:pt x="62366" y="90714"/>
                </a:cubicBezTo>
                <a:cubicBezTo>
                  <a:pt x="62366" y="106360"/>
                  <a:pt x="75068" y="119063"/>
                  <a:pt x="90714" y="119063"/>
                </a:cubicBezTo>
                <a:close/>
                <a:moveTo>
                  <a:pt x="90714" y="39688"/>
                </a:moveTo>
                <a:cubicBezTo>
                  <a:pt x="118877" y="39688"/>
                  <a:pt x="141741" y="62552"/>
                  <a:pt x="141741" y="90714"/>
                </a:cubicBezTo>
                <a:cubicBezTo>
                  <a:pt x="141741" y="118877"/>
                  <a:pt x="118877" y="141741"/>
                  <a:pt x="90714" y="141741"/>
                </a:cubicBezTo>
                <a:cubicBezTo>
                  <a:pt x="62552" y="141741"/>
                  <a:pt x="39688" y="118877"/>
                  <a:pt x="39688" y="90714"/>
                </a:cubicBezTo>
                <a:cubicBezTo>
                  <a:pt x="39688" y="62552"/>
                  <a:pt x="62552" y="39688"/>
                  <a:pt x="90714" y="39688"/>
                </a:cubicBezTo>
                <a:close/>
                <a:moveTo>
                  <a:pt x="79375" y="90714"/>
                </a:moveTo>
                <a:cubicBezTo>
                  <a:pt x="79375" y="84456"/>
                  <a:pt x="84456" y="79375"/>
                  <a:pt x="90714" y="79375"/>
                </a:cubicBezTo>
                <a:cubicBezTo>
                  <a:pt x="96973" y="79375"/>
                  <a:pt x="102054" y="84456"/>
                  <a:pt x="102054" y="90714"/>
                </a:cubicBezTo>
                <a:cubicBezTo>
                  <a:pt x="102054" y="96973"/>
                  <a:pt x="96973" y="102054"/>
                  <a:pt x="90714" y="102054"/>
                </a:cubicBezTo>
                <a:cubicBezTo>
                  <a:pt x="84456" y="102054"/>
                  <a:pt x="79375" y="96973"/>
                  <a:pt x="79375" y="90714"/>
                </a:cubicBezTo>
                <a:close/>
              </a:path>
            </a:pathLst>
          </a:custGeom>
          <a:solidFill>
            <a:srgbClr val="2B7FFF"/>
          </a:solidFill>
          <a:ln/>
        </p:spPr>
        <p:txBody>
          <a:bodyPr/>
          <a:lstStyle/>
          <a:p>
            <a:endParaRPr lang="nl-NL"/>
          </a:p>
        </p:txBody>
      </p:sp>
      <p:sp>
        <p:nvSpPr>
          <p:cNvPr id="15" name="Text 13"/>
          <p:cNvSpPr/>
          <p:nvPr/>
        </p:nvSpPr>
        <p:spPr>
          <a:xfrm>
            <a:off x="807357" y="3102429"/>
            <a:ext cx="5089071" cy="254000"/>
          </a:xfrm>
          <a:prstGeom prst="rect">
            <a:avLst/>
          </a:prstGeom>
          <a:noFill/>
          <a:ln/>
        </p:spPr>
        <p:txBody>
          <a:bodyPr wrap="square" lIns="0" tIns="0" rIns="0" bIns="0" rtlCol="0" anchor="ctr"/>
          <a:lstStyle/>
          <a:p>
            <a:pPr>
              <a:lnSpc>
                <a:spcPct val="120000"/>
              </a:lnSpc>
            </a:pPr>
            <a:r>
              <a:rPr lang="en-US" sz="1429" b="1">
                <a:solidFill>
                  <a:srgbClr val="1D293D"/>
                </a:solidFill>
                <a:latin typeface="Noto Sans SC" pitchFamily="34" charset="0"/>
                <a:ea typeface="Noto Sans SC" pitchFamily="34" charset="-122"/>
                <a:cs typeface="Noto Sans SC" pitchFamily="34" charset="-120"/>
              </a:rPr>
              <a:t>Primaire Doelstelling</a:t>
            </a:r>
            <a:endParaRPr lang="en-US" sz="1600"/>
          </a:p>
        </p:txBody>
      </p:sp>
      <p:sp>
        <p:nvSpPr>
          <p:cNvPr id="16" name="Text 14"/>
          <p:cNvSpPr/>
          <p:nvPr/>
        </p:nvSpPr>
        <p:spPr>
          <a:xfrm>
            <a:off x="580571" y="3465286"/>
            <a:ext cx="5297714" cy="471714"/>
          </a:xfrm>
          <a:prstGeom prst="rect">
            <a:avLst/>
          </a:prstGeom>
          <a:noFill/>
          <a:ln/>
        </p:spPr>
        <p:txBody>
          <a:bodyPr wrap="square" lIns="0" tIns="0" rIns="0" bIns="0" rtlCol="0" anchor="ctr"/>
          <a:lstStyle/>
          <a:p>
            <a:pPr>
              <a:lnSpc>
                <a:spcPct val="140000"/>
              </a:lnSpc>
            </a:pPr>
            <a:r>
              <a:rPr lang="en-US" sz="1143">
                <a:solidFill>
                  <a:srgbClr val="314158"/>
                </a:solidFill>
                <a:latin typeface="MiSans" pitchFamily="34" charset="0"/>
                <a:ea typeface="MiSans" pitchFamily="34" charset="-122"/>
                <a:cs typeface="MiSans" pitchFamily="34" charset="-120"/>
              </a:rPr>
              <a:t>Het beheren en verwerken van data om bedrijfsprocessen te ondersteunen. De focus ligt op </a:t>
            </a:r>
            <a:r>
              <a:rPr lang="en-US" sz="1143" b="1">
                <a:solidFill>
                  <a:srgbClr val="314158"/>
                </a:solidFill>
                <a:latin typeface="MiSans" pitchFamily="34" charset="0"/>
                <a:ea typeface="MiSans" pitchFamily="34" charset="-122"/>
                <a:cs typeface="MiSans" pitchFamily="34" charset="-120"/>
              </a:rPr>
              <a:t>efficiëntie, data-integriteit en vertrouwelijkheid</a:t>
            </a:r>
            <a:r>
              <a:rPr lang="en-US" sz="1143">
                <a:solidFill>
                  <a:srgbClr val="314158"/>
                </a:solidFill>
                <a:latin typeface="MiSans" pitchFamily="34" charset="0"/>
                <a:ea typeface="MiSans" pitchFamily="34" charset="-122"/>
                <a:cs typeface="MiSans" pitchFamily="34" charset="-120"/>
              </a:rPr>
              <a:t>.</a:t>
            </a:r>
            <a:endParaRPr lang="en-US" sz="1600"/>
          </a:p>
        </p:txBody>
      </p:sp>
      <p:sp>
        <p:nvSpPr>
          <p:cNvPr id="17" name="Shape 15"/>
          <p:cNvSpPr/>
          <p:nvPr/>
        </p:nvSpPr>
        <p:spPr>
          <a:xfrm>
            <a:off x="381000" y="4263571"/>
            <a:ext cx="5606143" cy="1197429"/>
          </a:xfrm>
          <a:custGeom>
            <a:avLst/>
            <a:gdLst/>
            <a:ahLst/>
            <a:cxnLst/>
            <a:rect l="l" t="t" r="r" b="b"/>
            <a:pathLst>
              <a:path w="5606143" h="1197429">
                <a:moveTo>
                  <a:pt x="36286" y="0"/>
                </a:moveTo>
                <a:lnTo>
                  <a:pt x="5497285" y="0"/>
                </a:lnTo>
                <a:cubicBezTo>
                  <a:pt x="5557405" y="0"/>
                  <a:pt x="5606143" y="48737"/>
                  <a:pt x="5606143" y="108858"/>
                </a:cubicBezTo>
                <a:lnTo>
                  <a:pt x="5606143" y="1088570"/>
                </a:lnTo>
                <a:cubicBezTo>
                  <a:pt x="5606143" y="1148691"/>
                  <a:pt x="5557405" y="1197429"/>
                  <a:pt x="5497285" y="1197429"/>
                </a:cubicBezTo>
                <a:lnTo>
                  <a:pt x="36286" y="1197429"/>
                </a:lnTo>
                <a:cubicBezTo>
                  <a:pt x="16246" y="1197429"/>
                  <a:pt x="0" y="1181183"/>
                  <a:pt x="0" y="1161143"/>
                </a:cubicBezTo>
                <a:lnTo>
                  <a:pt x="0" y="36286"/>
                </a:lnTo>
                <a:cubicBezTo>
                  <a:pt x="0" y="16259"/>
                  <a:pt x="16259" y="0"/>
                  <a:pt x="36286" y="0"/>
                </a:cubicBezTo>
                <a:close/>
              </a:path>
            </a:pathLst>
          </a:custGeom>
          <a:solidFill>
            <a:srgbClr val="FFFFFF"/>
          </a:solidFill>
          <a:ln/>
          <a:effectLst>
            <a:outerShdw blurRad="54429" dist="36286" dir="5400000" algn="bl" rotWithShape="0">
              <a:srgbClr val="000000">
                <a:alpha val="10196"/>
              </a:srgbClr>
            </a:outerShdw>
          </a:effectLst>
        </p:spPr>
        <p:txBody>
          <a:bodyPr/>
          <a:lstStyle/>
          <a:p>
            <a:endParaRPr lang="nl-NL"/>
          </a:p>
        </p:txBody>
      </p:sp>
      <p:sp>
        <p:nvSpPr>
          <p:cNvPr id="18" name="Shape 16"/>
          <p:cNvSpPr/>
          <p:nvPr/>
        </p:nvSpPr>
        <p:spPr>
          <a:xfrm>
            <a:off x="381000" y="4263571"/>
            <a:ext cx="36286" cy="1197429"/>
          </a:xfrm>
          <a:custGeom>
            <a:avLst/>
            <a:gdLst/>
            <a:ahLst/>
            <a:cxnLst/>
            <a:rect l="l" t="t" r="r" b="b"/>
            <a:pathLst>
              <a:path w="36286" h="1197429">
                <a:moveTo>
                  <a:pt x="36286" y="0"/>
                </a:moveTo>
                <a:lnTo>
                  <a:pt x="36286" y="0"/>
                </a:lnTo>
                <a:lnTo>
                  <a:pt x="36286" y="1197429"/>
                </a:lnTo>
                <a:lnTo>
                  <a:pt x="36286" y="1197429"/>
                </a:lnTo>
                <a:cubicBezTo>
                  <a:pt x="16246" y="1197429"/>
                  <a:pt x="0" y="1181183"/>
                  <a:pt x="0" y="1161143"/>
                </a:cubicBezTo>
                <a:lnTo>
                  <a:pt x="0" y="36286"/>
                </a:lnTo>
                <a:cubicBezTo>
                  <a:pt x="0" y="16259"/>
                  <a:pt x="16259" y="0"/>
                  <a:pt x="36286" y="0"/>
                </a:cubicBezTo>
                <a:close/>
              </a:path>
            </a:pathLst>
          </a:custGeom>
          <a:solidFill>
            <a:srgbClr val="51A2FF"/>
          </a:solidFill>
          <a:ln/>
        </p:spPr>
        <p:txBody>
          <a:bodyPr/>
          <a:lstStyle/>
          <a:p>
            <a:endParaRPr lang="nl-NL"/>
          </a:p>
        </p:txBody>
      </p:sp>
      <p:sp>
        <p:nvSpPr>
          <p:cNvPr id="19" name="Shape 17"/>
          <p:cNvSpPr/>
          <p:nvPr/>
        </p:nvSpPr>
        <p:spPr>
          <a:xfrm>
            <a:off x="603250" y="4481286"/>
            <a:ext cx="181429" cy="181429"/>
          </a:xfrm>
          <a:custGeom>
            <a:avLst/>
            <a:gdLst/>
            <a:ahLst/>
            <a:cxnLst/>
            <a:rect l="l" t="t" r="r" b="b"/>
            <a:pathLst>
              <a:path w="181429" h="181429">
                <a:moveTo>
                  <a:pt x="90714" y="0"/>
                </a:moveTo>
                <a:cubicBezTo>
                  <a:pt x="140781" y="0"/>
                  <a:pt x="181429" y="40648"/>
                  <a:pt x="181429" y="90714"/>
                </a:cubicBezTo>
                <a:cubicBezTo>
                  <a:pt x="181429" y="140781"/>
                  <a:pt x="140781" y="181429"/>
                  <a:pt x="90714" y="181429"/>
                </a:cubicBezTo>
                <a:cubicBezTo>
                  <a:pt x="40648" y="181429"/>
                  <a:pt x="0" y="140781"/>
                  <a:pt x="0" y="90714"/>
                </a:cubicBezTo>
                <a:cubicBezTo>
                  <a:pt x="0" y="40648"/>
                  <a:pt x="40648" y="0"/>
                  <a:pt x="90714" y="0"/>
                </a:cubicBezTo>
                <a:close/>
                <a:moveTo>
                  <a:pt x="82210" y="42522"/>
                </a:moveTo>
                <a:lnTo>
                  <a:pt x="82210" y="90714"/>
                </a:lnTo>
                <a:cubicBezTo>
                  <a:pt x="82210" y="93549"/>
                  <a:pt x="83627" y="96207"/>
                  <a:pt x="86001" y="97801"/>
                </a:cubicBezTo>
                <a:lnTo>
                  <a:pt x="120019" y="120480"/>
                </a:lnTo>
                <a:cubicBezTo>
                  <a:pt x="123917" y="123102"/>
                  <a:pt x="129197" y="122039"/>
                  <a:pt x="131819" y="118106"/>
                </a:cubicBezTo>
                <a:cubicBezTo>
                  <a:pt x="134441" y="114172"/>
                  <a:pt x="133378" y="108928"/>
                  <a:pt x="129445" y="106306"/>
                </a:cubicBezTo>
                <a:lnTo>
                  <a:pt x="99219" y="86179"/>
                </a:lnTo>
                <a:lnTo>
                  <a:pt x="99219" y="42522"/>
                </a:lnTo>
                <a:cubicBezTo>
                  <a:pt x="99219" y="37809"/>
                  <a:pt x="95427" y="34018"/>
                  <a:pt x="90714" y="34018"/>
                </a:cubicBezTo>
                <a:cubicBezTo>
                  <a:pt x="86001" y="34018"/>
                  <a:pt x="82210" y="37809"/>
                  <a:pt x="82210" y="42522"/>
                </a:cubicBezTo>
                <a:close/>
              </a:path>
            </a:pathLst>
          </a:custGeom>
          <a:solidFill>
            <a:srgbClr val="51A2FF"/>
          </a:solidFill>
          <a:ln/>
        </p:spPr>
        <p:txBody>
          <a:bodyPr/>
          <a:lstStyle/>
          <a:p>
            <a:endParaRPr lang="nl-NL"/>
          </a:p>
        </p:txBody>
      </p:sp>
      <p:sp>
        <p:nvSpPr>
          <p:cNvPr id="20" name="Text 18"/>
          <p:cNvSpPr/>
          <p:nvPr/>
        </p:nvSpPr>
        <p:spPr>
          <a:xfrm>
            <a:off x="807357" y="4445000"/>
            <a:ext cx="5089071" cy="254000"/>
          </a:xfrm>
          <a:prstGeom prst="rect">
            <a:avLst/>
          </a:prstGeom>
          <a:noFill/>
          <a:ln/>
        </p:spPr>
        <p:txBody>
          <a:bodyPr wrap="square" lIns="0" tIns="0" rIns="0" bIns="0" rtlCol="0" anchor="ctr"/>
          <a:lstStyle/>
          <a:p>
            <a:pPr>
              <a:lnSpc>
                <a:spcPct val="120000"/>
              </a:lnSpc>
            </a:pPr>
            <a:r>
              <a:rPr lang="en-US" sz="1429" b="1">
                <a:solidFill>
                  <a:srgbClr val="1D293D"/>
                </a:solidFill>
                <a:latin typeface="Noto Sans SC" pitchFamily="34" charset="0"/>
                <a:ea typeface="Noto Sans SC" pitchFamily="34" charset="-122"/>
                <a:cs typeface="Noto Sans SC" pitchFamily="34" charset="-120"/>
              </a:rPr>
              <a:t>Downtime Tolerantie</a:t>
            </a:r>
            <a:endParaRPr lang="en-US" sz="1600"/>
          </a:p>
        </p:txBody>
      </p:sp>
      <p:sp>
        <p:nvSpPr>
          <p:cNvPr id="21" name="Text 19"/>
          <p:cNvSpPr/>
          <p:nvPr/>
        </p:nvSpPr>
        <p:spPr>
          <a:xfrm>
            <a:off x="580571" y="4807857"/>
            <a:ext cx="5297714" cy="471714"/>
          </a:xfrm>
          <a:prstGeom prst="rect">
            <a:avLst/>
          </a:prstGeom>
          <a:noFill/>
          <a:ln/>
        </p:spPr>
        <p:txBody>
          <a:bodyPr wrap="square" lIns="0" tIns="0" rIns="0" bIns="0" rtlCol="0" anchor="ctr"/>
          <a:lstStyle/>
          <a:p>
            <a:pPr>
              <a:lnSpc>
                <a:spcPct val="140000"/>
              </a:lnSpc>
            </a:pPr>
            <a:r>
              <a:rPr lang="en-US" sz="1143">
                <a:solidFill>
                  <a:srgbClr val="314158"/>
                </a:solidFill>
                <a:latin typeface="MiSans" pitchFamily="34" charset="0"/>
                <a:ea typeface="MiSans" pitchFamily="34" charset="-122"/>
                <a:cs typeface="MiSans" pitchFamily="34" charset="-120"/>
              </a:rPr>
              <a:t>IT systemen kunnen enige downtime verdragen: van </a:t>
            </a:r>
            <a:r>
              <a:rPr lang="en-US" sz="1143" b="1">
                <a:solidFill>
                  <a:srgbClr val="314158"/>
                </a:solidFill>
                <a:latin typeface="MiSans" pitchFamily="34" charset="0"/>
                <a:ea typeface="MiSans" pitchFamily="34" charset="-122"/>
                <a:cs typeface="MiSans" pitchFamily="34" charset="-120"/>
              </a:rPr>
              <a:t>minuten tot uren</a:t>
            </a:r>
            <a:r>
              <a:rPr lang="en-US" sz="1143">
                <a:solidFill>
                  <a:srgbClr val="314158"/>
                </a:solidFill>
                <a:latin typeface="MiSans" pitchFamily="34" charset="0"/>
                <a:ea typeface="MiSans" pitchFamily="34" charset="-122"/>
                <a:cs typeface="MiSans" pitchFamily="34" charset="-120"/>
              </a:rPr>
              <a:t>. Dit is meestal niet kritiek voor de veiligheid.</a:t>
            </a:r>
            <a:endParaRPr lang="en-US" sz="1600"/>
          </a:p>
        </p:txBody>
      </p:sp>
      <p:sp>
        <p:nvSpPr>
          <p:cNvPr id="22" name="Shape 20"/>
          <p:cNvSpPr/>
          <p:nvPr/>
        </p:nvSpPr>
        <p:spPr>
          <a:xfrm>
            <a:off x="6204857" y="1342571"/>
            <a:ext cx="5624286" cy="2939143"/>
          </a:xfrm>
          <a:custGeom>
            <a:avLst/>
            <a:gdLst/>
            <a:ahLst/>
            <a:cxnLst/>
            <a:rect l="l" t="t" r="r" b="b"/>
            <a:pathLst>
              <a:path w="5624286" h="2939143">
                <a:moveTo>
                  <a:pt x="108866" y="0"/>
                </a:moveTo>
                <a:lnTo>
                  <a:pt x="5515420" y="0"/>
                </a:lnTo>
                <a:cubicBezTo>
                  <a:pt x="5575545" y="0"/>
                  <a:pt x="5624286" y="48741"/>
                  <a:pt x="5624286" y="108866"/>
                </a:cubicBezTo>
                <a:lnTo>
                  <a:pt x="5624286" y="2830277"/>
                </a:lnTo>
                <a:cubicBezTo>
                  <a:pt x="5624286" y="2890402"/>
                  <a:pt x="5575545" y="2939143"/>
                  <a:pt x="5515420" y="2939143"/>
                </a:cubicBezTo>
                <a:lnTo>
                  <a:pt x="108866" y="2939143"/>
                </a:lnTo>
                <a:cubicBezTo>
                  <a:pt x="48741" y="2939143"/>
                  <a:pt x="0" y="2890402"/>
                  <a:pt x="0" y="2830277"/>
                </a:cubicBezTo>
                <a:lnTo>
                  <a:pt x="0" y="108866"/>
                </a:lnTo>
                <a:cubicBezTo>
                  <a:pt x="0" y="48781"/>
                  <a:pt x="48781" y="0"/>
                  <a:pt x="108866" y="0"/>
                </a:cubicBezTo>
                <a:close/>
              </a:path>
            </a:pathLst>
          </a:custGeom>
          <a:gradFill flip="none" rotWithShape="1">
            <a:gsLst>
              <a:gs pos="0">
                <a:srgbClr val="155DFC"/>
              </a:gs>
              <a:gs pos="100000">
                <a:srgbClr val="1447E6"/>
              </a:gs>
            </a:gsLst>
            <a:lin ang="2700000" scaled="1"/>
          </a:gradFill>
          <a:ln/>
        </p:spPr>
        <p:txBody>
          <a:bodyPr/>
          <a:lstStyle/>
          <a:p>
            <a:endParaRPr lang="nl-NL"/>
          </a:p>
        </p:txBody>
      </p:sp>
      <p:sp>
        <p:nvSpPr>
          <p:cNvPr id="23" name="Shape 21"/>
          <p:cNvSpPr/>
          <p:nvPr/>
        </p:nvSpPr>
        <p:spPr>
          <a:xfrm>
            <a:off x="6386286" y="1560286"/>
            <a:ext cx="226786" cy="181429"/>
          </a:xfrm>
          <a:custGeom>
            <a:avLst/>
            <a:gdLst/>
            <a:ahLst/>
            <a:cxnLst/>
            <a:rect l="l" t="t" r="r" b="b"/>
            <a:pathLst>
              <a:path w="226786" h="181429">
                <a:moveTo>
                  <a:pt x="147375" y="74591"/>
                </a:moveTo>
                <a:cubicBezTo>
                  <a:pt x="151698" y="73422"/>
                  <a:pt x="156234" y="75477"/>
                  <a:pt x="158183" y="79481"/>
                </a:cubicBezTo>
                <a:lnTo>
                  <a:pt x="164774" y="92805"/>
                </a:lnTo>
                <a:cubicBezTo>
                  <a:pt x="168424" y="93301"/>
                  <a:pt x="172003" y="94293"/>
                  <a:pt x="175369" y="95675"/>
                </a:cubicBezTo>
                <a:lnTo>
                  <a:pt x="187771" y="87419"/>
                </a:lnTo>
                <a:cubicBezTo>
                  <a:pt x="191492" y="84938"/>
                  <a:pt x="196418" y="85434"/>
                  <a:pt x="199571" y="88588"/>
                </a:cubicBezTo>
                <a:lnTo>
                  <a:pt x="206375" y="95392"/>
                </a:lnTo>
                <a:cubicBezTo>
                  <a:pt x="209529" y="98545"/>
                  <a:pt x="210025" y="103506"/>
                  <a:pt x="207544" y="107192"/>
                </a:cubicBezTo>
                <a:lnTo>
                  <a:pt x="199288" y="119559"/>
                </a:lnTo>
                <a:cubicBezTo>
                  <a:pt x="199961" y="121224"/>
                  <a:pt x="200564" y="122960"/>
                  <a:pt x="201060" y="124768"/>
                </a:cubicBezTo>
                <a:cubicBezTo>
                  <a:pt x="201556" y="126575"/>
                  <a:pt x="201875" y="128347"/>
                  <a:pt x="202123" y="130154"/>
                </a:cubicBezTo>
                <a:lnTo>
                  <a:pt x="215482" y="136745"/>
                </a:lnTo>
                <a:cubicBezTo>
                  <a:pt x="219486" y="138729"/>
                  <a:pt x="221541" y="143265"/>
                  <a:pt x="220372" y="147552"/>
                </a:cubicBezTo>
                <a:lnTo>
                  <a:pt x="217891" y="156836"/>
                </a:lnTo>
                <a:cubicBezTo>
                  <a:pt x="216722" y="161124"/>
                  <a:pt x="212718" y="164030"/>
                  <a:pt x="208253" y="163746"/>
                </a:cubicBezTo>
                <a:lnTo>
                  <a:pt x="193370" y="162790"/>
                </a:lnTo>
                <a:cubicBezTo>
                  <a:pt x="191138" y="165660"/>
                  <a:pt x="188551" y="168318"/>
                  <a:pt x="185610" y="170585"/>
                </a:cubicBezTo>
                <a:lnTo>
                  <a:pt x="186567" y="185433"/>
                </a:lnTo>
                <a:cubicBezTo>
                  <a:pt x="186850" y="189898"/>
                  <a:pt x="183944" y="193937"/>
                  <a:pt x="179657" y="195071"/>
                </a:cubicBezTo>
                <a:lnTo>
                  <a:pt x="170373" y="197552"/>
                </a:lnTo>
                <a:cubicBezTo>
                  <a:pt x="166050" y="198721"/>
                  <a:pt x="161549" y="196666"/>
                  <a:pt x="159565" y="192662"/>
                </a:cubicBezTo>
                <a:lnTo>
                  <a:pt x="152974" y="179338"/>
                </a:lnTo>
                <a:cubicBezTo>
                  <a:pt x="149324" y="178842"/>
                  <a:pt x="145745" y="177850"/>
                  <a:pt x="142379" y="176468"/>
                </a:cubicBezTo>
                <a:lnTo>
                  <a:pt x="129977" y="184724"/>
                </a:lnTo>
                <a:cubicBezTo>
                  <a:pt x="126256" y="187205"/>
                  <a:pt x="121330" y="186708"/>
                  <a:pt x="118177" y="183555"/>
                </a:cubicBezTo>
                <a:lnTo>
                  <a:pt x="111373" y="176751"/>
                </a:lnTo>
                <a:cubicBezTo>
                  <a:pt x="108219" y="173597"/>
                  <a:pt x="107723" y="168672"/>
                  <a:pt x="110204" y="164951"/>
                </a:cubicBezTo>
                <a:lnTo>
                  <a:pt x="118460" y="152549"/>
                </a:lnTo>
                <a:cubicBezTo>
                  <a:pt x="117787" y="150883"/>
                  <a:pt x="117184" y="149147"/>
                  <a:pt x="116688" y="147340"/>
                </a:cubicBezTo>
                <a:cubicBezTo>
                  <a:pt x="116192" y="145533"/>
                  <a:pt x="115873" y="143725"/>
                  <a:pt x="115625" y="141954"/>
                </a:cubicBezTo>
                <a:lnTo>
                  <a:pt x="102266" y="135363"/>
                </a:lnTo>
                <a:cubicBezTo>
                  <a:pt x="98262" y="133378"/>
                  <a:pt x="96242" y="128843"/>
                  <a:pt x="97376" y="124555"/>
                </a:cubicBezTo>
                <a:lnTo>
                  <a:pt x="99857" y="115271"/>
                </a:lnTo>
                <a:cubicBezTo>
                  <a:pt x="101026" y="110983"/>
                  <a:pt x="105030" y="108078"/>
                  <a:pt x="109495" y="108361"/>
                </a:cubicBezTo>
                <a:lnTo>
                  <a:pt x="124342" y="109318"/>
                </a:lnTo>
                <a:cubicBezTo>
                  <a:pt x="126575" y="106448"/>
                  <a:pt x="129162" y="103790"/>
                  <a:pt x="132103" y="101522"/>
                </a:cubicBezTo>
                <a:lnTo>
                  <a:pt x="131146" y="86710"/>
                </a:lnTo>
                <a:cubicBezTo>
                  <a:pt x="130862" y="82245"/>
                  <a:pt x="133768" y="78206"/>
                  <a:pt x="138056" y="77072"/>
                </a:cubicBezTo>
                <a:lnTo>
                  <a:pt x="147340" y="74591"/>
                </a:lnTo>
                <a:close/>
                <a:moveTo>
                  <a:pt x="158892" y="120480"/>
                </a:moveTo>
                <a:cubicBezTo>
                  <a:pt x="150287" y="120490"/>
                  <a:pt x="143308" y="127484"/>
                  <a:pt x="143318" y="136089"/>
                </a:cubicBezTo>
                <a:cubicBezTo>
                  <a:pt x="143328" y="144694"/>
                  <a:pt x="150322" y="151673"/>
                  <a:pt x="158927" y="151663"/>
                </a:cubicBezTo>
                <a:cubicBezTo>
                  <a:pt x="167532" y="151653"/>
                  <a:pt x="174511" y="144659"/>
                  <a:pt x="174501" y="136054"/>
                </a:cubicBezTo>
                <a:cubicBezTo>
                  <a:pt x="174491" y="127449"/>
                  <a:pt x="167497" y="120470"/>
                  <a:pt x="158892" y="120480"/>
                </a:cubicBezTo>
                <a:close/>
                <a:moveTo>
                  <a:pt x="79694" y="-16123"/>
                </a:moveTo>
                <a:lnTo>
                  <a:pt x="88978" y="-13643"/>
                </a:lnTo>
                <a:cubicBezTo>
                  <a:pt x="93266" y="-12473"/>
                  <a:pt x="96171" y="-8434"/>
                  <a:pt x="95888" y="-4004"/>
                </a:cubicBezTo>
                <a:lnTo>
                  <a:pt x="94931" y="10808"/>
                </a:lnTo>
                <a:cubicBezTo>
                  <a:pt x="97872" y="13076"/>
                  <a:pt x="100459" y="15698"/>
                  <a:pt x="102691" y="18604"/>
                </a:cubicBezTo>
                <a:lnTo>
                  <a:pt x="117574" y="17647"/>
                </a:lnTo>
                <a:cubicBezTo>
                  <a:pt x="122004" y="17363"/>
                  <a:pt x="126043" y="20269"/>
                  <a:pt x="127213" y="24557"/>
                </a:cubicBezTo>
                <a:lnTo>
                  <a:pt x="129693" y="33841"/>
                </a:lnTo>
                <a:cubicBezTo>
                  <a:pt x="130827" y="38128"/>
                  <a:pt x="128807" y="42664"/>
                  <a:pt x="124803" y="44648"/>
                </a:cubicBezTo>
                <a:lnTo>
                  <a:pt x="111444" y="51239"/>
                </a:lnTo>
                <a:cubicBezTo>
                  <a:pt x="111196" y="53047"/>
                  <a:pt x="110842" y="54854"/>
                  <a:pt x="110381" y="56626"/>
                </a:cubicBezTo>
                <a:cubicBezTo>
                  <a:pt x="109920" y="58397"/>
                  <a:pt x="109282" y="60169"/>
                  <a:pt x="108609" y="61835"/>
                </a:cubicBezTo>
                <a:lnTo>
                  <a:pt x="116866" y="74237"/>
                </a:lnTo>
                <a:cubicBezTo>
                  <a:pt x="119346" y="77958"/>
                  <a:pt x="118850" y="82883"/>
                  <a:pt x="115696" y="86037"/>
                </a:cubicBezTo>
                <a:lnTo>
                  <a:pt x="108893" y="92840"/>
                </a:lnTo>
                <a:cubicBezTo>
                  <a:pt x="105739" y="95994"/>
                  <a:pt x="100813" y="96490"/>
                  <a:pt x="97093" y="94010"/>
                </a:cubicBezTo>
                <a:lnTo>
                  <a:pt x="84690" y="85753"/>
                </a:lnTo>
                <a:cubicBezTo>
                  <a:pt x="81324" y="87135"/>
                  <a:pt x="77745" y="88128"/>
                  <a:pt x="74095" y="88624"/>
                </a:cubicBezTo>
                <a:lnTo>
                  <a:pt x="67504" y="101947"/>
                </a:lnTo>
                <a:cubicBezTo>
                  <a:pt x="65520" y="105951"/>
                  <a:pt x="60984" y="107971"/>
                  <a:pt x="56696" y="106837"/>
                </a:cubicBezTo>
                <a:lnTo>
                  <a:pt x="47412" y="104357"/>
                </a:lnTo>
                <a:cubicBezTo>
                  <a:pt x="43089" y="103188"/>
                  <a:pt x="40219" y="99148"/>
                  <a:pt x="40503" y="94718"/>
                </a:cubicBezTo>
                <a:lnTo>
                  <a:pt x="41459" y="79871"/>
                </a:lnTo>
                <a:cubicBezTo>
                  <a:pt x="38518" y="77603"/>
                  <a:pt x="35931" y="74981"/>
                  <a:pt x="33699" y="72075"/>
                </a:cubicBezTo>
                <a:lnTo>
                  <a:pt x="18816" y="73032"/>
                </a:lnTo>
                <a:cubicBezTo>
                  <a:pt x="14387" y="73316"/>
                  <a:pt x="10347" y="70410"/>
                  <a:pt x="9178" y="66122"/>
                </a:cubicBezTo>
                <a:lnTo>
                  <a:pt x="6697" y="56838"/>
                </a:lnTo>
                <a:cubicBezTo>
                  <a:pt x="5563" y="52551"/>
                  <a:pt x="7583" y="48015"/>
                  <a:pt x="11587" y="46030"/>
                </a:cubicBezTo>
                <a:lnTo>
                  <a:pt x="24946" y="39439"/>
                </a:lnTo>
                <a:cubicBezTo>
                  <a:pt x="25194" y="37632"/>
                  <a:pt x="25549" y="35860"/>
                  <a:pt x="26009" y="34053"/>
                </a:cubicBezTo>
                <a:cubicBezTo>
                  <a:pt x="26506" y="32246"/>
                  <a:pt x="27073" y="30510"/>
                  <a:pt x="27781" y="28844"/>
                </a:cubicBezTo>
                <a:lnTo>
                  <a:pt x="19525" y="16477"/>
                </a:lnTo>
                <a:cubicBezTo>
                  <a:pt x="17044" y="12757"/>
                  <a:pt x="17540" y="7831"/>
                  <a:pt x="20694" y="4677"/>
                </a:cubicBezTo>
                <a:lnTo>
                  <a:pt x="27498" y="-2126"/>
                </a:lnTo>
                <a:cubicBezTo>
                  <a:pt x="30652" y="-5280"/>
                  <a:pt x="35577" y="-5776"/>
                  <a:pt x="39298" y="-3295"/>
                </a:cubicBezTo>
                <a:lnTo>
                  <a:pt x="51700" y="4961"/>
                </a:lnTo>
                <a:cubicBezTo>
                  <a:pt x="55066" y="3579"/>
                  <a:pt x="58645" y="2587"/>
                  <a:pt x="62295" y="2091"/>
                </a:cubicBezTo>
                <a:lnTo>
                  <a:pt x="68886" y="-11233"/>
                </a:lnTo>
                <a:cubicBezTo>
                  <a:pt x="70871" y="-15237"/>
                  <a:pt x="75371" y="-17257"/>
                  <a:pt x="79694" y="-16123"/>
                </a:cubicBezTo>
                <a:close/>
                <a:moveTo>
                  <a:pt x="68177" y="29766"/>
                </a:moveTo>
                <a:cubicBezTo>
                  <a:pt x="59572" y="29766"/>
                  <a:pt x="52586" y="36752"/>
                  <a:pt x="52586" y="45357"/>
                </a:cubicBezTo>
                <a:cubicBezTo>
                  <a:pt x="52586" y="53962"/>
                  <a:pt x="59572" y="60949"/>
                  <a:pt x="68177" y="60949"/>
                </a:cubicBezTo>
                <a:cubicBezTo>
                  <a:pt x="76783" y="60949"/>
                  <a:pt x="83769" y="53962"/>
                  <a:pt x="83769" y="45357"/>
                </a:cubicBezTo>
                <a:cubicBezTo>
                  <a:pt x="83769" y="36752"/>
                  <a:pt x="76783" y="29766"/>
                  <a:pt x="68177" y="29766"/>
                </a:cubicBezTo>
                <a:close/>
              </a:path>
            </a:pathLst>
          </a:custGeom>
          <a:solidFill>
            <a:srgbClr val="FFFFFF"/>
          </a:solidFill>
          <a:ln/>
        </p:spPr>
        <p:txBody>
          <a:bodyPr/>
          <a:lstStyle/>
          <a:p>
            <a:endParaRPr lang="nl-NL"/>
          </a:p>
        </p:txBody>
      </p:sp>
      <p:sp>
        <p:nvSpPr>
          <p:cNvPr id="24" name="Text 22"/>
          <p:cNvSpPr/>
          <p:nvPr/>
        </p:nvSpPr>
        <p:spPr>
          <a:xfrm>
            <a:off x="6613071" y="1524000"/>
            <a:ext cx="5125357" cy="254000"/>
          </a:xfrm>
          <a:prstGeom prst="rect">
            <a:avLst/>
          </a:prstGeom>
          <a:noFill/>
          <a:ln/>
        </p:spPr>
        <p:txBody>
          <a:bodyPr wrap="square" lIns="0" tIns="0" rIns="0" bIns="0" rtlCol="0" anchor="ctr"/>
          <a:lstStyle/>
          <a:p>
            <a:pPr>
              <a:lnSpc>
                <a:spcPct val="120000"/>
              </a:lnSpc>
            </a:pPr>
            <a:r>
              <a:rPr lang="en-US" sz="1429" b="1">
                <a:solidFill>
                  <a:srgbClr val="FFFFFF"/>
                </a:solidFill>
                <a:latin typeface="Noto Sans SC" pitchFamily="34" charset="0"/>
                <a:ea typeface="Noto Sans SC" pitchFamily="34" charset="-122"/>
                <a:cs typeface="Noto Sans SC" pitchFamily="34" charset="-120"/>
              </a:rPr>
              <a:t>Voorbeelden van IT Systemen</a:t>
            </a:r>
            <a:endParaRPr lang="en-US" sz="1600"/>
          </a:p>
        </p:txBody>
      </p:sp>
      <p:sp>
        <p:nvSpPr>
          <p:cNvPr id="25" name="Shape 23"/>
          <p:cNvSpPr/>
          <p:nvPr/>
        </p:nvSpPr>
        <p:spPr>
          <a:xfrm>
            <a:off x="6386286" y="1923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26" name="Text 24"/>
          <p:cNvSpPr/>
          <p:nvPr/>
        </p:nvSpPr>
        <p:spPr>
          <a:xfrm>
            <a:off x="6495143" y="2032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ERP Systemen</a:t>
            </a:r>
            <a:endParaRPr lang="en-US" sz="1600"/>
          </a:p>
        </p:txBody>
      </p:sp>
      <p:sp>
        <p:nvSpPr>
          <p:cNvPr id="27" name="Text 25"/>
          <p:cNvSpPr/>
          <p:nvPr/>
        </p:nvSpPr>
        <p:spPr>
          <a:xfrm>
            <a:off x="6495143" y="2286000"/>
            <a:ext cx="2422071" cy="181429"/>
          </a:xfrm>
          <a:prstGeom prst="rect">
            <a:avLst/>
          </a:prstGeom>
          <a:noFill/>
          <a:ln/>
        </p:spPr>
        <p:txBody>
          <a:bodyPr wrap="square" lIns="0" tIns="0" rIns="0" bIns="0" rtlCol="0" anchor="ctr"/>
          <a:lstStyle/>
          <a:p>
            <a:pPr>
              <a:lnSpc>
                <a:spcPct val="120000"/>
              </a:lnSpc>
            </a:pPr>
            <a:r>
              <a:rPr lang="en-US" sz="1000">
                <a:solidFill>
                  <a:srgbClr val="DBEAFE"/>
                </a:solidFill>
                <a:latin typeface="MiSans" pitchFamily="34" charset="0"/>
                <a:ea typeface="MiSans" pitchFamily="34" charset="-122"/>
                <a:cs typeface="MiSans" pitchFamily="34" charset="-120"/>
              </a:rPr>
              <a:t>Enterprise Resource Planning</a:t>
            </a:r>
            <a:endParaRPr lang="en-US" sz="1600"/>
          </a:p>
        </p:txBody>
      </p:sp>
      <p:sp>
        <p:nvSpPr>
          <p:cNvPr id="28" name="Shape 26"/>
          <p:cNvSpPr/>
          <p:nvPr/>
        </p:nvSpPr>
        <p:spPr>
          <a:xfrm>
            <a:off x="9071429" y="1923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29" name="Text 27"/>
          <p:cNvSpPr/>
          <p:nvPr/>
        </p:nvSpPr>
        <p:spPr>
          <a:xfrm>
            <a:off x="9180286" y="2032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CRM Systemen</a:t>
            </a:r>
            <a:endParaRPr lang="en-US" sz="1600"/>
          </a:p>
        </p:txBody>
      </p:sp>
      <p:sp>
        <p:nvSpPr>
          <p:cNvPr id="30" name="Text 28"/>
          <p:cNvSpPr/>
          <p:nvPr/>
        </p:nvSpPr>
        <p:spPr>
          <a:xfrm>
            <a:off x="9180286" y="2286000"/>
            <a:ext cx="2422071" cy="181429"/>
          </a:xfrm>
          <a:prstGeom prst="rect">
            <a:avLst/>
          </a:prstGeom>
          <a:noFill/>
          <a:ln/>
        </p:spPr>
        <p:txBody>
          <a:bodyPr wrap="square" lIns="0" tIns="0" rIns="0" bIns="0" rtlCol="0" anchor="ctr"/>
          <a:lstStyle/>
          <a:p>
            <a:pPr>
              <a:lnSpc>
                <a:spcPct val="120000"/>
              </a:lnSpc>
            </a:pPr>
            <a:r>
              <a:rPr lang="en-US" sz="1000">
                <a:solidFill>
                  <a:srgbClr val="DBEAFE"/>
                </a:solidFill>
                <a:latin typeface="MiSans" pitchFamily="34" charset="0"/>
                <a:ea typeface="MiSans" pitchFamily="34" charset="-122"/>
                <a:cs typeface="MiSans" pitchFamily="34" charset="-120"/>
              </a:rPr>
              <a:t>Customer Relationship Management</a:t>
            </a:r>
            <a:endParaRPr lang="en-US" sz="1600"/>
          </a:p>
        </p:txBody>
      </p:sp>
      <p:sp>
        <p:nvSpPr>
          <p:cNvPr id="31" name="Shape 29"/>
          <p:cNvSpPr/>
          <p:nvPr/>
        </p:nvSpPr>
        <p:spPr>
          <a:xfrm>
            <a:off x="6386286" y="2685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32" name="Text 30"/>
          <p:cNvSpPr/>
          <p:nvPr/>
        </p:nvSpPr>
        <p:spPr>
          <a:xfrm>
            <a:off x="6495143" y="2794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E-mail &amp; Communicatie</a:t>
            </a:r>
            <a:endParaRPr lang="en-US" sz="1600"/>
          </a:p>
        </p:txBody>
      </p:sp>
      <p:sp>
        <p:nvSpPr>
          <p:cNvPr id="33" name="Text 31"/>
          <p:cNvSpPr/>
          <p:nvPr/>
        </p:nvSpPr>
        <p:spPr>
          <a:xfrm>
            <a:off x="6495143" y="3048000"/>
            <a:ext cx="2422071" cy="181429"/>
          </a:xfrm>
          <a:prstGeom prst="rect">
            <a:avLst/>
          </a:prstGeom>
          <a:noFill/>
          <a:ln/>
        </p:spPr>
        <p:txBody>
          <a:bodyPr wrap="square" lIns="0" tIns="0" rIns="0" bIns="0" rtlCol="0" anchor="ctr"/>
          <a:lstStyle/>
          <a:p>
            <a:pPr>
              <a:lnSpc>
                <a:spcPct val="120000"/>
              </a:lnSpc>
            </a:pPr>
            <a:r>
              <a:rPr lang="en-US" sz="1000">
                <a:solidFill>
                  <a:srgbClr val="DBEAFE"/>
                </a:solidFill>
                <a:latin typeface="MiSans" pitchFamily="34" charset="0"/>
                <a:ea typeface="MiSans" pitchFamily="34" charset="-122"/>
                <a:cs typeface="MiSans" pitchFamily="34" charset="-120"/>
              </a:rPr>
              <a:t>Outlook, Teams, Slack</a:t>
            </a:r>
            <a:endParaRPr lang="en-US" sz="1600"/>
          </a:p>
        </p:txBody>
      </p:sp>
      <p:sp>
        <p:nvSpPr>
          <p:cNvPr id="34" name="Shape 32"/>
          <p:cNvSpPr/>
          <p:nvPr/>
        </p:nvSpPr>
        <p:spPr>
          <a:xfrm>
            <a:off x="9071429" y="2685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35" name="Text 33"/>
          <p:cNvSpPr/>
          <p:nvPr/>
        </p:nvSpPr>
        <p:spPr>
          <a:xfrm>
            <a:off x="9180286" y="2794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Databases</a:t>
            </a:r>
            <a:endParaRPr lang="en-US" sz="1600"/>
          </a:p>
        </p:txBody>
      </p:sp>
      <p:sp>
        <p:nvSpPr>
          <p:cNvPr id="36" name="Text 34"/>
          <p:cNvSpPr/>
          <p:nvPr/>
        </p:nvSpPr>
        <p:spPr>
          <a:xfrm>
            <a:off x="9180286" y="3048000"/>
            <a:ext cx="2422071" cy="181429"/>
          </a:xfrm>
          <a:prstGeom prst="rect">
            <a:avLst/>
          </a:prstGeom>
          <a:noFill/>
          <a:ln/>
        </p:spPr>
        <p:txBody>
          <a:bodyPr wrap="square" lIns="0" tIns="0" rIns="0" bIns="0" rtlCol="0" anchor="ctr"/>
          <a:lstStyle/>
          <a:p>
            <a:pPr>
              <a:lnSpc>
                <a:spcPct val="120000"/>
              </a:lnSpc>
            </a:pPr>
            <a:r>
              <a:rPr lang="en-US" sz="1000">
                <a:solidFill>
                  <a:srgbClr val="DBEAFE"/>
                </a:solidFill>
                <a:latin typeface="MiSans" pitchFamily="34" charset="0"/>
                <a:ea typeface="MiSans" pitchFamily="34" charset="-122"/>
                <a:cs typeface="MiSans" pitchFamily="34" charset="-120"/>
              </a:rPr>
              <a:t>SQL, Oracle, MongoDB</a:t>
            </a:r>
            <a:endParaRPr lang="en-US" sz="1600"/>
          </a:p>
        </p:txBody>
      </p:sp>
      <p:sp>
        <p:nvSpPr>
          <p:cNvPr id="37" name="Shape 35"/>
          <p:cNvSpPr/>
          <p:nvPr/>
        </p:nvSpPr>
        <p:spPr>
          <a:xfrm>
            <a:off x="6386286" y="3447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38" name="Text 36"/>
          <p:cNvSpPr/>
          <p:nvPr/>
        </p:nvSpPr>
        <p:spPr>
          <a:xfrm>
            <a:off x="6495143" y="3556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Cloud Services</a:t>
            </a:r>
            <a:endParaRPr lang="en-US" sz="1600"/>
          </a:p>
        </p:txBody>
      </p:sp>
      <p:sp>
        <p:nvSpPr>
          <p:cNvPr id="39" name="Text 37"/>
          <p:cNvSpPr/>
          <p:nvPr/>
        </p:nvSpPr>
        <p:spPr>
          <a:xfrm>
            <a:off x="6495143" y="3810000"/>
            <a:ext cx="2422071" cy="181429"/>
          </a:xfrm>
          <a:prstGeom prst="rect">
            <a:avLst/>
          </a:prstGeom>
          <a:noFill/>
          <a:ln/>
        </p:spPr>
        <p:txBody>
          <a:bodyPr wrap="square" lIns="0" tIns="0" rIns="0" bIns="0" rtlCol="0" anchor="ctr"/>
          <a:lstStyle/>
          <a:p>
            <a:pPr>
              <a:lnSpc>
                <a:spcPct val="120000"/>
              </a:lnSpc>
            </a:pPr>
            <a:r>
              <a:rPr lang="en-US" sz="1000">
                <a:solidFill>
                  <a:srgbClr val="DBEAFE"/>
                </a:solidFill>
                <a:latin typeface="MiSans" pitchFamily="34" charset="0"/>
                <a:ea typeface="MiSans" pitchFamily="34" charset="-122"/>
                <a:cs typeface="MiSans" pitchFamily="34" charset="-120"/>
              </a:rPr>
              <a:t>AWS, Azure, Google Cloud</a:t>
            </a:r>
            <a:endParaRPr lang="en-US" sz="1600"/>
          </a:p>
        </p:txBody>
      </p:sp>
      <p:sp>
        <p:nvSpPr>
          <p:cNvPr id="40" name="Shape 38"/>
          <p:cNvSpPr/>
          <p:nvPr/>
        </p:nvSpPr>
        <p:spPr>
          <a:xfrm>
            <a:off x="9071429" y="3447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41" name="Text 39"/>
          <p:cNvSpPr/>
          <p:nvPr/>
        </p:nvSpPr>
        <p:spPr>
          <a:xfrm>
            <a:off x="9180286" y="3556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Business Intelligence</a:t>
            </a:r>
            <a:endParaRPr lang="en-US" sz="1600"/>
          </a:p>
        </p:txBody>
      </p:sp>
      <p:sp>
        <p:nvSpPr>
          <p:cNvPr id="42" name="Text 40"/>
          <p:cNvSpPr/>
          <p:nvPr/>
        </p:nvSpPr>
        <p:spPr>
          <a:xfrm>
            <a:off x="9180286" y="3810000"/>
            <a:ext cx="2422071" cy="181429"/>
          </a:xfrm>
          <a:prstGeom prst="rect">
            <a:avLst/>
          </a:prstGeom>
          <a:noFill/>
          <a:ln/>
        </p:spPr>
        <p:txBody>
          <a:bodyPr wrap="square" lIns="0" tIns="0" rIns="0" bIns="0" rtlCol="0" anchor="ctr"/>
          <a:lstStyle/>
          <a:p>
            <a:pPr>
              <a:lnSpc>
                <a:spcPct val="120000"/>
              </a:lnSpc>
            </a:pPr>
            <a:r>
              <a:rPr lang="en-US" sz="1000">
                <a:solidFill>
                  <a:srgbClr val="DBEAFE"/>
                </a:solidFill>
                <a:latin typeface="MiSans" pitchFamily="34" charset="0"/>
                <a:ea typeface="MiSans" pitchFamily="34" charset="-122"/>
                <a:cs typeface="MiSans" pitchFamily="34" charset="-120"/>
              </a:rPr>
              <a:t>Analytics &amp; Reporting</a:t>
            </a:r>
            <a:endParaRPr lang="en-US" sz="1600"/>
          </a:p>
        </p:txBody>
      </p:sp>
      <p:sp>
        <p:nvSpPr>
          <p:cNvPr id="43" name="Shape 41"/>
          <p:cNvSpPr/>
          <p:nvPr/>
        </p:nvSpPr>
        <p:spPr>
          <a:xfrm>
            <a:off x="6223000" y="4426857"/>
            <a:ext cx="5606143" cy="2068286"/>
          </a:xfrm>
          <a:custGeom>
            <a:avLst/>
            <a:gdLst/>
            <a:ahLst/>
            <a:cxnLst/>
            <a:rect l="l" t="t" r="r" b="b"/>
            <a:pathLst>
              <a:path w="5606143" h="2068286">
                <a:moveTo>
                  <a:pt x="36286" y="0"/>
                </a:moveTo>
                <a:lnTo>
                  <a:pt x="5497289" y="0"/>
                </a:lnTo>
                <a:cubicBezTo>
                  <a:pt x="5557407" y="0"/>
                  <a:pt x="5606143" y="48736"/>
                  <a:pt x="5606143" y="108854"/>
                </a:cubicBezTo>
                <a:lnTo>
                  <a:pt x="5606143" y="1959432"/>
                </a:lnTo>
                <a:cubicBezTo>
                  <a:pt x="5606143" y="2019550"/>
                  <a:pt x="5557407" y="2068286"/>
                  <a:pt x="5497289" y="2068286"/>
                </a:cubicBezTo>
                <a:lnTo>
                  <a:pt x="36286" y="2068286"/>
                </a:lnTo>
                <a:cubicBezTo>
                  <a:pt x="16246" y="2068286"/>
                  <a:pt x="0" y="2052040"/>
                  <a:pt x="0" y="2032000"/>
                </a:cubicBezTo>
                <a:lnTo>
                  <a:pt x="0" y="36286"/>
                </a:lnTo>
                <a:cubicBezTo>
                  <a:pt x="0" y="16259"/>
                  <a:pt x="16259" y="0"/>
                  <a:pt x="36286" y="0"/>
                </a:cubicBezTo>
                <a:close/>
              </a:path>
            </a:pathLst>
          </a:custGeom>
          <a:solidFill>
            <a:srgbClr val="FFFFFF"/>
          </a:solidFill>
          <a:ln/>
          <a:effectLst>
            <a:outerShdw blurRad="54429" dist="36286" dir="5400000" algn="bl" rotWithShape="0">
              <a:srgbClr val="000000">
                <a:alpha val="10196"/>
              </a:srgbClr>
            </a:outerShdw>
          </a:effectLst>
        </p:spPr>
        <p:txBody>
          <a:bodyPr/>
          <a:lstStyle/>
          <a:p>
            <a:endParaRPr lang="nl-NL"/>
          </a:p>
        </p:txBody>
      </p:sp>
      <p:sp>
        <p:nvSpPr>
          <p:cNvPr id="44" name="Shape 42"/>
          <p:cNvSpPr/>
          <p:nvPr/>
        </p:nvSpPr>
        <p:spPr>
          <a:xfrm>
            <a:off x="6223000" y="4426857"/>
            <a:ext cx="36286" cy="2068286"/>
          </a:xfrm>
          <a:custGeom>
            <a:avLst/>
            <a:gdLst/>
            <a:ahLst/>
            <a:cxnLst/>
            <a:rect l="l" t="t" r="r" b="b"/>
            <a:pathLst>
              <a:path w="36286" h="2068286">
                <a:moveTo>
                  <a:pt x="36286" y="0"/>
                </a:moveTo>
                <a:lnTo>
                  <a:pt x="36286" y="0"/>
                </a:lnTo>
                <a:lnTo>
                  <a:pt x="36286" y="2068286"/>
                </a:lnTo>
                <a:lnTo>
                  <a:pt x="36286" y="2068286"/>
                </a:lnTo>
                <a:cubicBezTo>
                  <a:pt x="16246" y="2068286"/>
                  <a:pt x="0" y="2052040"/>
                  <a:pt x="0" y="2032000"/>
                </a:cubicBezTo>
                <a:lnTo>
                  <a:pt x="0" y="36286"/>
                </a:lnTo>
                <a:cubicBezTo>
                  <a:pt x="0" y="16259"/>
                  <a:pt x="16259" y="0"/>
                  <a:pt x="36286" y="0"/>
                </a:cubicBezTo>
                <a:close/>
              </a:path>
            </a:pathLst>
          </a:custGeom>
          <a:solidFill>
            <a:srgbClr val="00B8DB"/>
          </a:solidFill>
          <a:ln/>
        </p:spPr>
        <p:txBody>
          <a:bodyPr/>
          <a:lstStyle/>
          <a:p>
            <a:endParaRPr lang="nl-NL"/>
          </a:p>
        </p:txBody>
      </p:sp>
      <p:sp>
        <p:nvSpPr>
          <p:cNvPr id="45" name="Shape 43"/>
          <p:cNvSpPr/>
          <p:nvPr/>
        </p:nvSpPr>
        <p:spPr>
          <a:xfrm>
            <a:off x="6445250" y="4644571"/>
            <a:ext cx="181429" cy="181429"/>
          </a:xfrm>
          <a:custGeom>
            <a:avLst/>
            <a:gdLst/>
            <a:ahLst/>
            <a:cxnLst/>
            <a:rect l="l" t="t" r="r" b="b"/>
            <a:pathLst>
              <a:path w="181429" h="181429">
                <a:moveTo>
                  <a:pt x="90714" y="0"/>
                </a:moveTo>
                <a:cubicBezTo>
                  <a:pt x="92344" y="0"/>
                  <a:pt x="93974" y="354"/>
                  <a:pt x="95463" y="1028"/>
                </a:cubicBezTo>
                <a:lnTo>
                  <a:pt x="162223" y="29340"/>
                </a:lnTo>
                <a:cubicBezTo>
                  <a:pt x="170018" y="32636"/>
                  <a:pt x="175830" y="40325"/>
                  <a:pt x="175794" y="49609"/>
                </a:cubicBezTo>
                <a:cubicBezTo>
                  <a:pt x="175617" y="84761"/>
                  <a:pt x="161160" y="149076"/>
                  <a:pt x="100105" y="178310"/>
                </a:cubicBezTo>
                <a:cubicBezTo>
                  <a:pt x="94187" y="181145"/>
                  <a:pt x="87313" y="181145"/>
                  <a:pt x="81395" y="178310"/>
                </a:cubicBezTo>
                <a:cubicBezTo>
                  <a:pt x="20304" y="149076"/>
                  <a:pt x="5882" y="84761"/>
                  <a:pt x="5705" y="49609"/>
                </a:cubicBezTo>
                <a:cubicBezTo>
                  <a:pt x="5670" y="40325"/>
                  <a:pt x="11481" y="32636"/>
                  <a:pt x="19277" y="29340"/>
                </a:cubicBezTo>
                <a:lnTo>
                  <a:pt x="86001" y="1028"/>
                </a:lnTo>
                <a:cubicBezTo>
                  <a:pt x="87490" y="354"/>
                  <a:pt x="89084" y="0"/>
                  <a:pt x="90714" y="0"/>
                </a:cubicBezTo>
                <a:close/>
                <a:moveTo>
                  <a:pt x="90714" y="23671"/>
                </a:moveTo>
                <a:lnTo>
                  <a:pt x="90714" y="157652"/>
                </a:lnTo>
                <a:cubicBezTo>
                  <a:pt x="139615" y="133981"/>
                  <a:pt x="152761" y="81537"/>
                  <a:pt x="153080" y="50141"/>
                </a:cubicBezTo>
                <a:lnTo>
                  <a:pt x="90714" y="23706"/>
                </a:lnTo>
                <a:lnTo>
                  <a:pt x="90714" y="23706"/>
                </a:lnTo>
                <a:close/>
              </a:path>
            </a:pathLst>
          </a:custGeom>
          <a:solidFill>
            <a:srgbClr val="00B8DB"/>
          </a:solidFill>
          <a:ln/>
        </p:spPr>
        <p:txBody>
          <a:bodyPr/>
          <a:lstStyle/>
          <a:p>
            <a:endParaRPr lang="nl-NL"/>
          </a:p>
        </p:txBody>
      </p:sp>
      <p:sp>
        <p:nvSpPr>
          <p:cNvPr id="46" name="Text 44"/>
          <p:cNvSpPr/>
          <p:nvPr/>
        </p:nvSpPr>
        <p:spPr>
          <a:xfrm>
            <a:off x="6649357" y="4608286"/>
            <a:ext cx="5089071" cy="254000"/>
          </a:xfrm>
          <a:prstGeom prst="rect">
            <a:avLst/>
          </a:prstGeom>
          <a:noFill/>
          <a:ln/>
        </p:spPr>
        <p:txBody>
          <a:bodyPr wrap="square" lIns="0" tIns="0" rIns="0" bIns="0" rtlCol="0" anchor="ctr"/>
          <a:lstStyle/>
          <a:p>
            <a:pPr>
              <a:lnSpc>
                <a:spcPct val="120000"/>
              </a:lnSpc>
            </a:pPr>
            <a:r>
              <a:rPr lang="en-US" sz="1429" b="1">
                <a:solidFill>
                  <a:srgbClr val="1D293D"/>
                </a:solidFill>
                <a:latin typeface="Noto Sans SC" pitchFamily="34" charset="0"/>
                <a:ea typeface="Noto Sans SC" pitchFamily="34" charset="-122"/>
                <a:cs typeface="Noto Sans SC" pitchFamily="34" charset="-120"/>
              </a:rPr>
              <a:t>Security Prioriteit (CIA)</a:t>
            </a:r>
            <a:endParaRPr lang="en-US" sz="1600"/>
          </a:p>
        </p:txBody>
      </p:sp>
      <p:sp>
        <p:nvSpPr>
          <p:cNvPr id="47" name="Shape 45"/>
          <p:cNvSpPr/>
          <p:nvPr/>
        </p:nvSpPr>
        <p:spPr>
          <a:xfrm>
            <a:off x="6422571" y="5025571"/>
            <a:ext cx="290286" cy="290286"/>
          </a:xfrm>
          <a:custGeom>
            <a:avLst/>
            <a:gdLst/>
            <a:ahLst/>
            <a:cxnLst/>
            <a:rect l="l" t="t" r="r" b="b"/>
            <a:pathLst>
              <a:path w="290286" h="290286">
                <a:moveTo>
                  <a:pt x="145143" y="0"/>
                </a:moveTo>
                <a:lnTo>
                  <a:pt x="145143" y="0"/>
                </a:lnTo>
                <a:cubicBezTo>
                  <a:pt x="225249" y="0"/>
                  <a:pt x="290286" y="65036"/>
                  <a:pt x="290286" y="145143"/>
                </a:cubicBezTo>
                <a:lnTo>
                  <a:pt x="290286" y="145143"/>
                </a:lnTo>
                <a:cubicBezTo>
                  <a:pt x="290286" y="225249"/>
                  <a:pt x="225249" y="290286"/>
                  <a:pt x="145143" y="290286"/>
                </a:cubicBezTo>
                <a:lnTo>
                  <a:pt x="145143" y="290286"/>
                </a:lnTo>
                <a:cubicBezTo>
                  <a:pt x="65036" y="290286"/>
                  <a:pt x="0" y="225249"/>
                  <a:pt x="0" y="145143"/>
                </a:cubicBezTo>
                <a:lnTo>
                  <a:pt x="0" y="145143"/>
                </a:lnTo>
                <a:cubicBezTo>
                  <a:pt x="0" y="65036"/>
                  <a:pt x="65036" y="0"/>
                  <a:pt x="145143" y="0"/>
                </a:cubicBezTo>
                <a:close/>
              </a:path>
            </a:pathLst>
          </a:custGeom>
          <a:solidFill>
            <a:srgbClr val="FB2C36"/>
          </a:solidFill>
          <a:ln/>
        </p:spPr>
        <p:txBody>
          <a:bodyPr/>
          <a:lstStyle/>
          <a:p>
            <a:endParaRPr lang="nl-NL"/>
          </a:p>
        </p:txBody>
      </p:sp>
      <p:sp>
        <p:nvSpPr>
          <p:cNvPr id="48" name="Text 46"/>
          <p:cNvSpPr/>
          <p:nvPr/>
        </p:nvSpPr>
        <p:spPr>
          <a:xfrm>
            <a:off x="6390821" y="5025571"/>
            <a:ext cx="353786" cy="290286"/>
          </a:xfrm>
          <a:prstGeom prst="rect">
            <a:avLst/>
          </a:prstGeom>
          <a:noFill/>
          <a:ln/>
        </p:spPr>
        <p:txBody>
          <a:bodyPr wrap="square" lIns="0" tIns="0" rIns="0" bIns="0" rtlCol="0" anchor="ctr"/>
          <a:lstStyle/>
          <a:p>
            <a:pPr algn="ctr">
              <a:lnSpc>
                <a:spcPct val="120000"/>
              </a:lnSpc>
            </a:pPr>
            <a:r>
              <a:rPr lang="en-US" sz="1000" b="1">
                <a:solidFill>
                  <a:srgbClr val="FFFFFF"/>
                </a:solidFill>
                <a:latin typeface="MiSans" pitchFamily="34" charset="0"/>
                <a:ea typeface="MiSans" pitchFamily="34" charset="-122"/>
                <a:cs typeface="MiSans" pitchFamily="34" charset="-120"/>
              </a:rPr>
              <a:t>C</a:t>
            </a:r>
            <a:endParaRPr lang="en-US" sz="1600"/>
          </a:p>
        </p:txBody>
      </p:sp>
      <p:sp>
        <p:nvSpPr>
          <p:cNvPr id="49" name="Text 47"/>
          <p:cNvSpPr/>
          <p:nvPr/>
        </p:nvSpPr>
        <p:spPr>
          <a:xfrm>
            <a:off x="6821714" y="4971143"/>
            <a:ext cx="4898571" cy="217714"/>
          </a:xfrm>
          <a:prstGeom prst="rect">
            <a:avLst/>
          </a:prstGeom>
          <a:noFill/>
          <a:ln/>
        </p:spPr>
        <p:txBody>
          <a:bodyPr wrap="square" lIns="0" tIns="0" rIns="0" bIns="0" rtlCol="0" anchor="ctr"/>
          <a:lstStyle/>
          <a:p>
            <a:pPr>
              <a:lnSpc>
                <a:spcPct val="120000"/>
              </a:lnSpc>
            </a:pPr>
            <a:r>
              <a:rPr lang="en-US" sz="1143" b="1">
                <a:solidFill>
                  <a:srgbClr val="1D293D"/>
                </a:solidFill>
                <a:latin typeface="MiSans" pitchFamily="34" charset="0"/>
                <a:ea typeface="MiSans" pitchFamily="34" charset="-122"/>
                <a:cs typeface="MiSans" pitchFamily="34" charset="-120"/>
              </a:rPr>
              <a:t>Confidentiality</a:t>
            </a:r>
            <a:endParaRPr lang="en-US" sz="1600"/>
          </a:p>
        </p:txBody>
      </p:sp>
      <p:sp>
        <p:nvSpPr>
          <p:cNvPr id="50" name="Text 48"/>
          <p:cNvSpPr/>
          <p:nvPr/>
        </p:nvSpPr>
        <p:spPr>
          <a:xfrm>
            <a:off x="6821714" y="5188857"/>
            <a:ext cx="4889500" cy="181429"/>
          </a:xfrm>
          <a:prstGeom prst="rect">
            <a:avLst/>
          </a:prstGeom>
          <a:noFill/>
          <a:ln/>
        </p:spPr>
        <p:txBody>
          <a:bodyPr wrap="square" lIns="0" tIns="0" rIns="0" bIns="0" rtlCol="0" anchor="ctr"/>
          <a:lstStyle/>
          <a:p>
            <a:pPr>
              <a:lnSpc>
                <a:spcPct val="120000"/>
              </a:lnSpc>
            </a:pPr>
            <a:r>
              <a:rPr lang="en-US" sz="1000">
                <a:solidFill>
                  <a:srgbClr val="45556C"/>
                </a:solidFill>
                <a:latin typeface="MiSans" pitchFamily="34" charset="0"/>
                <a:ea typeface="MiSans" pitchFamily="34" charset="-122"/>
                <a:cs typeface="MiSans" pitchFamily="34" charset="-120"/>
              </a:rPr>
              <a:t>Vertrouwelijkheid eerst</a:t>
            </a:r>
            <a:endParaRPr lang="en-US" sz="1600"/>
          </a:p>
        </p:txBody>
      </p:sp>
      <p:sp>
        <p:nvSpPr>
          <p:cNvPr id="51" name="Shape 49"/>
          <p:cNvSpPr/>
          <p:nvPr/>
        </p:nvSpPr>
        <p:spPr>
          <a:xfrm>
            <a:off x="6422571" y="5497286"/>
            <a:ext cx="290286" cy="290286"/>
          </a:xfrm>
          <a:custGeom>
            <a:avLst/>
            <a:gdLst/>
            <a:ahLst/>
            <a:cxnLst/>
            <a:rect l="l" t="t" r="r" b="b"/>
            <a:pathLst>
              <a:path w="290286" h="290286">
                <a:moveTo>
                  <a:pt x="145143" y="0"/>
                </a:moveTo>
                <a:lnTo>
                  <a:pt x="145143" y="0"/>
                </a:lnTo>
                <a:cubicBezTo>
                  <a:pt x="225249" y="0"/>
                  <a:pt x="290286" y="65036"/>
                  <a:pt x="290286" y="145143"/>
                </a:cubicBezTo>
                <a:lnTo>
                  <a:pt x="290286" y="145143"/>
                </a:lnTo>
                <a:cubicBezTo>
                  <a:pt x="290286" y="225249"/>
                  <a:pt x="225249" y="290286"/>
                  <a:pt x="145143" y="290286"/>
                </a:cubicBezTo>
                <a:lnTo>
                  <a:pt x="145143" y="290286"/>
                </a:lnTo>
                <a:cubicBezTo>
                  <a:pt x="65036" y="290286"/>
                  <a:pt x="0" y="225249"/>
                  <a:pt x="0" y="145143"/>
                </a:cubicBezTo>
                <a:lnTo>
                  <a:pt x="0" y="145143"/>
                </a:lnTo>
                <a:cubicBezTo>
                  <a:pt x="0" y="65036"/>
                  <a:pt x="65036" y="0"/>
                  <a:pt x="145143" y="0"/>
                </a:cubicBezTo>
                <a:close/>
              </a:path>
            </a:pathLst>
          </a:custGeom>
          <a:solidFill>
            <a:srgbClr val="F0B100"/>
          </a:solidFill>
          <a:ln/>
        </p:spPr>
        <p:txBody>
          <a:bodyPr/>
          <a:lstStyle/>
          <a:p>
            <a:endParaRPr lang="nl-NL"/>
          </a:p>
        </p:txBody>
      </p:sp>
      <p:sp>
        <p:nvSpPr>
          <p:cNvPr id="52" name="Text 50"/>
          <p:cNvSpPr/>
          <p:nvPr/>
        </p:nvSpPr>
        <p:spPr>
          <a:xfrm>
            <a:off x="6390821" y="5497286"/>
            <a:ext cx="353786" cy="290286"/>
          </a:xfrm>
          <a:prstGeom prst="rect">
            <a:avLst/>
          </a:prstGeom>
          <a:noFill/>
          <a:ln/>
        </p:spPr>
        <p:txBody>
          <a:bodyPr wrap="square" lIns="0" tIns="0" rIns="0" bIns="0" rtlCol="0" anchor="ctr"/>
          <a:lstStyle/>
          <a:p>
            <a:pPr algn="ctr">
              <a:lnSpc>
                <a:spcPct val="120000"/>
              </a:lnSpc>
            </a:pPr>
            <a:r>
              <a:rPr lang="en-US" sz="1000" b="1">
                <a:solidFill>
                  <a:srgbClr val="FFFFFF"/>
                </a:solidFill>
                <a:latin typeface="MiSans" pitchFamily="34" charset="0"/>
                <a:ea typeface="MiSans" pitchFamily="34" charset="-122"/>
                <a:cs typeface="MiSans" pitchFamily="34" charset="-120"/>
              </a:rPr>
              <a:t>I</a:t>
            </a:r>
            <a:endParaRPr lang="en-US" sz="1600"/>
          </a:p>
        </p:txBody>
      </p:sp>
      <p:sp>
        <p:nvSpPr>
          <p:cNvPr id="53" name="Text 51"/>
          <p:cNvSpPr/>
          <p:nvPr/>
        </p:nvSpPr>
        <p:spPr>
          <a:xfrm>
            <a:off x="6821714" y="5442857"/>
            <a:ext cx="4898571" cy="217714"/>
          </a:xfrm>
          <a:prstGeom prst="rect">
            <a:avLst/>
          </a:prstGeom>
          <a:noFill/>
          <a:ln/>
        </p:spPr>
        <p:txBody>
          <a:bodyPr wrap="square" lIns="0" tIns="0" rIns="0" bIns="0" rtlCol="0" anchor="ctr"/>
          <a:lstStyle/>
          <a:p>
            <a:pPr>
              <a:lnSpc>
                <a:spcPct val="120000"/>
              </a:lnSpc>
            </a:pPr>
            <a:r>
              <a:rPr lang="en-US" sz="1143" b="1">
                <a:solidFill>
                  <a:srgbClr val="1D293D"/>
                </a:solidFill>
                <a:latin typeface="MiSans" pitchFamily="34" charset="0"/>
                <a:ea typeface="MiSans" pitchFamily="34" charset="-122"/>
                <a:cs typeface="MiSans" pitchFamily="34" charset="-120"/>
              </a:rPr>
              <a:t>Integrity</a:t>
            </a:r>
            <a:endParaRPr lang="en-US" sz="1600"/>
          </a:p>
        </p:txBody>
      </p:sp>
      <p:sp>
        <p:nvSpPr>
          <p:cNvPr id="54" name="Text 52"/>
          <p:cNvSpPr/>
          <p:nvPr/>
        </p:nvSpPr>
        <p:spPr>
          <a:xfrm>
            <a:off x="6821714" y="5660571"/>
            <a:ext cx="4889500" cy="181429"/>
          </a:xfrm>
          <a:prstGeom prst="rect">
            <a:avLst/>
          </a:prstGeom>
          <a:noFill/>
          <a:ln/>
        </p:spPr>
        <p:txBody>
          <a:bodyPr wrap="square" lIns="0" tIns="0" rIns="0" bIns="0" rtlCol="0" anchor="ctr"/>
          <a:lstStyle/>
          <a:p>
            <a:pPr>
              <a:lnSpc>
                <a:spcPct val="120000"/>
              </a:lnSpc>
            </a:pPr>
            <a:r>
              <a:rPr lang="en-US" sz="1000">
                <a:solidFill>
                  <a:srgbClr val="45556C"/>
                </a:solidFill>
                <a:latin typeface="MiSans" pitchFamily="34" charset="0"/>
                <a:ea typeface="MiSans" pitchFamily="34" charset="-122"/>
                <a:cs typeface="MiSans" pitchFamily="34" charset="-120"/>
              </a:rPr>
              <a:t>Integriteit op twee</a:t>
            </a:r>
            <a:endParaRPr lang="en-US" sz="1600"/>
          </a:p>
        </p:txBody>
      </p:sp>
      <p:sp>
        <p:nvSpPr>
          <p:cNvPr id="55" name="Shape 53"/>
          <p:cNvSpPr/>
          <p:nvPr/>
        </p:nvSpPr>
        <p:spPr>
          <a:xfrm>
            <a:off x="6422571" y="5969000"/>
            <a:ext cx="290286" cy="290286"/>
          </a:xfrm>
          <a:custGeom>
            <a:avLst/>
            <a:gdLst/>
            <a:ahLst/>
            <a:cxnLst/>
            <a:rect l="l" t="t" r="r" b="b"/>
            <a:pathLst>
              <a:path w="290286" h="290286">
                <a:moveTo>
                  <a:pt x="145143" y="0"/>
                </a:moveTo>
                <a:lnTo>
                  <a:pt x="145143" y="0"/>
                </a:lnTo>
                <a:cubicBezTo>
                  <a:pt x="225249" y="0"/>
                  <a:pt x="290286" y="65036"/>
                  <a:pt x="290286" y="145143"/>
                </a:cubicBezTo>
                <a:lnTo>
                  <a:pt x="290286" y="145143"/>
                </a:lnTo>
                <a:cubicBezTo>
                  <a:pt x="290286" y="225249"/>
                  <a:pt x="225249" y="290286"/>
                  <a:pt x="145143" y="290286"/>
                </a:cubicBezTo>
                <a:lnTo>
                  <a:pt x="145143" y="290286"/>
                </a:lnTo>
                <a:cubicBezTo>
                  <a:pt x="65036" y="290286"/>
                  <a:pt x="0" y="225249"/>
                  <a:pt x="0" y="145143"/>
                </a:cubicBezTo>
                <a:lnTo>
                  <a:pt x="0" y="145143"/>
                </a:lnTo>
                <a:cubicBezTo>
                  <a:pt x="0" y="65036"/>
                  <a:pt x="65036" y="0"/>
                  <a:pt x="145143" y="0"/>
                </a:cubicBezTo>
                <a:close/>
              </a:path>
            </a:pathLst>
          </a:custGeom>
          <a:solidFill>
            <a:srgbClr val="00C950"/>
          </a:solidFill>
          <a:ln/>
        </p:spPr>
        <p:txBody>
          <a:bodyPr/>
          <a:lstStyle/>
          <a:p>
            <a:endParaRPr lang="nl-NL"/>
          </a:p>
        </p:txBody>
      </p:sp>
      <p:sp>
        <p:nvSpPr>
          <p:cNvPr id="56" name="Text 54"/>
          <p:cNvSpPr/>
          <p:nvPr/>
        </p:nvSpPr>
        <p:spPr>
          <a:xfrm>
            <a:off x="6390821" y="5969000"/>
            <a:ext cx="353786" cy="290286"/>
          </a:xfrm>
          <a:prstGeom prst="rect">
            <a:avLst/>
          </a:prstGeom>
          <a:noFill/>
          <a:ln/>
        </p:spPr>
        <p:txBody>
          <a:bodyPr wrap="square" lIns="0" tIns="0" rIns="0" bIns="0" rtlCol="0" anchor="ctr"/>
          <a:lstStyle/>
          <a:p>
            <a:pPr algn="ctr">
              <a:lnSpc>
                <a:spcPct val="120000"/>
              </a:lnSpc>
            </a:pPr>
            <a:r>
              <a:rPr lang="en-US" sz="1000" b="1">
                <a:solidFill>
                  <a:srgbClr val="FFFFFF"/>
                </a:solidFill>
                <a:latin typeface="MiSans" pitchFamily="34" charset="0"/>
                <a:ea typeface="MiSans" pitchFamily="34" charset="-122"/>
                <a:cs typeface="MiSans" pitchFamily="34" charset="-120"/>
              </a:rPr>
              <a:t>A</a:t>
            </a:r>
            <a:endParaRPr lang="en-US" sz="1600"/>
          </a:p>
        </p:txBody>
      </p:sp>
      <p:sp>
        <p:nvSpPr>
          <p:cNvPr id="57" name="Text 55"/>
          <p:cNvSpPr/>
          <p:nvPr/>
        </p:nvSpPr>
        <p:spPr>
          <a:xfrm>
            <a:off x="6821714" y="5914571"/>
            <a:ext cx="4898571" cy="217714"/>
          </a:xfrm>
          <a:prstGeom prst="rect">
            <a:avLst/>
          </a:prstGeom>
          <a:noFill/>
          <a:ln/>
        </p:spPr>
        <p:txBody>
          <a:bodyPr wrap="square" lIns="0" tIns="0" rIns="0" bIns="0" rtlCol="0" anchor="ctr"/>
          <a:lstStyle/>
          <a:p>
            <a:pPr>
              <a:lnSpc>
                <a:spcPct val="120000"/>
              </a:lnSpc>
            </a:pPr>
            <a:r>
              <a:rPr lang="en-US" sz="1143" b="1">
                <a:solidFill>
                  <a:srgbClr val="1D293D"/>
                </a:solidFill>
                <a:latin typeface="MiSans" pitchFamily="34" charset="0"/>
                <a:ea typeface="MiSans" pitchFamily="34" charset="-122"/>
                <a:cs typeface="MiSans" pitchFamily="34" charset="-120"/>
              </a:rPr>
              <a:t>Availability</a:t>
            </a:r>
            <a:endParaRPr lang="en-US" sz="1600"/>
          </a:p>
        </p:txBody>
      </p:sp>
      <p:sp>
        <p:nvSpPr>
          <p:cNvPr id="58" name="Text 56"/>
          <p:cNvSpPr/>
          <p:nvPr/>
        </p:nvSpPr>
        <p:spPr>
          <a:xfrm>
            <a:off x="6821714" y="6132286"/>
            <a:ext cx="4889500" cy="181429"/>
          </a:xfrm>
          <a:prstGeom prst="rect">
            <a:avLst/>
          </a:prstGeom>
          <a:noFill/>
          <a:ln/>
        </p:spPr>
        <p:txBody>
          <a:bodyPr wrap="square" lIns="0" tIns="0" rIns="0" bIns="0" rtlCol="0" anchor="ctr"/>
          <a:lstStyle/>
          <a:p>
            <a:pPr>
              <a:lnSpc>
                <a:spcPct val="120000"/>
              </a:lnSpc>
            </a:pPr>
            <a:r>
              <a:rPr lang="en-US" sz="1000">
                <a:solidFill>
                  <a:srgbClr val="45556C"/>
                </a:solidFill>
                <a:latin typeface="MiSans" pitchFamily="34" charset="0"/>
                <a:ea typeface="MiSans" pitchFamily="34" charset="-122"/>
                <a:cs typeface="MiSans" pitchFamily="34" charset="-120"/>
              </a:rPr>
              <a:t>Beschikbaarheid op drie</a:t>
            </a:r>
            <a:endParaRPr lang="en-US" sz="160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F9FAFB"/>
              </a:gs>
              <a:gs pos="100000">
                <a:srgbClr val="ECFEFF"/>
              </a:gs>
            </a:gsLst>
            <a:lin ang="2700000" scaled="1"/>
          </a:gradFill>
          <a:ln/>
        </p:spPr>
        <p:txBody>
          <a:bodyPr/>
          <a:lstStyle/>
          <a:p>
            <a:endParaRPr lang="nl-NL"/>
          </a:p>
        </p:txBody>
      </p:sp>
      <p:sp>
        <p:nvSpPr>
          <p:cNvPr id="3" name="Shape 1"/>
          <p:cNvSpPr/>
          <p:nvPr/>
        </p:nvSpPr>
        <p:spPr>
          <a:xfrm>
            <a:off x="362857" y="362857"/>
            <a:ext cx="435429" cy="435429"/>
          </a:xfrm>
          <a:custGeom>
            <a:avLst/>
            <a:gdLst/>
            <a:ahLst/>
            <a:cxnLst/>
            <a:rect l="l" t="t" r="r" b="b"/>
            <a:pathLst>
              <a:path w="435429" h="435429">
                <a:moveTo>
                  <a:pt x="72573" y="0"/>
                </a:moveTo>
                <a:lnTo>
                  <a:pt x="362856" y="0"/>
                </a:lnTo>
                <a:cubicBezTo>
                  <a:pt x="402937" y="0"/>
                  <a:pt x="435429" y="32492"/>
                  <a:pt x="435429" y="72573"/>
                </a:cubicBezTo>
                <a:lnTo>
                  <a:pt x="435429" y="362856"/>
                </a:lnTo>
                <a:cubicBezTo>
                  <a:pt x="435429" y="402937"/>
                  <a:pt x="402937" y="435429"/>
                  <a:pt x="362856" y="435429"/>
                </a:cubicBezTo>
                <a:lnTo>
                  <a:pt x="72573" y="435429"/>
                </a:lnTo>
                <a:cubicBezTo>
                  <a:pt x="32492" y="435429"/>
                  <a:pt x="0" y="402937"/>
                  <a:pt x="0" y="362856"/>
                </a:cubicBezTo>
                <a:lnTo>
                  <a:pt x="0" y="72573"/>
                </a:lnTo>
                <a:cubicBezTo>
                  <a:pt x="0" y="32519"/>
                  <a:pt x="32519" y="0"/>
                  <a:pt x="72573" y="0"/>
                </a:cubicBezTo>
                <a:close/>
              </a:path>
            </a:pathLst>
          </a:custGeom>
          <a:gradFill flip="none" rotWithShape="1">
            <a:gsLst>
              <a:gs pos="0">
                <a:srgbClr val="0092B8"/>
              </a:gs>
              <a:gs pos="100000">
                <a:srgbClr val="007595"/>
              </a:gs>
            </a:gsLst>
            <a:lin ang="2700000" scaled="1"/>
          </a:gradFill>
          <a:ln/>
        </p:spPr>
        <p:txBody>
          <a:bodyPr/>
          <a:lstStyle/>
          <a:p>
            <a:endParaRPr lang="nl-NL"/>
          </a:p>
        </p:txBody>
      </p:sp>
      <p:sp>
        <p:nvSpPr>
          <p:cNvPr id="4" name="Shape 2"/>
          <p:cNvSpPr/>
          <p:nvPr/>
        </p:nvSpPr>
        <p:spPr>
          <a:xfrm>
            <a:off x="489857" y="489857"/>
            <a:ext cx="181429" cy="181429"/>
          </a:xfrm>
          <a:custGeom>
            <a:avLst/>
            <a:gdLst/>
            <a:ahLst/>
            <a:cxnLst/>
            <a:rect l="l" t="t" r="r" b="b"/>
            <a:pathLst>
              <a:path w="181429" h="181429">
                <a:moveTo>
                  <a:pt x="11339" y="11339"/>
                </a:moveTo>
                <a:cubicBezTo>
                  <a:pt x="5067" y="11339"/>
                  <a:pt x="0" y="16407"/>
                  <a:pt x="0" y="22679"/>
                </a:cubicBezTo>
                <a:lnTo>
                  <a:pt x="0" y="153080"/>
                </a:lnTo>
                <a:cubicBezTo>
                  <a:pt x="0" y="162471"/>
                  <a:pt x="7619" y="170089"/>
                  <a:pt x="17009" y="170089"/>
                </a:cubicBezTo>
                <a:lnTo>
                  <a:pt x="164420" y="170089"/>
                </a:lnTo>
                <a:cubicBezTo>
                  <a:pt x="173810" y="170089"/>
                  <a:pt x="181429" y="162471"/>
                  <a:pt x="181429" y="153080"/>
                </a:cubicBezTo>
                <a:lnTo>
                  <a:pt x="181429" y="53932"/>
                </a:lnTo>
                <a:cubicBezTo>
                  <a:pt x="181429" y="47483"/>
                  <a:pt x="174554" y="43408"/>
                  <a:pt x="168884" y="46456"/>
                </a:cubicBezTo>
                <a:lnTo>
                  <a:pt x="113393" y="76328"/>
                </a:lnTo>
                <a:lnTo>
                  <a:pt x="113393" y="53932"/>
                </a:lnTo>
                <a:cubicBezTo>
                  <a:pt x="113393" y="47483"/>
                  <a:pt x="106518" y="43408"/>
                  <a:pt x="100849" y="46456"/>
                </a:cubicBezTo>
                <a:lnTo>
                  <a:pt x="45357" y="76328"/>
                </a:lnTo>
                <a:lnTo>
                  <a:pt x="45357" y="22679"/>
                </a:lnTo>
                <a:cubicBezTo>
                  <a:pt x="45357" y="16407"/>
                  <a:pt x="40290" y="11339"/>
                  <a:pt x="34018" y="11339"/>
                </a:cubicBezTo>
                <a:lnTo>
                  <a:pt x="11339" y="11339"/>
                </a:lnTo>
                <a:close/>
              </a:path>
            </a:pathLst>
          </a:custGeom>
          <a:solidFill>
            <a:srgbClr val="FFFFFF"/>
          </a:solidFill>
          <a:ln/>
        </p:spPr>
        <p:txBody>
          <a:bodyPr/>
          <a:lstStyle/>
          <a:p>
            <a:endParaRPr lang="nl-NL"/>
          </a:p>
        </p:txBody>
      </p:sp>
      <p:sp>
        <p:nvSpPr>
          <p:cNvPr id="5" name="Text 3"/>
          <p:cNvSpPr/>
          <p:nvPr/>
        </p:nvSpPr>
        <p:spPr>
          <a:xfrm>
            <a:off x="907143" y="399143"/>
            <a:ext cx="1868714" cy="362857"/>
          </a:xfrm>
          <a:prstGeom prst="rect">
            <a:avLst/>
          </a:prstGeom>
          <a:noFill/>
          <a:ln/>
        </p:spPr>
        <p:txBody>
          <a:bodyPr wrap="square" lIns="0" tIns="0" rIns="0" bIns="0" rtlCol="0" anchor="ctr"/>
          <a:lstStyle/>
          <a:p>
            <a:pPr>
              <a:lnSpc>
                <a:spcPct val="90000"/>
              </a:lnSpc>
            </a:pPr>
            <a:r>
              <a:rPr lang="en-US" sz="2571" b="1">
                <a:solidFill>
                  <a:srgbClr val="1D293D"/>
                </a:solidFill>
                <a:latin typeface="Noto Sans SC" pitchFamily="34" charset="0"/>
                <a:ea typeface="Noto Sans SC" pitchFamily="34" charset="-122"/>
                <a:cs typeface="Noto Sans SC" pitchFamily="34" charset="-120"/>
              </a:rPr>
              <a:t>Wat is OT?</a:t>
            </a:r>
            <a:endParaRPr lang="en-US" sz="1600"/>
          </a:p>
        </p:txBody>
      </p:sp>
      <p:sp>
        <p:nvSpPr>
          <p:cNvPr id="6" name="Text 4"/>
          <p:cNvSpPr/>
          <p:nvPr/>
        </p:nvSpPr>
        <p:spPr>
          <a:xfrm>
            <a:off x="362857" y="870857"/>
            <a:ext cx="11557000" cy="254000"/>
          </a:xfrm>
          <a:prstGeom prst="rect">
            <a:avLst/>
          </a:prstGeom>
          <a:noFill/>
          <a:ln/>
        </p:spPr>
        <p:txBody>
          <a:bodyPr wrap="square" lIns="0" tIns="0" rIns="0" bIns="0" rtlCol="0" anchor="ctr"/>
          <a:lstStyle/>
          <a:p>
            <a:pPr>
              <a:lnSpc>
                <a:spcPct val="120000"/>
              </a:lnSpc>
            </a:pPr>
            <a:r>
              <a:rPr lang="en-US" sz="1429" b="1">
                <a:solidFill>
                  <a:srgbClr val="0092B8"/>
                </a:solidFill>
                <a:latin typeface="Noto Sans SC" pitchFamily="34" charset="0"/>
                <a:ea typeface="Noto Sans SC" pitchFamily="34" charset="-122"/>
                <a:cs typeface="Noto Sans SC" pitchFamily="34" charset="-120"/>
              </a:rPr>
              <a:t>Operational Technology</a:t>
            </a:r>
            <a:endParaRPr lang="en-US" sz="1600"/>
          </a:p>
        </p:txBody>
      </p:sp>
      <p:sp>
        <p:nvSpPr>
          <p:cNvPr id="7" name="Shape 5"/>
          <p:cNvSpPr/>
          <p:nvPr/>
        </p:nvSpPr>
        <p:spPr>
          <a:xfrm>
            <a:off x="381000" y="1342571"/>
            <a:ext cx="5606143" cy="1433286"/>
          </a:xfrm>
          <a:custGeom>
            <a:avLst/>
            <a:gdLst/>
            <a:ahLst/>
            <a:cxnLst/>
            <a:rect l="l" t="t" r="r" b="b"/>
            <a:pathLst>
              <a:path w="5606143" h="1433286">
                <a:moveTo>
                  <a:pt x="36286" y="0"/>
                </a:moveTo>
                <a:lnTo>
                  <a:pt x="5497285" y="0"/>
                </a:lnTo>
                <a:cubicBezTo>
                  <a:pt x="5557405" y="0"/>
                  <a:pt x="5606143" y="48737"/>
                  <a:pt x="5606143" y="108858"/>
                </a:cubicBezTo>
                <a:lnTo>
                  <a:pt x="5606143" y="1324428"/>
                </a:lnTo>
                <a:cubicBezTo>
                  <a:pt x="5606143" y="1384548"/>
                  <a:pt x="5557405" y="1433286"/>
                  <a:pt x="5497285" y="1433286"/>
                </a:cubicBezTo>
                <a:lnTo>
                  <a:pt x="36286" y="1433286"/>
                </a:lnTo>
                <a:cubicBezTo>
                  <a:pt x="16246" y="1433286"/>
                  <a:pt x="0" y="1417040"/>
                  <a:pt x="0" y="1397000"/>
                </a:cubicBezTo>
                <a:lnTo>
                  <a:pt x="0" y="36286"/>
                </a:lnTo>
                <a:cubicBezTo>
                  <a:pt x="0" y="16259"/>
                  <a:pt x="16259" y="0"/>
                  <a:pt x="36286" y="0"/>
                </a:cubicBezTo>
                <a:close/>
              </a:path>
            </a:pathLst>
          </a:custGeom>
          <a:solidFill>
            <a:srgbClr val="FFFFFF"/>
          </a:solidFill>
          <a:ln/>
          <a:effectLst>
            <a:outerShdw blurRad="54429" dist="36286" dir="5400000" algn="bl" rotWithShape="0">
              <a:srgbClr val="000000">
                <a:alpha val="10196"/>
              </a:srgbClr>
            </a:outerShdw>
          </a:effectLst>
        </p:spPr>
        <p:txBody>
          <a:bodyPr/>
          <a:lstStyle/>
          <a:p>
            <a:endParaRPr lang="nl-NL"/>
          </a:p>
        </p:txBody>
      </p:sp>
      <p:sp>
        <p:nvSpPr>
          <p:cNvPr id="8" name="Shape 6"/>
          <p:cNvSpPr/>
          <p:nvPr/>
        </p:nvSpPr>
        <p:spPr>
          <a:xfrm>
            <a:off x="381000" y="1342571"/>
            <a:ext cx="36286" cy="1433286"/>
          </a:xfrm>
          <a:custGeom>
            <a:avLst/>
            <a:gdLst/>
            <a:ahLst/>
            <a:cxnLst/>
            <a:rect l="l" t="t" r="r" b="b"/>
            <a:pathLst>
              <a:path w="36286" h="1433286">
                <a:moveTo>
                  <a:pt x="36286" y="0"/>
                </a:moveTo>
                <a:lnTo>
                  <a:pt x="36286" y="0"/>
                </a:lnTo>
                <a:lnTo>
                  <a:pt x="36286" y="1433286"/>
                </a:lnTo>
                <a:lnTo>
                  <a:pt x="36286" y="1433286"/>
                </a:lnTo>
                <a:cubicBezTo>
                  <a:pt x="16246" y="1433286"/>
                  <a:pt x="0" y="1417040"/>
                  <a:pt x="0" y="1397000"/>
                </a:cubicBezTo>
                <a:lnTo>
                  <a:pt x="0" y="36286"/>
                </a:lnTo>
                <a:cubicBezTo>
                  <a:pt x="0" y="16259"/>
                  <a:pt x="16259" y="0"/>
                  <a:pt x="36286" y="0"/>
                </a:cubicBezTo>
                <a:close/>
              </a:path>
            </a:pathLst>
          </a:custGeom>
          <a:solidFill>
            <a:srgbClr val="0092B8"/>
          </a:solidFill>
          <a:ln/>
        </p:spPr>
        <p:txBody>
          <a:bodyPr/>
          <a:lstStyle/>
          <a:p>
            <a:endParaRPr lang="nl-NL"/>
          </a:p>
        </p:txBody>
      </p:sp>
      <p:sp>
        <p:nvSpPr>
          <p:cNvPr id="9" name="Shape 7"/>
          <p:cNvSpPr/>
          <p:nvPr/>
        </p:nvSpPr>
        <p:spPr>
          <a:xfrm>
            <a:off x="603250" y="1560286"/>
            <a:ext cx="181429" cy="181429"/>
          </a:xfrm>
          <a:custGeom>
            <a:avLst/>
            <a:gdLst/>
            <a:ahLst/>
            <a:cxnLst/>
            <a:rect l="l" t="t" r="r" b="b"/>
            <a:pathLst>
              <a:path w="181429" h="181429">
                <a:moveTo>
                  <a:pt x="90714" y="50070"/>
                </a:moveTo>
                <a:lnTo>
                  <a:pt x="90714" y="159671"/>
                </a:lnTo>
                <a:lnTo>
                  <a:pt x="90891" y="159600"/>
                </a:lnTo>
                <a:cubicBezTo>
                  <a:pt x="110239" y="151557"/>
                  <a:pt x="131004" y="147411"/>
                  <a:pt x="151946" y="147411"/>
                </a:cubicBezTo>
                <a:lnTo>
                  <a:pt x="158750" y="147411"/>
                </a:lnTo>
                <a:lnTo>
                  <a:pt x="158750" y="34018"/>
                </a:lnTo>
                <a:lnTo>
                  <a:pt x="151946" y="34018"/>
                </a:lnTo>
                <a:cubicBezTo>
                  <a:pt x="136993" y="34018"/>
                  <a:pt x="122145" y="36994"/>
                  <a:pt x="108326" y="42735"/>
                </a:cubicBezTo>
                <a:cubicBezTo>
                  <a:pt x="102372" y="45215"/>
                  <a:pt x="96490" y="47660"/>
                  <a:pt x="90714" y="50070"/>
                </a:cubicBezTo>
                <a:close/>
                <a:moveTo>
                  <a:pt x="81820" y="21793"/>
                </a:moveTo>
                <a:lnTo>
                  <a:pt x="90714" y="25513"/>
                </a:lnTo>
                <a:lnTo>
                  <a:pt x="99609" y="21793"/>
                </a:lnTo>
                <a:cubicBezTo>
                  <a:pt x="116192" y="14883"/>
                  <a:pt x="133981" y="11339"/>
                  <a:pt x="151946" y="11339"/>
                </a:cubicBezTo>
                <a:lnTo>
                  <a:pt x="164420" y="11339"/>
                </a:lnTo>
                <a:cubicBezTo>
                  <a:pt x="173810" y="11339"/>
                  <a:pt x="181429" y="18958"/>
                  <a:pt x="181429" y="28348"/>
                </a:cubicBezTo>
                <a:lnTo>
                  <a:pt x="181429" y="153080"/>
                </a:lnTo>
                <a:cubicBezTo>
                  <a:pt x="181429" y="162471"/>
                  <a:pt x="173810" y="170089"/>
                  <a:pt x="164420" y="170089"/>
                </a:cubicBezTo>
                <a:lnTo>
                  <a:pt x="151946" y="170089"/>
                </a:lnTo>
                <a:cubicBezTo>
                  <a:pt x="133981" y="170089"/>
                  <a:pt x="116192" y="173633"/>
                  <a:pt x="99609" y="180543"/>
                </a:cubicBezTo>
                <a:lnTo>
                  <a:pt x="95073" y="182421"/>
                </a:lnTo>
                <a:cubicBezTo>
                  <a:pt x="92273" y="183590"/>
                  <a:pt x="89155" y="183590"/>
                  <a:pt x="86356" y="182421"/>
                </a:cubicBezTo>
                <a:lnTo>
                  <a:pt x="81820" y="180543"/>
                </a:lnTo>
                <a:cubicBezTo>
                  <a:pt x="65236" y="173633"/>
                  <a:pt x="47448" y="170089"/>
                  <a:pt x="29482" y="170089"/>
                </a:cubicBezTo>
                <a:lnTo>
                  <a:pt x="17009" y="170089"/>
                </a:lnTo>
                <a:cubicBezTo>
                  <a:pt x="7619" y="170089"/>
                  <a:pt x="0" y="162471"/>
                  <a:pt x="0" y="153080"/>
                </a:cubicBezTo>
                <a:lnTo>
                  <a:pt x="0" y="28348"/>
                </a:lnTo>
                <a:cubicBezTo>
                  <a:pt x="0" y="18958"/>
                  <a:pt x="7619" y="11339"/>
                  <a:pt x="17009" y="11339"/>
                </a:cubicBezTo>
                <a:lnTo>
                  <a:pt x="29482" y="11339"/>
                </a:lnTo>
                <a:cubicBezTo>
                  <a:pt x="47448" y="11339"/>
                  <a:pt x="65236" y="14883"/>
                  <a:pt x="81820" y="21793"/>
                </a:cubicBezTo>
                <a:close/>
              </a:path>
            </a:pathLst>
          </a:custGeom>
          <a:solidFill>
            <a:srgbClr val="0092B8"/>
          </a:solidFill>
          <a:ln/>
        </p:spPr>
        <p:txBody>
          <a:bodyPr/>
          <a:lstStyle/>
          <a:p>
            <a:endParaRPr lang="nl-NL"/>
          </a:p>
        </p:txBody>
      </p:sp>
      <p:sp>
        <p:nvSpPr>
          <p:cNvPr id="10" name="Text 8"/>
          <p:cNvSpPr/>
          <p:nvPr/>
        </p:nvSpPr>
        <p:spPr>
          <a:xfrm>
            <a:off x="807357" y="1524000"/>
            <a:ext cx="5089071" cy="254000"/>
          </a:xfrm>
          <a:prstGeom prst="rect">
            <a:avLst/>
          </a:prstGeom>
          <a:noFill/>
          <a:ln/>
        </p:spPr>
        <p:txBody>
          <a:bodyPr wrap="square" lIns="0" tIns="0" rIns="0" bIns="0" rtlCol="0" anchor="ctr"/>
          <a:lstStyle/>
          <a:p>
            <a:pPr>
              <a:lnSpc>
                <a:spcPct val="120000"/>
              </a:lnSpc>
            </a:pPr>
            <a:r>
              <a:rPr lang="en-US" sz="1429" b="1">
                <a:solidFill>
                  <a:srgbClr val="1D293D"/>
                </a:solidFill>
                <a:latin typeface="Noto Sans SC" pitchFamily="34" charset="0"/>
                <a:ea typeface="Noto Sans SC" pitchFamily="34" charset="-122"/>
                <a:cs typeface="Noto Sans SC" pitchFamily="34" charset="-120"/>
              </a:rPr>
              <a:t>Definitie</a:t>
            </a:r>
            <a:endParaRPr lang="en-US" sz="1600"/>
          </a:p>
        </p:txBody>
      </p:sp>
      <p:sp>
        <p:nvSpPr>
          <p:cNvPr id="11" name="Text 9"/>
          <p:cNvSpPr/>
          <p:nvPr/>
        </p:nvSpPr>
        <p:spPr>
          <a:xfrm>
            <a:off x="580571" y="1886857"/>
            <a:ext cx="5297714" cy="707571"/>
          </a:xfrm>
          <a:prstGeom prst="rect">
            <a:avLst/>
          </a:prstGeom>
          <a:noFill/>
          <a:ln/>
        </p:spPr>
        <p:txBody>
          <a:bodyPr wrap="square" lIns="0" tIns="0" rIns="0" bIns="0" rtlCol="0" anchor="ctr"/>
          <a:lstStyle/>
          <a:p>
            <a:pPr>
              <a:lnSpc>
                <a:spcPct val="140000"/>
              </a:lnSpc>
            </a:pPr>
            <a:r>
              <a:rPr lang="en-US" sz="1143">
                <a:solidFill>
                  <a:srgbClr val="314158"/>
                </a:solidFill>
                <a:latin typeface="MiSans" pitchFamily="34" charset="0"/>
                <a:ea typeface="MiSans" pitchFamily="34" charset="-122"/>
                <a:cs typeface="MiSans" pitchFamily="34" charset="-120"/>
              </a:rPr>
              <a:t>OT omvat hardware en software die fysieke apparaten, processen en infrastructuur in industriële omgevingen monitoren en controleren. OT beheert direct de productie-operaties.</a:t>
            </a:r>
            <a:endParaRPr lang="en-US" sz="1600"/>
          </a:p>
        </p:txBody>
      </p:sp>
      <p:sp>
        <p:nvSpPr>
          <p:cNvPr id="12" name="Shape 10"/>
          <p:cNvSpPr/>
          <p:nvPr/>
        </p:nvSpPr>
        <p:spPr>
          <a:xfrm>
            <a:off x="381000" y="2921000"/>
            <a:ext cx="5606143" cy="1197429"/>
          </a:xfrm>
          <a:custGeom>
            <a:avLst/>
            <a:gdLst/>
            <a:ahLst/>
            <a:cxnLst/>
            <a:rect l="l" t="t" r="r" b="b"/>
            <a:pathLst>
              <a:path w="5606143" h="1197429">
                <a:moveTo>
                  <a:pt x="36286" y="0"/>
                </a:moveTo>
                <a:lnTo>
                  <a:pt x="5497285" y="0"/>
                </a:lnTo>
                <a:cubicBezTo>
                  <a:pt x="5557405" y="0"/>
                  <a:pt x="5606143" y="48737"/>
                  <a:pt x="5606143" y="108858"/>
                </a:cubicBezTo>
                <a:lnTo>
                  <a:pt x="5606143" y="1088570"/>
                </a:lnTo>
                <a:cubicBezTo>
                  <a:pt x="5606143" y="1148691"/>
                  <a:pt x="5557405" y="1197429"/>
                  <a:pt x="5497285" y="1197429"/>
                </a:cubicBezTo>
                <a:lnTo>
                  <a:pt x="36286" y="1197429"/>
                </a:lnTo>
                <a:cubicBezTo>
                  <a:pt x="16246" y="1197429"/>
                  <a:pt x="0" y="1181183"/>
                  <a:pt x="0" y="1161143"/>
                </a:cubicBezTo>
                <a:lnTo>
                  <a:pt x="0" y="36286"/>
                </a:lnTo>
                <a:cubicBezTo>
                  <a:pt x="0" y="16259"/>
                  <a:pt x="16259" y="0"/>
                  <a:pt x="36286" y="0"/>
                </a:cubicBezTo>
                <a:close/>
              </a:path>
            </a:pathLst>
          </a:custGeom>
          <a:solidFill>
            <a:srgbClr val="FFFFFF"/>
          </a:solidFill>
          <a:ln/>
          <a:effectLst>
            <a:outerShdw blurRad="54429" dist="36286" dir="5400000" algn="bl" rotWithShape="0">
              <a:srgbClr val="000000">
                <a:alpha val="10196"/>
              </a:srgbClr>
            </a:outerShdw>
          </a:effectLst>
        </p:spPr>
        <p:txBody>
          <a:bodyPr/>
          <a:lstStyle/>
          <a:p>
            <a:endParaRPr lang="nl-NL"/>
          </a:p>
        </p:txBody>
      </p:sp>
      <p:sp>
        <p:nvSpPr>
          <p:cNvPr id="13" name="Shape 11"/>
          <p:cNvSpPr/>
          <p:nvPr/>
        </p:nvSpPr>
        <p:spPr>
          <a:xfrm>
            <a:off x="381000" y="2921000"/>
            <a:ext cx="36286" cy="1197429"/>
          </a:xfrm>
          <a:custGeom>
            <a:avLst/>
            <a:gdLst/>
            <a:ahLst/>
            <a:cxnLst/>
            <a:rect l="l" t="t" r="r" b="b"/>
            <a:pathLst>
              <a:path w="36286" h="1197429">
                <a:moveTo>
                  <a:pt x="36286" y="0"/>
                </a:moveTo>
                <a:lnTo>
                  <a:pt x="36286" y="0"/>
                </a:lnTo>
                <a:lnTo>
                  <a:pt x="36286" y="1197429"/>
                </a:lnTo>
                <a:lnTo>
                  <a:pt x="36286" y="1197429"/>
                </a:lnTo>
                <a:cubicBezTo>
                  <a:pt x="16246" y="1197429"/>
                  <a:pt x="0" y="1181183"/>
                  <a:pt x="0" y="1161143"/>
                </a:cubicBezTo>
                <a:lnTo>
                  <a:pt x="0" y="36286"/>
                </a:lnTo>
                <a:cubicBezTo>
                  <a:pt x="0" y="16259"/>
                  <a:pt x="16259" y="0"/>
                  <a:pt x="36286" y="0"/>
                </a:cubicBezTo>
                <a:close/>
              </a:path>
            </a:pathLst>
          </a:custGeom>
          <a:solidFill>
            <a:srgbClr val="00B8DB"/>
          </a:solidFill>
          <a:ln/>
        </p:spPr>
        <p:txBody>
          <a:bodyPr/>
          <a:lstStyle/>
          <a:p>
            <a:endParaRPr lang="nl-NL"/>
          </a:p>
        </p:txBody>
      </p:sp>
      <p:sp>
        <p:nvSpPr>
          <p:cNvPr id="14" name="Shape 12"/>
          <p:cNvSpPr/>
          <p:nvPr/>
        </p:nvSpPr>
        <p:spPr>
          <a:xfrm>
            <a:off x="603250" y="3138714"/>
            <a:ext cx="181429" cy="181429"/>
          </a:xfrm>
          <a:custGeom>
            <a:avLst/>
            <a:gdLst/>
            <a:ahLst/>
            <a:cxnLst/>
            <a:rect l="l" t="t" r="r" b="b"/>
            <a:pathLst>
              <a:path w="181429" h="181429">
                <a:moveTo>
                  <a:pt x="158750" y="90714"/>
                </a:moveTo>
                <a:cubicBezTo>
                  <a:pt x="158750" y="53164"/>
                  <a:pt x="128264" y="22679"/>
                  <a:pt x="90714" y="22679"/>
                </a:cubicBezTo>
                <a:cubicBezTo>
                  <a:pt x="53164" y="22679"/>
                  <a:pt x="22679" y="53164"/>
                  <a:pt x="22679" y="90714"/>
                </a:cubicBezTo>
                <a:cubicBezTo>
                  <a:pt x="22679" y="128264"/>
                  <a:pt x="53164" y="158750"/>
                  <a:pt x="90714" y="158750"/>
                </a:cubicBezTo>
                <a:cubicBezTo>
                  <a:pt x="128264" y="158750"/>
                  <a:pt x="158750" y="128264"/>
                  <a:pt x="158750" y="90714"/>
                </a:cubicBezTo>
                <a:close/>
                <a:moveTo>
                  <a:pt x="0" y="90714"/>
                </a:moveTo>
                <a:cubicBezTo>
                  <a:pt x="0" y="40648"/>
                  <a:pt x="40648" y="0"/>
                  <a:pt x="90714" y="0"/>
                </a:cubicBezTo>
                <a:cubicBezTo>
                  <a:pt x="140781" y="0"/>
                  <a:pt x="181429" y="40648"/>
                  <a:pt x="181429" y="90714"/>
                </a:cubicBezTo>
                <a:cubicBezTo>
                  <a:pt x="181429" y="140781"/>
                  <a:pt x="140781" y="181429"/>
                  <a:pt x="90714" y="181429"/>
                </a:cubicBezTo>
                <a:cubicBezTo>
                  <a:pt x="40648" y="181429"/>
                  <a:pt x="0" y="140781"/>
                  <a:pt x="0" y="90714"/>
                </a:cubicBezTo>
                <a:close/>
                <a:moveTo>
                  <a:pt x="90714" y="119063"/>
                </a:moveTo>
                <a:cubicBezTo>
                  <a:pt x="106360" y="119063"/>
                  <a:pt x="119063" y="106360"/>
                  <a:pt x="119063" y="90714"/>
                </a:cubicBezTo>
                <a:cubicBezTo>
                  <a:pt x="119063" y="75068"/>
                  <a:pt x="106360" y="62366"/>
                  <a:pt x="90714" y="62366"/>
                </a:cubicBezTo>
                <a:cubicBezTo>
                  <a:pt x="75068" y="62366"/>
                  <a:pt x="62366" y="75068"/>
                  <a:pt x="62366" y="90714"/>
                </a:cubicBezTo>
                <a:cubicBezTo>
                  <a:pt x="62366" y="106360"/>
                  <a:pt x="75068" y="119063"/>
                  <a:pt x="90714" y="119063"/>
                </a:cubicBezTo>
                <a:close/>
                <a:moveTo>
                  <a:pt x="90714" y="39688"/>
                </a:moveTo>
                <a:cubicBezTo>
                  <a:pt x="118877" y="39688"/>
                  <a:pt x="141741" y="62552"/>
                  <a:pt x="141741" y="90714"/>
                </a:cubicBezTo>
                <a:cubicBezTo>
                  <a:pt x="141741" y="118877"/>
                  <a:pt x="118877" y="141741"/>
                  <a:pt x="90714" y="141741"/>
                </a:cubicBezTo>
                <a:cubicBezTo>
                  <a:pt x="62552" y="141741"/>
                  <a:pt x="39688" y="118877"/>
                  <a:pt x="39688" y="90714"/>
                </a:cubicBezTo>
                <a:cubicBezTo>
                  <a:pt x="39688" y="62552"/>
                  <a:pt x="62552" y="39688"/>
                  <a:pt x="90714" y="39688"/>
                </a:cubicBezTo>
                <a:close/>
                <a:moveTo>
                  <a:pt x="79375" y="90714"/>
                </a:moveTo>
                <a:cubicBezTo>
                  <a:pt x="79375" y="84456"/>
                  <a:pt x="84456" y="79375"/>
                  <a:pt x="90714" y="79375"/>
                </a:cubicBezTo>
                <a:cubicBezTo>
                  <a:pt x="96973" y="79375"/>
                  <a:pt x="102054" y="84456"/>
                  <a:pt x="102054" y="90714"/>
                </a:cubicBezTo>
                <a:cubicBezTo>
                  <a:pt x="102054" y="96973"/>
                  <a:pt x="96973" y="102054"/>
                  <a:pt x="90714" y="102054"/>
                </a:cubicBezTo>
                <a:cubicBezTo>
                  <a:pt x="84456" y="102054"/>
                  <a:pt x="79375" y="96973"/>
                  <a:pt x="79375" y="90714"/>
                </a:cubicBezTo>
                <a:close/>
              </a:path>
            </a:pathLst>
          </a:custGeom>
          <a:solidFill>
            <a:srgbClr val="00B8DB"/>
          </a:solidFill>
          <a:ln/>
        </p:spPr>
        <p:txBody>
          <a:bodyPr/>
          <a:lstStyle/>
          <a:p>
            <a:endParaRPr lang="nl-NL"/>
          </a:p>
        </p:txBody>
      </p:sp>
      <p:sp>
        <p:nvSpPr>
          <p:cNvPr id="15" name="Text 13"/>
          <p:cNvSpPr/>
          <p:nvPr/>
        </p:nvSpPr>
        <p:spPr>
          <a:xfrm>
            <a:off x="807357" y="3102429"/>
            <a:ext cx="5089071" cy="254000"/>
          </a:xfrm>
          <a:prstGeom prst="rect">
            <a:avLst/>
          </a:prstGeom>
          <a:noFill/>
          <a:ln/>
        </p:spPr>
        <p:txBody>
          <a:bodyPr wrap="square" lIns="0" tIns="0" rIns="0" bIns="0" rtlCol="0" anchor="ctr"/>
          <a:lstStyle/>
          <a:p>
            <a:pPr>
              <a:lnSpc>
                <a:spcPct val="120000"/>
              </a:lnSpc>
            </a:pPr>
            <a:r>
              <a:rPr lang="en-US" sz="1429" b="1">
                <a:solidFill>
                  <a:srgbClr val="1D293D"/>
                </a:solidFill>
                <a:latin typeface="Noto Sans SC" pitchFamily="34" charset="0"/>
                <a:ea typeface="Noto Sans SC" pitchFamily="34" charset="-122"/>
                <a:cs typeface="Noto Sans SC" pitchFamily="34" charset="-120"/>
              </a:rPr>
              <a:t>Primaire Doelstelling</a:t>
            </a:r>
            <a:endParaRPr lang="en-US" sz="1600"/>
          </a:p>
        </p:txBody>
      </p:sp>
      <p:sp>
        <p:nvSpPr>
          <p:cNvPr id="16" name="Text 14"/>
          <p:cNvSpPr/>
          <p:nvPr/>
        </p:nvSpPr>
        <p:spPr>
          <a:xfrm>
            <a:off x="580571" y="3465286"/>
            <a:ext cx="5297714" cy="471714"/>
          </a:xfrm>
          <a:prstGeom prst="rect">
            <a:avLst/>
          </a:prstGeom>
          <a:noFill/>
          <a:ln/>
        </p:spPr>
        <p:txBody>
          <a:bodyPr wrap="square" lIns="0" tIns="0" rIns="0" bIns="0" rtlCol="0" anchor="ctr"/>
          <a:lstStyle/>
          <a:p>
            <a:pPr>
              <a:lnSpc>
                <a:spcPct val="140000"/>
              </a:lnSpc>
            </a:pPr>
            <a:r>
              <a:rPr lang="en-US" sz="1143">
                <a:solidFill>
                  <a:srgbClr val="314158"/>
                </a:solidFill>
                <a:latin typeface="MiSans" pitchFamily="34" charset="0"/>
                <a:ea typeface="MiSans" pitchFamily="34" charset="-122"/>
                <a:cs typeface="MiSans" pitchFamily="34" charset="-120"/>
              </a:rPr>
              <a:t>Het controleren en monitoren van fysieke processen en apparatuur. De focus ligt op </a:t>
            </a:r>
            <a:r>
              <a:rPr lang="en-US" sz="1143" b="1">
                <a:solidFill>
                  <a:srgbClr val="314158"/>
                </a:solidFill>
                <a:latin typeface="MiSans" pitchFamily="34" charset="0"/>
                <a:ea typeface="MiSans" pitchFamily="34" charset="-122"/>
                <a:cs typeface="MiSans" pitchFamily="34" charset="-120"/>
              </a:rPr>
              <a:t>veiligheid, beschikbaarheid en betrouwbaarheid</a:t>
            </a:r>
            <a:r>
              <a:rPr lang="en-US" sz="1143">
                <a:solidFill>
                  <a:srgbClr val="314158"/>
                </a:solidFill>
                <a:latin typeface="MiSans" pitchFamily="34" charset="0"/>
                <a:ea typeface="MiSans" pitchFamily="34" charset="-122"/>
                <a:cs typeface="MiSans" pitchFamily="34" charset="-120"/>
              </a:rPr>
              <a:t>.</a:t>
            </a:r>
            <a:endParaRPr lang="en-US" sz="1600"/>
          </a:p>
        </p:txBody>
      </p:sp>
      <p:sp>
        <p:nvSpPr>
          <p:cNvPr id="17" name="Shape 15"/>
          <p:cNvSpPr/>
          <p:nvPr/>
        </p:nvSpPr>
        <p:spPr>
          <a:xfrm>
            <a:off x="381000" y="4263571"/>
            <a:ext cx="5606143" cy="1197429"/>
          </a:xfrm>
          <a:custGeom>
            <a:avLst/>
            <a:gdLst/>
            <a:ahLst/>
            <a:cxnLst/>
            <a:rect l="l" t="t" r="r" b="b"/>
            <a:pathLst>
              <a:path w="5606143" h="1197429">
                <a:moveTo>
                  <a:pt x="36286" y="0"/>
                </a:moveTo>
                <a:lnTo>
                  <a:pt x="5497285" y="0"/>
                </a:lnTo>
                <a:cubicBezTo>
                  <a:pt x="5557405" y="0"/>
                  <a:pt x="5606143" y="48737"/>
                  <a:pt x="5606143" y="108858"/>
                </a:cubicBezTo>
                <a:lnTo>
                  <a:pt x="5606143" y="1088570"/>
                </a:lnTo>
                <a:cubicBezTo>
                  <a:pt x="5606143" y="1148691"/>
                  <a:pt x="5557405" y="1197429"/>
                  <a:pt x="5497285" y="1197429"/>
                </a:cubicBezTo>
                <a:lnTo>
                  <a:pt x="36286" y="1197429"/>
                </a:lnTo>
                <a:cubicBezTo>
                  <a:pt x="16246" y="1197429"/>
                  <a:pt x="0" y="1181183"/>
                  <a:pt x="0" y="1161143"/>
                </a:cubicBezTo>
                <a:lnTo>
                  <a:pt x="0" y="36286"/>
                </a:lnTo>
                <a:cubicBezTo>
                  <a:pt x="0" y="16259"/>
                  <a:pt x="16259" y="0"/>
                  <a:pt x="36286" y="0"/>
                </a:cubicBezTo>
                <a:close/>
              </a:path>
            </a:pathLst>
          </a:custGeom>
          <a:solidFill>
            <a:srgbClr val="FFFFFF"/>
          </a:solidFill>
          <a:ln/>
          <a:effectLst>
            <a:outerShdw blurRad="54429" dist="36286" dir="5400000" algn="bl" rotWithShape="0">
              <a:srgbClr val="000000">
                <a:alpha val="10196"/>
              </a:srgbClr>
            </a:outerShdw>
          </a:effectLst>
        </p:spPr>
        <p:txBody>
          <a:bodyPr/>
          <a:lstStyle/>
          <a:p>
            <a:endParaRPr lang="nl-NL"/>
          </a:p>
        </p:txBody>
      </p:sp>
      <p:sp>
        <p:nvSpPr>
          <p:cNvPr id="18" name="Shape 16"/>
          <p:cNvSpPr/>
          <p:nvPr/>
        </p:nvSpPr>
        <p:spPr>
          <a:xfrm>
            <a:off x="381000" y="4263571"/>
            <a:ext cx="36286" cy="1197429"/>
          </a:xfrm>
          <a:custGeom>
            <a:avLst/>
            <a:gdLst/>
            <a:ahLst/>
            <a:cxnLst/>
            <a:rect l="l" t="t" r="r" b="b"/>
            <a:pathLst>
              <a:path w="36286" h="1197429">
                <a:moveTo>
                  <a:pt x="36286" y="0"/>
                </a:moveTo>
                <a:lnTo>
                  <a:pt x="36286" y="0"/>
                </a:lnTo>
                <a:lnTo>
                  <a:pt x="36286" y="1197429"/>
                </a:lnTo>
                <a:lnTo>
                  <a:pt x="36286" y="1197429"/>
                </a:lnTo>
                <a:cubicBezTo>
                  <a:pt x="16246" y="1197429"/>
                  <a:pt x="0" y="1181183"/>
                  <a:pt x="0" y="1161143"/>
                </a:cubicBezTo>
                <a:lnTo>
                  <a:pt x="0" y="36286"/>
                </a:lnTo>
                <a:cubicBezTo>
                  <a:pt x="0" y="16259"/>
                  <a:pt x="16259" y="0"/>
                  <a:pt x="36286" y="0"/>
                </a:cubicBezTo>
                <a:close/>
              </a:path>
            </a:pathLst>
          </a:custGeom>
          <a:solidFill>
            <a:srgbClr val="00D3F2"/>
          </a:solidFill>
          <a:ln/>
        </p:spPr>
        <p:txBody>
          <a:bodyPr/>
          <a:lstStyle/>
          <a:p>
            <a:endParaRPr lang="nl-NL"/>
          </a:p>
        </p:txBody>
      </p:sp>
      <p:sp>
        <p:nvSpPr>
          <p:cNvPr id="19" name="Shape 17"/>
          <p:cNvSpPr/>
          <p:nvPr/>
        </p:nvSpPr>
        <p:spPr>
          <a:xfrm>
            <a:off x="603250" y="4481286"/>
            <a:ext cx="181429" cy="181429"/>
          </a:xfrm>
          <a:custGeom>
            <a:avLst/>
            <a:gdLst/>
            <a:ahLst/>
            <a:cxnLst/>
            <a:rect l="l" t="t" r="r" b="b"/>
            <a:pathLst>
              <a:path w="181429" h="181429">
                <a:moveTo>
                  <a:pt x="90714" y="0"/>
                </a:moveTo>
                <a:cubicBezTo>
                  <a:pt x="140781" y="0"/>
                  <a:pt x="181429" y="40648"/>
                  <a:pt x="181429" y="90714"/>
                </a:cubicBezTo>
                <a:cubicBezTo>
                  <a:pt x="181429" y="140781"/>
                  <a:pt x="140781" y="181429"/>
                  <a:pt x="90714" y="181429"/>
                </a:cubicBezTo>
                <a:cubicBezTo>
                  <a:pt x="40648" y="181429"/>
                  <a:pt x="0" y="140781"/>
                  <a:pt x="0" y="90714"/>
                </a:cubicBezTo>
                <a:cubicBezTo>
                  <a:pt x="0" y="40648"/>
                  <a:pt x="40648" y="0"/>
                  <a:pt x="90714" y="0"/>
                </a:cubicBezTo>
                <a:close/>
                <a:moveTo>
                  <a:pt x="82210" y="42522"/>
                </a:moveTo>
                <a:lnTo>
                  <a:pt x="82210" y="90714"/>
                </a:lnTo>
                <a:cubicBezTo>
                  <a:pt x="82210" y="93549"/>
                  <a:pt x="83627" y="96207"/>
                  <a:pt x="86001" y="97801"/>
                </a:cubicBezTo>
                <a:lnTo>
                  <a:pt x="120019" y="120480"/>
                </a:lnTo>
                <a:cubicBezTo>
                  <a:pt x="123917" y="123102"/>
                  <a:pt x="129197" y="122039"/>
                  <a:pt x="131819" y="118106"/>
                </a:cubicBezTo>
                <a:cubicBezTo>
                  <a:pt x="134441" y="114172"/>
                  <a:pt x="133378" y="108928"/>
                  <a:pt x="129445" y="106306"/>
                </a:cubicBezTo>
                <a:lnTo>
                  <a:pt x="99219" y="86179"/>
                </a:lnTo>
                <a:lnTo>
                  <a:pt x="99219" y="42522"/>
                </a:lnTo>
                <a:cubicBezTo>
                  <a:pt x="99219" y="37809"/>
                  <a:pt x="95427" y="34018"/>
                  <a:pt x="90714" y="34018"/>
                </a:cubicBezTo>
                <a:cubicBezTo>
                  <a:pt x="86001" y="34018"/>
                  <a:pt x="82210" y="37809"/>
                  <a:pt x="82210" y="42522"/>
                </a:cubicBezTo>
                <a:close/>
              </a:path>
            </a:pathLst>
          </a:custGeom>
          <a:solidFill>
            <a:srgbClr val="00D3F2"/>
          </a:solidFill>
          <a:ln/>
        </p:spPr>
        <p:txBody>
          <a:bodyPr/>
          <a:lstStyle/>
          <a:p>
            <a:endParaRPr lang="nl-NL"/>
          </a:p>
        </p:txBody>
      </p:sp>
      <p:sp>
        <p:nvSpPr>
          <p:cNvPr id="20" name="Text 18"/>
          <p:cNvSpPr/>
          <p:nvPr/>
        </p:nvSpPr>
        <p:spPr>
          <a:xfrm>
            <a:off x="807357" y="4445000"/>
            <a:ext cx="5089071" cy="254000"/>
          </a:xfrm>
          <a:prstGeom prst="rect">
            <a:avLst/>
          </a:prstGeom>
          <a:noFill/>
          <a:ln/>
        </p:spPr>
        <p:txBody>
          <a:bodyPr wrap="square" lIns="0" tIns="0" rIns="0" bIns="0" rtlCol="0" anchor="ctr"/>
          <a:lstStyle/>
          <a:p>
            <a:pPr>
              <a:lnSpc>
                <a:spcPct val="120000"/>
              </a:lnSpc>
            </a:pPr>
            <a:r>
              <a:rPr lang="en-US" sz="1429" b="1">
                <a:solidFill>
                  <a:srgbClr val="1D293D"/>
                </a:solidFill>
                <a:latin typeface="Noto Sans SC" pitchFamily="34" charset="0"/>
                <a:ea typeface="Noto Sans SC" pitchFamily="34" charset="-122"/>
                <a:cs typeface="Noto Sans SC" pitchFamily="34" charset="-120"/>
              </a:rPr>
              <a:t>Downtime Tolerantie</a:t>
            </a:r>
            <a:endParaRPr lang="en-US" sz="1600"/>
          </a:p>
        </p:txBody>
      </p:sp>
      <p:sp>
        <p:nvSpPr>
          <p:cNvPr id="21" name="Text 19"/>
          <p:cNvSpPr/>
          <p:nvPr/>
        </p:nvSpPr>
        <p:spPr>
          <a:xfrm>
            <a:off x="580571" y="4807857"/>
            <a:ext cx="5297714" cy="471714"/>
          </a:xfrm>
          <a:prstGeom prst="rect">
            <a:avLst/>
          </a:prstGeom>
          <a:noFill/>
          <a:ln/>
        </p:spPr>
        <p:txBody>
          <a:bodyPr wrap="square" lIns="0" tIns="0" rIns="0" bIns="0" rtlCol="0" anchor="ctr"/>
          <a:lstStyle/>
          <a:p>
            <a:pPr>
              <a:lnSpc>
                <a:spcPct val="140000"/>
              </a:lnSpc>
            </a:pPr>
            <a:r>
              <a:rPr lang="en-US" sz="1143">
                <a:solidFill>
                  <a:srgbClr val="314158"/>
                </a:solidFill>
                <a:latin typeface="MiSans" pitchFamily="34" charset="0"/>
                <a:ea typeface="MiSans" pitchFamily="34" charset="-122"/>
                <a:cs typeface="MiSans" pitchFamily="34" charset="-120"/>
              </a:rPr>
              <a:t>OT systemen hebben </a:t>
            </a:r>
            <a:r>
              <a:rPr lang="en-US" sz="1143" b="1">
                <a:solidFill>
                  <a:srgbClr val="314158"/>
                </a:solidFill>
                <a:latin typeface="MiSans" pitchFamily="34" charset="0"/>
                <a:ea typeface="MiSans" pitchFamily="34" charset="-122"/>
                <a:cs typeface="MiSans" pitchFamily="34" charset="-120"/>
              </a:rPr>
              <a:t>near-zero downtime tolerantie</a:t>
            </a:r>
            <a:r>
              <a:rPr lang="en-US" sz="1143">
                <a:solidFill>
                  <a:srgbClr val="314158"/>
                </a:solidFill>
                <a:latin typeface="MiSans" pitchFamily="34" charset="0"/>
                <a:ea typeface="MiSans" pitchFamily="34" charset="-122"/>
                <a:cs typeface="MiSans" pitchFamily="34" charset="-120"/>
              </a:rPr>
              <a:t>. Elke minuut stilstand kost direct geld en kan veiligheidsrisico's opleveren.</a:t>
            </a:r>
            <a:endParaRPr lang="en-US" sz="1600"/>
          </a:p>
        </p:txBody>
      </p:sp>
      <p:sp>
        <p:nvSpPr>
          <p:cNvPr id="22" name="Shape 20"/>
          <p:cNvSpPr/>
          <p:nvPr/>
        </p:nvSpPr>
        <p:spPr>
          <a:xfrm>
            <a:off x="6204857" y="1342571"/>
            <a:ext cx="5624286" cy="2939143"/>
          </a:xfrm>
          <a:custGeom>
            <a:avLst/>
            <a:gdLst/>
            <a:ahLst/>
            <a:cxnLst/>
            <a:rect l="l" t="t" r="r" b="b"/>
            <a:pathLst>
              <a:path w="5624286" h="2939143">
                <a:moveTo>
                  <a:pt x="108866" y="0"/>
                </a:moveTo>
                <a:lnTo>
                  <a:pt x="5515420" y="0"/>
                </a:lnTo>
                <a:cubicBezTo>
                  <a:pt x="5575545" y="0"/>
                  <a:pt x="5624286" y="48741"/>
                  <a:pt x="5624286" y="108866"/>
                </a:cubicBezTo>
                <a:lnTo>
                  <a:pt x="5624286" y="2830277"/>
                </a:lnTo>
                <a:cubicBezTo>
                  <a:pt x="5624286" y="2890402"/>
                  <a:pt x="5575545" y="2939143"/>
                  <a:pt x="5515420" y="2939143"/>
                </a:cubicBezTo>
                <a:lnTo>
                  <a:pt x="108866" y="2939143"/>
                </a:lnTo>
                <a:cubicBezTo>
                  <a:pt x="48741" y="2939143"/>
                  <a:pt x="0" y="2890402"/>
                  <a:pt x="0" y="2830277"/>
                </a:cubicBezTo>
                <a:lnTo>
                  <a:pt x="0" y="108866"/>
                </a:lnTo>
                <a:cubicBezTo>
                  <a:pt x="0" y="48781"/>
                  <a:pt x="48781" y="0"/>
                  <a:pt x="108866" y="0"/>
                </a:cubicBezTo>
                <a:close/>
              </a:path>
            </a:pathLst>
          </a:custGeom>
          <a:gradFill flip="none" rotWithShape="1">
            <a:gsLst>
              <a:gs pos="0">
                <a:srgbClr val="0092B8"/>
              </a:gs>
              <a:gs pos="100000">
                <a:srgbClr val="007595"/>
              </a:gs>
            </a:gsLst>
            <a:lin ang="2700000" scaled="1"/>
          </a:gradFill>
          <a:ln/>
        </p:spPr>
        <p:txBody>
          <a:bodyPr/>
          <a:lstStyle/>
          <a:p>
            <a:endParaRPr lang="nl-NL"/>
          </a:p>
        </p:txBody>
      </p:sp>
      <p:sp>
        <p:nvSpPr>
          <p:cNvPr id="23" name="Shape 21"/>
          <p:cNvSpPr/>
          <p:nvPr/>
        </p:nvSpPr>
        <p:spPr>
          <a:xfrm>
            <a:off x="6386286" y="1560286"/>
            <a:ext cx="226786" cy="181429"/>
          </a:xfrm>
          <a:custGeom>
            <a:avLst/>
            <a:gdLst/>
            <a:ahLst/>
            <a:cxnLst/>
            <a:rect l="l" t="t" r="r" b="b"/>
            <a:pathLst>
              <a:path w="226786" h="181429">
                <a:moveTo>
                  <a:pt x="147375" y="74591"/>
                </a:moveTo>
                <a:cubicBezTo>
                  <a:pt x="151698" y="73422"/>
                  <a:pt x="156234" y="75477"/>
                  <a:pt x="158183" y="79481"/>
                </a:cubicBezTo>
                <a:lnTo>
                  <a:pt x="164774" y="92805"/>
                </a:lnTo>
                <a:cubicBezTo>
                  <a:pt x="168424" y="93301"/>
                  <a:pt x="172003" y="94293"/>
                  <a:pt x="175369" y="95675"/>
                </a:cubicBezTo>
                <a:lnTo>
                  <a:pt x="187771" y="87419"/>
                </a:lnTo>
                <a:cubicBezTo>
                  <a:pt x="191492" y="84938"/>
                  <a:pt x="196418" y="85434"/>
                  <a:pt x="199571" y="88588"/>
                </a:cubicBezTo>
                <a:lnTo>
                  <a:pt x="206375" y="95392"/>
                </a:lnTo>
                <a:cubicBezTo>
                  <a:pt x="209529" y="98545"/>
                  <a:pt x="210025" y="103506"/>
                  <a:pt x="207544" y="107192"/>
                </a:cubicBezTo>
                <a:lnTo>
                  <a:pt x="199288" y="119559"/>
                </a:lnTo>
                <a:cubicBezTo>
                  <a:pt x="199961" y="121224"/>
                  <a:pt x="200564" y="122960"/>
                  <a:pt x="201060" y="124768"/>
                </a:cubicBezTo>
                <a:cubicBezTo>
                  <a:pt x="201556" y="126575"/>
                  <a:pt x="201875" y="128347"/>
                  <a:pt x="202123" y="130154"/>
                </a:cubicBezTo>
                <a:lnTo>
                  <a:pt x="215482" y="136745"/>
                </a:lnTo>
                <a:cubicBezTo>
                  <a:pt x="219486" y="138729"/>
                  <a:pt x="221541" y="143265"/>
                  <a:pt x="220372" y="147552"/>
                </a:cubicBezTo>
                <a:lnTo>
                  <a:pt x="217891" y="156836"/>
                </a:lnTo>
                <a:cubicBezTo>
                  <a:pt x="216722" y="161124"/>
                  <a:pt x="212718" y="164030"/>
                  <a:pt x="208253" y="163746"/>
                </a:cubicBezTo>
                <a:lnTo>
                  <a:pt x="193370" y="162790"/>
                </a:lnTo>
                <a:cubicBezTo>
                  <a:pt x="191138" y="165660"/>
                  <a:pt x="188551" y="168318"/>
                  <a:pt x="185610" y="170585"/>
                </a:cubicBezTo>
                <a:lnTo>
                  <a:pt x="186567" y="185433"/>
                </a:lnTo>
                <a:cubicBezTo>
                  <a:pt x="186850" y="189898"/>
                  <a:pt x="183944" y="193937"/>
                  <a:pt x="179657" y="195071"/>
                </a:cubicBezTo>
                <a:lnTo>
                  <a:pt x="170373" y="197552"/>
                </a:lnTo>
                <a:cubicBezTo>
                  <a:pt x="166050" y="198721"/>
                  <a:pt x="161549" y="196666"/>
                  <a:pt x="159565" y="192662"/>
                </a:cubicBezTo>
                <a:lnTo>
                  <a:pt x="152974" y="179338"/>
                </a:lnTo>
                <a:cubicBezTo>
                  <a:pt x="149324" y="178842"/>
                  <a:pt x="145745" y="177850"/>
                  <a:pt x="142379" y="176468"/>
                </a:cubicBezTo>
                <a:lnTo>
                  <a:pt x="129977" y="184724"/>
                </a:lnTo>
                <a:cubicBezTo>
                  <a:pt x="126256" y="187205"/>
                  <a:pt x="121330" y="186708"/>
                  <a:pt x="118177" y="183555"/>
                </a:cubicBezTo>
                <a:lnTo>
                  <a:pt x="111373" y="176751"/>
                </a:lnTo>
                <a:cubicBezTo>
                  <a:pt x="108219" y="173597"/>
                  <a:pt x="107723" y="168672"/>
                  <a:pt x="110204" y="164951"/>
                </a:cubicBezTo>
                <a:lnTo>
                  <a:pt x="118460" y="152549"/>
                </a:lnTo>
                <a:cubicBezTo>
                  <a:pt x="117787" y="150883"/>
                  <a:pt x="117184" y="149147"/>
                  <a:pt x="116688" y="147340"/>
                </a:cubicBezTo>
                <a:cubicBezTo>
                  <a:pt x="116192" y="145533"/>
                  <a:pt x="115873" y="143725"/>
                  <a:pt x="115625" y="141954"/>
                </a:cubicBezTo>
                <a:lnTo>
                  <a:pt x="102266" y="135363"/>
                </a:lnTo>
                <a:cubicBezTo>
                  <a:pt x="98262" y="133378"/>
                  <a:pt x="96242" y="128843"/>
                  <a:pt x="97376" y="124555"/>
                </a:cubicBezTo>
                <a:lnTo>
                  <a:pt x="99857" y="115271"/>
                </a:lnTo>
                <a:cubicBezTo>
                  <a:pt x="101026" y="110983"/>
                  <a:pt x="105030" y="108078"/>
                  <a:pt x="109495" y="108361"/>
                </a:cubicBezTo>
                <a:lnTo>
                  <a:pt x="124342" y="109318"/>
                </a:lnTo>
                <a:cubicBezTo>
                  <a:pt x="126575" y="106448"/>
                  <a:pt x="129162" y="103790"/>
                  <a:pt x="132103" y="101522"/>
                </a:cubicBezTo>
                <a:lnTo>
                  <a:pt x="131146" y="86710"/>
                </a:lnTo>
                <a:cubicBezTo>
                  <a:pt x="130862" y="82245"/>
                  <a:pt x="133768" y="78206"/>
                  <a:pt x="138056" y="77072"/>
                </a:cubicBezTo>
                <a:lnTo>
                  <a:pt x="147340" y="74591"/>
                </a:lnTo>
                <a:close/>
                <a:moveTo>
                  <a:pt x="158892" y="120480"/>
                </a:moveTo>
                <a:cubicBezTo>
                  <a:pt x="150287" y="120490"/>
                  <a:pt x="143308" y="127484"/>
                  <a:pt x="143318" y="136089"/>
                </a:cubicBezTo>
                <a:cubicBezTo>
                  <a:pt x="143328" y="144694"/>
                  <a:pt x="150322" y="151673"/>
                  <a:pt x="158927" y="151663"/>
                </a:cubicBezTo>
                <a:cubicBezTo>
                  <a:pt x="167532" y="151653"/>
                  <a:pt x="174511" y="144659"/>
                  <a:pt x="174501" y="136054"/>
                </a:cubicBezTo>
                <a:cubicBezTo>
                  <a:pt x="174491" y="127449"/>
                  <a:pt x="167497" y="120470"/>
                  <a:pt x="158892" y="120480"/>
                </a:cubicBezTo>
                <a:close/>
                <a:moveTo>
                  <a:pt x="79694" y="-16123"/>
                </a:moveTo>
                <a:lnTo>
                  <a:pt x="88978" y="-13643"/>
                </a:lnTo>
                <a:cubicBezTo>
                  <a:pt x="93266" y="-12473"/>
                  <a:pt x="96171" y="-8434"/>
                  <a:pt x="95888" y="-4004"/>
                </a:cubicBezTo>
                <a:lnTo>
                  <a:pt x="94931" y="10808"/>
                </a:lnTo>
                <a:cubicBezTo>
                  <a:pt x="97872" y="13076"/>
                  <a:pt x="100459" y="15698"/>
                  <a:pt x="102691" y="18604"/>
                </a:cubicBezTo>
                <a:lnTo>
                  <a:pt x="117574" y="17647"/>
                </a:lnTo>
                <a:cubicBezTo>
                  <a:pt x="122004" y="17363"/>
                  <a:pt x="126043" y="20269"/>
                  <a:pt x="127213" y="24557"/>
                </a:cubicBezTo>
                <a:lnTo>
                  <a:pt x="129693" y="33841"/>
                </a:lnTo>
                <a:cubicBezTo>
                  <a:pt x="130827" y="38128"/>
                  <a:pt x="128807" y="42664"/>
                  <a:pt x="124803" y="44648"/>
                </a:cubicBezTo>
                <a:lnTo>
                  <a:pt x="111444" y="51239"/>
                </a:lnTo>
                <a:cubicBezTo>
                  <a:pt x="111196" y="53047"/>
                  <a:pt x="110842" y="54854"/>
                  <a:pt x="110381" y="56626"/>
                </a:cubicBezTo>
                <a:cubicBezTo>
                  <a:pt x="109920" y="58397"/>
                  <a:pt x="109282" y="60169"/>
                  <a:pt x="108609" y="61835"/>
                </a:cubicBezTo>
                <a:lnTo>
                  <a:pt x="116866" y="74237"/>
                </a:lnTo>
                <a:cubicBezTo>
                  <a:pt x="119346" y="77958"/>
                  <a:pt x="118850" y="82883"/>
                  <a:pt x="115696" y="86037"/>
                </a:cubicBezTo>
                <a:lnTo>
                  <a:pt x="108893" y="92840"/>
                </a:lnTo>
                <a:cubicBezTo>
                  <a:pt x="105739" y="95994"/>
                  <a:pt x="100813" y="96490"/>
                  <a:pt x="97093" y="94010"/>
                </a:cubicBezTo>
                <a:lnTo>
                  <a:pt x="84690" y="85753"/>
                </a:lnTo>
                <a:cubicBezTo>
                  <a:pt x="81324" y="87135"/>
                  <a:pt x="77745" y="88128"/>
                  <a:pt x="74095" y="88624"/>
                </a:cubicBezTo>
                <a:lnTo>
                  <a:pt x="67504" y="101947"/>
                </a:lnTo>
                <a:cubicBezTo>
                  <a:pt x="65520" y="105951"/>
                  <a:pt x="60984" y="107971"/>
                  <a:pt x="56696" y="106837"/>
                </a:cubicBezTo>
                <a:lnTo>
                  <a:pt x="47412" y="104357"/>
                </a:lnTo>
                <a:cubicBezTo>
                  <a:pt x="43089" y="103188"/>
                  <a:pt x="40219" y="99148"/>
                  <a:pt x="40503" y="94718"/>
                </a:cubicBezTo>
                <a:lnTo>
                  <a:pt x="41459" y="79871"/>
                </a:lnTo>
                <a:cubicBezTo>
                  <a:pt x="38518" y="77603"/>
                  <a:pt x="35931" y="74981"/>
                  <a:pt x="33699" y="72075"/>
                </a:cubicBezTo>
                <a:lnTo>
                  <a:pt x="18816" y="73032"/>
                </a:lnTo>
                <a:cubicBezTo>
                  <a:pt x="14387" y="73316"/>
                  <a:pt x="10347" y="70410"/>
                  <a:pt x="9178" y="66122"/>
                </a:cubicBezTo>
                <a:lnTo>
                  <a:pt x="6697" y="56838"/>
                </a:lnTo>
                <a:cubicBezTo>
                  <a:pt x="5563" y="52551"/>
                  <a:pt x="7583" y="48015"/>
                  <a:pt x="11587" y="46030"/>
                </a:cubicBezTo>
                <a:lnTo>
                  <a:pt x="24946" y="39439"/>
                </a:lnTo>
                <a:cubicBezTo>
                  <a:pt x="25194" y="37632"/>
                  <a:pt x="25549" y="35860"/>
                  <a:pt x="26009" y="34053"/>
                </a:cubicBezTo>
                <a:cubicBezTo>
                  <a:pt x="26506" y="32246"/>
                  <a:pt x="27073" y="30510"/>
                  <a:pt x="27781" y="28844"/>
                </a:cubicBezTo>
                <a:lnTo>
                  <a:pt x="19525" y="16477"/>
                </a:lnTo>
                <a:cubicBezTo>
                  <a:pt x="17044" y="12757"/>
                  <a:pt x="17540" y="7831"/>
                  <a:pt x="20694" y="4677"/>
                </a:cubicBezTo>
                <a:lnTo>
                  <a:pt x="27498" y="-2126"/>
                </a:lnTo>
                <a:cubicBezTo>
                  <a:pt x="30652" y="-5280"/>
                  <a:pt x="35577" y="-5776"/>
                  <a:pt x="39298" y="-3295"/>
                </a:cubicBezTo>
                <a:lnTo>
                  <a:pt x="51700" y="4961"/>
                </a:lnTo>
                <a:cubicBezTo>
                  <a:pt x="55066" y="3579"/>
                  <a:pt x="58645" y="2587"/>
                  <a:pt x="62295" y="2091"/>
                </a:cubicBezTo>
                <a:lnTo>
                  <a:pt x="68886" y="-11233"/>
                </a:lnTo>
                <a:cubicBezTo>
                  <a:pt x="70871" y="-15237"/>
                  <a:pt x="75371" y="-17257"/>
                  <a:pt x="79694" y="-16123"/>
                </a:cubicBezTo>
                <a:close/>
                <a:moveTo>
                  <a:pt x="68177" y="29766"/>
                </a:moveTo>
                <a:cubicBezTo>
                  <a:pt x="59572" y="29766"/>
                  <a:pt x="52586" y="36752"/>
                  <a:pt x="52586" y="45357"/>
                </a:cubicBezTo>
                <a:cubicBezTo>
                  <a:pt x="52586" y="53962"/>
                  <a:pt x="59572" y="60949"/>
                  <a:pt x="68177" y="60949"/>
                </a:cubicBezTo>
                <a:cubicBezTo>
                  <a:pt x="76783" y="60949"/>
                  <a:pt x="83769" y="53962"/>
                  <a:pt x="83769" y="45357"/>
                </a:cubicBezTo>
                <a:cubicBezTo>
                  <a:pt x="83769" y="36752"/>
                  <a:pt x="76783" y="29766"/>
                  <a:pt x="68177" y="29766"/>
                </a:cubicBezTo>
                <a:close/>
              </a:path>
            </a:pathLst>
          </a:custGeom>
          <a:solidFill>
            <a:srgbClr val="FFFFFF"/>
          </a:solidFill>
          <a:ln/>
        </p:spPr>
        <p:txBody>
          <a:bodyPr/>
          <a:lstStyle/>
          <a:p>
            <a:endParaRPr lang="nl-NL"/>
          </a:p>
        </p:txBody>
      </p:sp>
      <p:sp>
        <p:nvSpPr>
          <p:cNvPr id="24" name="Text 22"/>
          <p:cNvSpPr/>
          <p:nvPr/>
        </p:nvSpPr>
        <p:spPr>
          <a:xfrm>
            <a:off x="6613071" y="1524000"/>
            <a:ext cx="5125357" cy="254000"/>
          </a:xfrm>
          <a:prstGeom prst="rect">
            <a:avLst/>
          </a:prstGeom>
          <a:noFill/>
          <a:ln/>
        </p:spPr>
        <p:txBody>
          <a:bodyPr wrap="square" lIns="0" tIns="0" rIns="0" bIns="0" rtlCol="0" anchor="ctr"/>
          <a:lstStyle/>
          <a:p>
            <a:pPr>
              <a:lnSpc>
                <a:spcPct val="120000"/>
              </a:lnSpc>
            </a:pPr>
            <a:r>
              <a:rPr lang="en-US" sz="1429" b="1">
                <a:solidFill>
                  <a:srgbClr val="FFFFFF"/>
                </a:solidFill>
                <a:latin typeface="Noto Sans SC" pitchFamily="34" charset="0"/>
                <a:ea typeface="Noto Sans SC" pitchFamily="34" charset="-122"/>
                <a:cs typeface="Noto Sans SC" pitchFamily="34" charset="-120"/>
              </a:rPr>
              <a:t>Voorbeelden van OT Systemen</a:t>
            </a:r>
            <a:endParaRPr lang="en-US" sz="1600"/>
          </a:p>
        </p:txBody>
      </p:sp>
      <p:sp>
        <p:nvSpPr>
          <p:cNvPr id="25" name="Shape 23"/>
          <p:cNvSpPr/>
          <p:nvPr/>
        </p:nvSpPr>
        <p:spPr>
          <a:xfrm>
            <a:off x="6386286" y="1923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26" name="Text 24"/>
          <p:cNvSpPr/>
          <p:nvPr/>
        </p:nvSpPr>
        <p:spPr>
          <a:xfrm>
            <a:off x="6495143" y="2032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SCADA</a:t>
            </a:r>
            <a:endParaRPr lang="en-US" sz="1600"/>
          </a:p>
        </p:txBody>
      </p:sp>
      <p:sp>
        <p:nvSpPr>
          <p:cNvPr id="27" name="Text 25"/>
          <p:cNvSpPr/>
          <p:nvPr/>
        </p:nvSpPr>
        <p:spPr>
          <a:xfrm>
            <a:off x="6495143" y="2286000"/>
            <a:ext cx="2422071" cy="181429"/>
          </a:xfrm>
          <a:prstGeom prst="rect">
            <a:avLst/>
          </a:prstGeom>
          <a:noFill/>
          <a:ln/>
        </p:spPr>
        <p:txBody>
          <a:bodyPr wrap="square" lIns="0" tIns="0" rIns="0" bIns="0" rtlCol="0" anchor="ctr"/>
          <a:lstStyle/>
          <a:p>
            <a:pPr>
              <a:lnSpc>
                <a:spcPct val="120000"/>
              </a:lnSpc>
            </a:pPr>
            <a:r>
              <a:rPr lang="en-US" sz="1000">
                <a:solidFill>
                  <a:srgbClr val="CEFAFE"/>
                </a:solidFill>
                <a:latin typeface="MiSans" pitchFamily="34" charset="0"/>
                <a:ea typeface="MiSans" pitchFamily="34" charset="-122"/>
                <a:cs typeface="MiSans" pitchFamily="34" charset="-120"/>
              </a:rPr>
              <a:t>Supervisory Control &amp; Data Acquisition</a:t>
            </a:r>
            <a:endParaRPr lang="en-US" sz="1600"/>
          </a:p>
        </p:txBody>
      </p:sp>
      <p:sp>
        <p:nvSpPr>
          <p:cNvPr id="28" name="Shape 26"/>
          <p:cNvSpPr/>
          <p:nvPr/>
        </p:nvSpPr>
        <p:spPr>
          <a:xfrm>
            <a:off x="9071429" y="1923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29" name="Text 27"/>
          <p:cNvSpPr/>
          <p:nvPr/>
        </p:nvSpPr>
        <p:spPr>
          <a:xfrm>
            <a:off x="9180286" y="2032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PLC's</a:t>
            </a:r>
            <a:endParaRPr lang="en-US" sz="1600"/>
          </a:p>
        </p:txBody>
      </p:sp>
      <p:sp>
        <p:nvSpPr>
          <p:cNvPr id="30" name="Text 28"/>
          <p:cNvSpPr/>
          <p:nvPr/>
        </p:nvSpPr>
        <p:spPr>
          <a:xfrm>
            <a:off x="9180286" y="2286000"/>
            <a:ext cx="2422071" cy="181429"/>
          </a:xfrm>
          <a:prstGeom prst="rect">
            <a:avLst/>
          </a:prstGeom>
          <a:noFill/>
          <a:ln/>
        </p:spPr>
        <p:txBody>
          <a:bodyPr wrap="square" lIns="0" tIns="0" rIns="0" bIns="0" rtlCol="0" anchor="ctr"/>
          <a:lstStyle/>
          <a:p>
            <a:pPr>
              <a:lnSpc>
                <a:spcPct val="120000"/>
              </a:lnSpc>
            </a:pPr>
            <a:r>
              <a:rPr lang="en-US" sz="1000">
                <a:solidFill>
                  <a:srgbClr val="CEFAFE"/>
                </a:solidFill>
                <a:latin typeface="MiSans" pitchFamily="34" charset="0"/>
                <a:ea typeface="MiSans" pitchFamily="34" charset="-122"/>
                <a:cs typeface="MiSans" pitchFamily="34" charset="-120"/>
              </a:rPr>
              <a:t>Programmable Logic Controllers</a:t>
            </a:r>
            <a:endParaRPr lang="en-US" sz="1600"/>
          </a:p>
        </p:txBody>
      </p:sp>
      <p:sp>
        <p:nvSpPr>
          <p:cNvPr id="31" name="Shape 29"/>
          <p:cNvSpPr/>
          <p:nvPr/>
        </p:nvSpPr>
        <p:spPr>
          <a:xfrm>
            <a:off x="6386286" y="2685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32" name="Text 30"/>
          <p:cNvSpPr/>
          <p:nvPr/>
        </p:nvSpPr>
        <p:spPr>
          <a:xfrm>
            <a:off x="6495143" y="2794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DCS</a:t>
            </a:r>
            <a:endParaRPr lang="en-US" sz="1600"/>
          </a:p>
        </p:txBody>
      </p:sp>
      <p:sp>
        <p:nvSpPr>
          <p:cNvPr id="33" name="Text 31"/>
          <p:cNvSpPr/>
          <p:nvPr/>
        </p:nvSpPr>
        <p:spPr>
          <a:xfrm>
            <a:off x="6495143" y="3048000"/>
            <a:ext cx="2422071" cy="181429"/>
          </a:xfrm>
          <a:prstGeom prst="rect">
            <a:avLst/>
          </a:prstGeom>
          <a:noFill/>
          <a:ln/>
        </p:spPr>
        <p:txBody>
          <a:bodyPr wrap="square" lIns="0" tIns="0" rIns="0" bIns="0" rtlCol="0" anchor="ctr"/>
          <a:lstStyle/>
          <a:p>
            <a:pPr>
              <a:lnSpc>
                <a:spcPct val="120000"/>
              </a:lnSpc>
            </a:pPr>
            <a:r>
              <a:rPr lang="en-US" sz="1000">
                <a:solidFill>
                  <a:srgbClr val="CEFAFE"/>
                </a:solidFill>
                <a:latin typeface="MiSans" pitchFamily="34" charset="0"/>
                <a:ea typeface="MiSans" pitchFamily="34" charset="-122"/>
                <a:cs typeface="MiSans" pitchFamily="34" charset="-120"/>
              </a:rPr>
              <a:t>Distributed Control Systems</a:t>
            </a:r>
            <a:endParaRPr lang="en-US" sz="1600"/>
          </a:p>
        </p:txBody>
      </p:sp>
      <p:sp>
        <p:nvSpPr>
          <p:cNvPr id="34" name="Shape 32"/>
          <p:cNvSpPr/>
          <p:nvPr/>
        </p:nvSpPr>
        <p:spPr>
          <a:xfrm>
            <a:off x="9071429" y="2685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35" name="Text 33"/>
          <p:cNvSpPr/>
          <p:nvPr/>
        </p:nvSpPr>
        <p:spPr>
          <a:xfrm>
            <a:off x="9180286" y="2794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HMI</a:t>
            </a:r>
            <a:endParaRPr lang="en-US" sz="1600"/>
          </a:p>
        </p:txBody>
      </p:sp>
      <p:sp>
        <p:nvSpPr>
          <p:cNvPr id="36" name="Text 34"/>
          <p:cNvSpPr/>
          <p:nvPr/>
        </p:nvSpPr>
        <p:spPr>
          <a:xfrm>
            <a:off x="9180286" y="3048000"/>
            <a:ext cx="2422071" cy="181429"/>
          </a:xfrm>
          <a:prstGeom prst="rect">
            <a:avLst/>
          </a:prstGeom>
          <a:noFill/>
          <a:ln/>
        </p:spPr>
        <p:txBody>
          <a:bodyPr wrap="square" lIns="0" tIns="0" rIns="0" bIns="0" rtlCol="0" anchor="ctr"/>
          <a:lstStyle/>
          <a:p>
            <a:pPr>
              <a:lnSpc>
                <a:spcPct val="120000"/>
              </a:lnSpc>
            </a:pPr>
            <a:r>
              <a:rPr lang="en-US" sz="1000">
                <a:solidFill>
                  <a:srgbClr val="CEFAFE"/>
                </a:solidFill>
                <a:latin typeface="MiSans" pitchFamily="34" charset="0"/>
                <a:ea typeface="MiSans" pitchFamily="34" charset="-122"/>
                <a:cs typeface="MiSans" pitchFamily="34" charset="-120"/>
              </a:rPr>
              <a:t>Human-Machine Interfaces</a:t>
            </a:r>
            <a:endParaRPr lang="en-US" sz="1600"/>
          </a:p>
        </p:txBody>
      </p:sp>
      <p:sp>
        <p:nvSpPr>
          <p:cNvPr id="37" name="Shape 35"/>
          <p:cNvSpPr/>
          <p:nvPr/>
        </p:nvSpPr>
        <p:spPr>
          <a:xfrm>
            <a:off x="6386286" y="3447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38" name="Text 36"/>
          <p:cNvSpPr/>
          <p:nvPr/>
        </p:nvSpPr>
        <p:spPr>
          <a:xfrm>
            <a:off x="6495143" y="3556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SIS</a:t>
            </a:r>
            <a:endParaRPr lang="en-US" sz="1600"/>
          </a:p>
        </p:txBody>
      </p:sp>
      <p:sp>
        <p:nvSpPr>
          <p:cNvPr id="39" name="Text 37"/>
          <p:cNvSpPr/>
          <p:nvPr/>
        </p:nvSpPr>
        <p:spPr>
          <a:xfrm>
            <a:off x="6495143" y="3810000"/>
            <a:ext cx="2422071" cy="181429"/>
          </a:xfrm>
          <a:prstGeom prst="rect">
            <a:avLst/>
          </a:prstGeom>
          <a:noFill/>
          <a:ln/>
        </p:spPr>
        <p:txBody>
          <a:bodyPr wrap="square" lIns="0" tIns="0" rIns="0" bIns="0" rtlCol="0" anchor="ctr"/>
          <a:lstStyle/>
          <a:p>
            <a:pPr>
              <a:lnSpc>
                <a:spcPct val="120000"/>
              </a:lnSpc>
            </a:pPr>
            <a:r>
              <a:rPr lang="en-US" sz="1000">
                <a:solidFill>
                  <a:srgbClr val="CEFAFE"/>
                </a:solidFill>
                <a:latin typeface="MiSans" pitchFamily="34" charset="0"/>
                <a:ea typeface="MiSans" pitchFamily="34" charset="-122"/>
                <a:cs typeface="MiSans" pitchFamily="34" charset="-120"/>
              </a:rPr>
              <a:t>Safety Instrumented Systems</a:t>
            </a:r>
            <a:endParaRPr lang="en-US" sz="1600"/>
          </a:p>
        </p:txBody>
      </p:sp>
      <p:sp>
        <p:nvSpPr>
          <p:cNvPr id="40" name="Shape 38"/>
          <p:cNvSpPr/>
          <p:nvPr/>
        </p:nvSpPr>
        <p:spPr>
          <a:xfrm>
            <a:off x="9071429" y="3447143"/>
            <a:ext cx="2576286" cy="653143"/>
          </a:xfrm>
          <a:custGeom>
            <a:avLst/>
            <a:gdLst/>
            <a:ahLst/>
            <a:cxnLst/>
            <a:rect l="l" t="t" r="r" b="b"/>
            <a:pathLst>
              <a:path w="2576286" h="653143">
                <a:moveTo>
                  <a:pt x="72571" y="0"/>
                </a:moveTo>
                <a:lnTo>
                  <a:pt x="2503715" y="0"/>
                </a:lnTo>
                <a:cubicBezTo>
                  <a:pt x="2543795" y="0"/>
                  <a:pt x="2576286" y="32491"/>
                  <a:pt x="2576286" y="72571"/>
                </a:cubicBezTo>
                <a:lnTo>
                  <a:pt x="2576286" y="580572"/>
                </a:lnTo>
                <a:cubicBezTo>
                  <a:pt x="2576286" y="620652"/>
                  <a:pt x="2543795" y="653143"/>
                  <a:pt x="2503715" y="653143"/>
                </a:cubicBezTo>
                <a:lnTo>
                  <a:pt x="72571" y="653143"/>
                </a:lnTo>
                <a:cubicBezTo>
                  <a:pt x="32518" y="653143"/>
                  <a:pt x="0" y="620625"/>
                  <a:pt x="0" y="580572"/>
                </a:cubicBezTo>
                <a:lnTo>
                  <a:pt x="0" y="72571"/>
                </a:lnTo>
                <a:cubicBezTo>
                  <a:pt x="0" y="32518"/>
                  <a:pt x="32518" y="0"/>
                  <a:pt x="72571" y="0"/>
                </a:cubicBezTo>
                <a:close/>
              </a:path>
            </a:pathLst>
          </a:custGeom>
          <a:solidFill>
            <a:srgbClr val="FFFFFF">
              <a:alpha val="10196"/>
            </a:srgbClr>
          </a:solidFill>
          <a:ln/>
        </p:spPr>
        <p:txBody>
          <a:bodyPr/>
          <a:lstStyle/>
          <a:p>
            <a:endParaRPr lang="nl-NL"/>
          </a:p>
        </p:txBody>
      </p:sp>
      <p:sp>
        <p:nvSpPr>
          <p:cNvPr id="41" name="Text 39"/>
          <p:cNvSpPr/>
          <p:nvPr/>
        </p:nvSpPr>
        <p:spPr>
          <a:xfrm>
            <a:off x="9180286" y="3556000"/>
            <a:ext cx="2431143" cy="217714"/>
          </a:xfrm>
          <a:prstGeom prst="rect">
            <a:avLst/>
          </a:prstGeom>
          <a:noFill/>
          <a:ln/>
        </p:spPr>
        <p:txBody>
          <a:bodyPr wrap="square" lIns="0" tIns="0" rIns="0" bIns="0" rtlCol="0" anchor="ctr"/>
          <a:lstStyle/>
          <a:p>
            <a:pPr>
              <a:lnSpc>
                <a:spcPct val="120000"/>
              </a:lnSpc>
            </a:pPr>
            <a:r>
              <a:rPr lang="en-US" sz="1143" b="1">
                <a:solidFill>
                  <a:srgbClr val="FFFFFF"/>
                </a:solidFill>
                <a:latin typeface="MiSans" pitchFamily="34" charset="0"/>
                <a:ea typeface="MiSans" pitchFamily="34" charset="-122"/>
                <a:cs typeface="MiSans" pitchFamily="34" charset="-120"/>
              </a:rPr>
              <a:t>MES</a:t>
            </a:r>
            <a:endParaRPr lang="en-US" sz="1600"/>
          </a:p>
        </p:txBody>
      </p:sp>
      <p:sp>
        <p:nvSpPr>
          <p:cNvPr id="42" name="Text 40"/>
          <p:cNvSpPr/>
          <p:nvPr/>
        </p:nvSpPr>
        <p:spPr>
          <a:xfrm>
            <a:off x="9180286" y="3810000"/>
            <a:ext cx="2422071" cy="181429"/>
          </a:xfrm>
          <a:prstGeom prst="rect">
            <a:avLst/>
          </a:prstGeom>
          <a:noFill/>
          <a:ln/>
        </p:spPr>
        <p:txBody>
          <a:bodyPr wrap="square" lIns="0" tIns="0" rIns="0" bIns="0" rtlCol="0" anchor="ctr"/>
          <a:lstStyle/>
          <a:p>
            <a:pPr>
              <a:lnSpc>
                <a:spcPct val="120000"/>
              </a:lnSpc>
            </a:pPr>
            <a:r>
              <a:rPr lang="en-US" sz="1000">
                <a:solidFill>
                  <a:srgbClr val="CEFAFE"/>
                </a:solidFill>
                <a:latin typeface="MiSans" pitchFamily="34" charset="0"/>
                <a:ea typeface="MiSans" pitchFamily="34" charset="-122"/>
                <a:cs typeface="MiSans" pitchFamily="34" charset="-120"/>
              </a:rPr>
              <a:t>Manufacturing Execution Systems</a:t>
            </a:r>
            <a:endParaRPr lang="en-US" sz="1600"/>
          </a:p>
        </p:txBody>
      </p:sp>
      <p:sp>
        <p:nvSpPr>
          <p:cNvPr id="43" name="Shape 41"/>
          <p:cNvSpPr/>
          <p:nvPr/>
        </p:nvSpPr>
        <p:spPr>
          <a:xfrm>
            <a:off x="6223000" y="4426857"/>
            <a:ext cx="5606143" cy="2068286"/>
          </a:xfrm>
          <a:custGeom>
            <a:avLst/>
            <a:gdLst/>
            <a:ahLst/>
            <a:cxnLst/>
            <a:rect l="l" t="t" r="r" b="b"/>
            <a:pathLst>
              <a:path w="5606143" h="2068286">
                <a:moveTo>
                  <a:pt x="36286" y="0"/>
                </a:moveTo>
                <a:lnTo>
                  <a:pt x="5497289" y="0"/>
                </a:lnTo>
                <a:cubicBezTo>
                  <a:pt x="5557407" y="0"/>
                  <a:pt x="5606143" y="48736"/>
                  <a:pt x="5606143" y="108854"/>
                </a:cubicBezTo>
                <a:lnTo>
                  <a:pt x="5606143" y="1959432"/>
                </a:lnTo>
                <a:cubicBezTo>
                  <a:pt x="5606143" y="2019550"/>
                  <a:pt x="5557407" y="2068286"/>
                  <a:pt x="5497289" y="2068286"/>
                </a:cubicBezTo>
                <a:lnTo>
                  <a:pt x="36286" y="2068286"/>
                </a:lnTo>
                <a:cubicBezTo>
                  <a:pt x="16246" y="2068286"/>
                  <a:pt x="0" y="2052040"/>
                  <a:pt x="0" y="2032000"/>
                </a:cubicBezTo>
                <a:lnTo>
                  <a:pt x="0" y="36286"/>
                </a:lnTo>
                <a:cubicBezTo>
                  <a:pt x="0" y="16259"/>
                  <a:pt x="16259" y="0"/>
                  <a:pt x="36286" y="0"/>
                </a:cubicBezTo>
                <a:close/>
              </a:path>
            </a:pathLst>
          </a:custGeom>
          <a:solidFill>
            <a:srgbClr val="FFFFFF"/>
          </a:solidFill>
          <a:ln/>
          <a:effectLst>
            <a:outerShdw blurRad="54429" dist="36286" dir="5400000" algn="bl" rotWithShape="0">
              <a:srgbClr val="000000">
                <a:alpha val="10196"/>
              </a:srgbClr>
            </a:outerShdw>
          </a:effectLst>
        </p:spPr>
        <p:txBody>
          <a:bodyPr/>
          <a:lstStyle/>
          <a:p>
            <a:endParaRPr lang="nl-NL"/>
          </a:p>
        </p:txBody>
      </p:sp>
      <p:sp>
        <p:nvSpPr>
          <p:cNvPr id="44" name="Shape 42"/>
          <p:cNvSpPr/>
          <p:nvPr/>
        </p:nvSpPr>
        <p:spPr>
          <a:xfrm>
            <a:off x="6223000" y="4426857"/>
            <a:ext cx="36286" cy="2068286"/>
          </a:xfrm>
          <a:custGeom>
            <a:avLst/>
            <a:gdLst/>
            <a:ahLst/>
            <a:cxnLst/>
            <a:rect l="l" t="t" r="r" b="b"/>
            <a:pathLst>
              <a:path w="36286" h="2068286">
                <a:moveTo>
                  <a:pt x="36286" y="0"/>
                </a:moveTo>
                <a:lnTo>
                  <a:pt x="36286" y="0"/>
                </a:lnTo>
                <a:lnTo>
                  <a:pt x="36286" y="2068286"/>
                </a:lnTo>
                <a:lnTo>
                  <a:pt x="36286" y="2068286"/>
                </a:lnTo>
                <a:cubicBezTo>
                  <a:pt x="16246" y="2068286"/>
                  <a:pt x="0" y="2052040"/>
                  <a:pt x="0" y="2032000"/>
                </a:cubicBezTo>
                <a:lnTo>
                  <a:pt x="0" y="36286"/>
                </a:lnTo>
                <a:cubicBezTo>
                  <a:pt x="0" y="16259"/>
                  <a:pt x="16259" y="0"/>
                  <a:pt x="36286" y="0"/>
                </a:cubicBezTo>
                <a:close/>
              </a:path>
            </a:pathLst>
          </a:custGeom>
          <a:solidFill>
            <a:srgbClr val="FF6900"/>
          </a:solidFill>
          <a:ln/>
        </p:spPr>
        <p:txBody>
          <a:bodyPr/>
          <a:lstStyle/>
          <a:p>
            <a:endParaRPr lang="nl-NL"/>
          </a:p>
        </p:txBody>
      </p:sp>
      <p:sp>
        <p:nvSpPr>
          <p:cNvPr id="45" name="Shape 43"/>
          <p:cNvSpPr/>
          <p:nvPr/>
        </p:nvSpPr>
        <p:spPr>
          <a:xfrm>
            <a:off x="6445250" y="4644571"/>
            <a:ext cx="181429" cy="181429"/>
          </a:xfrm>
          <a:custGeom>
            <a:avLst/>
            <a:gdLst/>
            <a:ahLst/>
            <a:cxnLst/>
            <a:rect l="l" t="t" r="r" b="b"/>
            <a:pathLst>
              <a:path w="181429" h="181429">
                <a:moveTo>
                  <a:pt x="90714" y="0"/>
                </a:moveTo>
                <a:cubicBezTo>
                  <a:pt x="92344" y="0"/>
                  <a:pt x="93974" y="354"/>
                  <a:pt x="95463" y="1028"/>
                </a:cubicBezTo>
                <a:lnTo>
                  <a:pt x="162223" y="29340"/>
                </a:lnTo>
                <a:cubicBezTo>
                  <a:pt x="170018" y="32636"/>
                  <a:pt x="175830" y="40325"/>
                  <a:pt x="175794" y="49609"/>
                </a:cubicBezTo>
                <a:cubicBezTo>
                  <a:pt x="175617" y="84761"/>
                  <a:pt x="161160" y="149076"/>
                  <a:pt x="100105" y="178310"/>
                </a:cubicBezTo>
                <a:cubicBezTo>
                  <a:pt x="94187" y="181145"/>
                  <a:pt x="87313" y="181145"/>
                  <a:pt x="81395" y="178310"/>
                </a:cubicBezTo>
                <a:cubicBezTo>
                  <a:pt x="20304" y="149076"/>
                  <a:pt x="5882" y="84761"/>
                  <a:pt x="5705" y="49609"/>
                </a:cubicBezTo>
                <a:cubicBezTo>
                  <a:pt x="5670" y="40325"/>
                  <a:pt x="11481" y="32636"/>
                  <a:pt x="19277" y="29340"/>
                </a:cubicBezTo>
                <a:lnTo>
                  <a:pt x="86001" y="1028"/>
                </a:lnTo>
                <a:cubicBezTo>
                  <a:pt x="87490" y="354"/>
                  <a:pt x="89084" y="0"/>
                  <a:pt x="90714" y="0"/>
                </a:cubicBezTo>
                <a:close/>
                <a:moveTo>
                  <a:pt x="90714" y="23671"/>
                </a:moveTo>
                <a:lnTo>
                  <a:pt x="90714" y="157652"/>
                </a:lnTo>
                <a:cubicBezTo>
                  <a:pt x="139615" y="133981"/>
                  <a:pt x="152761" y="81537"/>
                  <a:pt x="153080" y="50141"/>
                </a:cubicBezTo>
                <a:lnTo>
                  <a:pt x="90714" y="23706"/>
                </a:lnTo>
                <a:lnTo>
                  <a:pt x="90714" y="23706"/>
                </a:lnTo>
                <a:close/>
              </a:path>
            </a:pathLst>
          </a:custGeom>
          <a:solidFill>
            <a:srgbClr val="FF6900"/>
          </a:solidFill>
          <a:ln/>
        </p:spPr>
        <p:txBody>
          <a:bodyPr/>
          <a:lstStyle/>
          <a:p>
            <a:endParaRPr lang="nl-NL"/>
          </a:p>
        </p:txBody>
      </p:sp>
      <p:sp>
        <p:nvSpPr>
          <p:cNvPr id="46" name="Text 44"/>
          <p:cNvSpPr/>
          <p:nvPr/>
        </p:nvSpPr>
        <p:spPr>
          <a:xfrm>
            <a:off x="6649357" y="4608286"/>
            <a:ext cx="5089071" cy="254000"/>
          </a:xfrm>
          <a:prstGeom prst="rect">
            <a:avLst/>
          </a:prstGeom>
          <a:noFill/>
          <a:ln/>
        </p:spPr>
        <p:txBody>
          <a:bodyPr wrap="square" lIns="0" tIns="0" rIns="0" bIns="0" rtlCol="0" anchor="ctr"/>
          <a:lstStyle/>
          <a:p>
            <a:pPr>
              <a:lnSpc>
                <a:spcPct val="120000"/>
              </a:lnSpc>
            </a:pPr>
            <a:r>
              <a:rPr lang="en-US" sz="1429" b="1">
                <a:solidFill>
                  <a:srgbClr val="1D293D"/>
                </a:solidFill>
                <a:latin typeface="Noto Sans SC" pitchFamily="34" charset="0"/>
                <a:ea typeface="Noto Sans SC" pitchFamily="34" charset="-122"/>
                <a:cs typeface="Noto Sans SC" pitchFamily="34" charset="-120"/>
              </a:rPr>
              <a:t>Security Prioriteit (AIC)</a:t>
            </a:r>
            <a:endParaRPr lang="en-US" sz="1600"/>
          </a:p>
        </p:txBody>
      </p:sp>
      <p:sp>
        <p:nvSpPr>
          <p:cNvPr id="47" name="Shape 45"/>
          <p:cNvSpPr/>
          <p:nvPr/>
        </p:nvSpPr>
        <p:spPr>
          <a:xfrm>
            <a:off x="6422571" y="5025571"/>
            <a:ext cx="290286" cy="290286"/>
          </a:xfrm>
          <a:custGeom>
            <a:avLst/>
            <a:gdLst/>
            <a:ahLst/>
            <a:cxnLst/>
            <a:rect l="l" t="t" r="r" b="b"/>
            <a:pathLst>
              <a:path w="290286" h="290286">
                <a:moveTo>
                  <a:pt x="145143" y="0"/>
                </a:moveTo>
                <a:lnTo>
                  <a:pt x="145143" y="0"/>
                </a:lnTo>
                <a:cubicBezTo>
                  <a:pt x="225249" y="0"/>
                  <a:pt x="290286" y="65036"/>
                  <a:pt x="290286" y="145143"/>
                </a:cubicBezTo>
                <a:lnTo>
                  <a:pt x="290286" y="145143"/>
                </a:lnTo>
                <a:cubicBezTo>
                  <a:pt x="290286" y="225249"/>
                  <a:pt x="225249" y="290286"/>
                  <a:pt x="145143" y="290286"/>
                </a:cubicBezTo>
                <a:lnTo>
                  <a:pt x="145143" y="290286"/>
                </a:lnTo>
                <a:cubicBezTo>
                  <a:pt x="65036" y="290286"/>
                  <a:pt x="0" y="225249"/>
                  <a:pt x="0" y="145143"/>
                </a:cubicBezTo>
                <a:lnTo>
                  <a:pt x="0" y="145143"/>
                </a:lnTo>
                <a:cubicBezTo>
                  <a:pt x="0" y="65036"/>
                  <a:pt x="65036" y="0"/>
                  <a:pt x="145143" y="0"/>
                </a:cubicBezTo>
                <a:close/>
              </a:path>
            </a:pathLst>
          </a:custGeom>
          <a:solidFill>
            <a:srgbClr val="00C950"/>
          </a:solidFill>
          <a:ln/>
        </p:spPr>
        <p:txBody>
          <a:bodyPr/>
          <a:lstStyle/>
          <a:p>
            <a:endParaRPr lang="nl-NL"/>
          </a:p>
        </p:txBody>
      </p:sp>
      <p:sp>
        <p:nvSpPr>
          <p:cNvPr id="48" name="Text 46"/>
          <p:cNvSpPr/>
          <p:nvPr/>
        </p:nvSpPr>
        <p:spPr>
          <a:xfrm>
            <a:off x="6390821" y="5025571"/>
            <a:ext cx="353786" cy="290286"/>
          </a:xfrm>
          <a:prstGeom prst="rect">
            <a:avLst/>
          </a:prstGeom>
          <a:noFill/>
          <a:ln/>
        </p:spPr>
        <p:txBody>
          <a:bodyPr wrap="square" lIns="0" tIns="0" rIns="0" bIns="0" rtlCol="0" anchor="ctr"/>
          <a:lstStyle/>
          <a:p>
            <a:pPr algn="ctr">
              <a:lnSpc>
                <a:spcPct val="120000"/>
              </a:lnSpc>
            </a:pPr>
            <a:r>
              <a:rPr lang="en-US" sz="1000" b="1">
                <a:solidFill>
                  <a:srgbClr val="FFFFFF"/>
                </a:solidFill>
                <a:latin typeface="MiSans" pitchFamily="34" charset="0"/>
                <a:ea typeface="MiSans" pitchFamily="34" charset="-122"/>
                <a:cs typeface="MiSans" pitchFamily="34" charset="-120"/>
              </a:rPr>
              <a:t>A</a:t>
            </a:r>
            <a:endParaRPr lang="en-US" sz="1600"/>
          </a:p>
        </p:txBody>
      </p:sp>
      <p:sp>
        <p:nvSpPr>
          <p:cNvPr id="49" name="Text 47"/>
          <p:cNvSpPr/>
          <p:nvPr/>
        </p:nvSpPr>
        <p:spPr>
          <a:xfrm>
            <a:off x="6821714" y="4971143"/>
            <a:ext cx="4898571" cy="217714"/>
          </a:xfrm>
          <a:prstGeom prst="rect">
            <a:avLst/>
          </a:prstGeom>
          <a:noFill/>
          <a:ln/>
        </p:spPr>
        <p:txBody>
          <a:bodyPr wrap="square" lIns="0" tIns="0" rIns="0" bIns="0" rtlCol="0" anchor="ctr"/>
          <a:lstStyle/>
          <a:p>
            <a:pPr>
              <a:lnSpc>
                <a:spcPct val="120000"/>
              </a:lnSpc>
            </a:pPr>
            <a:r>
              <a:rPr lang="en-US" sz="1143" b="1">
                <a:solidFill>
                  <a:srgbClr val="1D293D"/>
                </a:solidFill>
                <a:latin typeface="MiSans" pitchFamily="34" charset="0"/>
                <a:ea typeface="MiSans" pitchFamily="34" charset="-122"/>
                <a:cs typeface="MiSans" pitchFamily="34" charset="-120"/>
              </a:rPr>
              <a:t>Availability</a:t>
            </a:r>
            <a:endParaRPr lang="en-US" sz="1600"/>
          </a:p>
        </p:txBody>
      </p:sp>
      <p:sp>
        <p:nvSpPr>
          <p:cNvPr id="50" name="Text 48"/>
          <p:cNvSpPr/>
          <p:nvPr/>
        </p:nvSpPr>
        <p:spPr>
          <a:xfrm>
            <a:off x="6821714" y="5188857"/>
            <a:ext cx="4889500" cy="181429"/>
          </a:xfrm>
          <a:prstGeom prst="rect">
            <a:avLst/>
          </a:prstGeom>
          <a:noFill/>
          <a:ln/>
        </p:spPr>
        <p:txBody>
          <a:bodyPr wrap="square" lIns="0" tIns="0" rIns="0" bIns="0" rtlCol="0" anchor="ctr"/>
          <a:lstStyle/>
          <a:p>
            <a:pPr>
              <a:lnSpc>
                <a:spcPct val="120000"/>
              </a:lnSpc>
            </a:pPr>
            <a:r>
              <a:rPr lang="en-US" sz="1000">
                <a:solidFill>
                  <a:srgbClr val="45556C"/>
                </a:solidFill>
                <a:latin typeface="MiSans" pitchFamily="34" charset="0"/>
                <a:ea typeface="MiSans" pitchFamily="34" charset="-122"/>
                <a:cs typeface="MiSans" pitchFamily="34" charset="-120"/>
              </a:rPr>
              <a:t>Beschikbaarheid eerst</a:t>
            </a:r>
            <a:endParaRPr lang="en-US" sz="1600"/>
          </a:p>
        </p:txBody>
      </p:sp>
      <p:sp>
        <p:nvSpPr>
          <p:cNvPr id="51" name="Shape 49"/>
          <p:cNvSpPr/>
          <p:nvPr/>
        </p:nvSpPr>
        <p:spPr>
          <a:xfrm>
            <a:off x="6422571" y="5497286"/>
            <a:ext cx="290286" cy="290286"/>
          </a:xfrm>
          <a:custGeom>
            <a:avLst/>
            <a:gdLst/>
            <a:ahLst/>
            <a:cxnLst/>
            <a:rect l="l" t="t" r="r" b="b"/>
            <a:pathLst>
              <a:path w="290286" h="290286">
                <a:moveTo>
                  <a:pt x="145143" y="0"/>
                </a:moveTo>
                <a:lnTo>
                  <a:pt x="145143" y="0"/>
                </a:lnTo>
                <a:cubicBezTo>
                  <a:pt x="225249" y="0"/>
                  <a:pt x="290286" y="65036"/>
                  <a:pt x="290286" y="145143"/>
                </a:cubicBezTo>
                <a:lnTo>
                  <a:pt x="290286" y="145143"/>
                </a:lnTo>
                <a:cubicBezTo>
                  <a:pt x="290286" y="225249"/>
                  <a:pt x="225249" y="290286"/>
                  <a:pt x="145143" y="290286"/>
                </a:cubicBezTo>
                <a:lnTo>
                  <a:pt x="145143" y="290286"/>
                </a:lnTo>
                <a:cubicBezTo>
                  <a:pt x="65036" y="290286"/>
                  <a:pt x="0" y="225249"/>
                  <a:pt x="0" y="145143"/>
                </a:cubicBezTo>
                <a:lnTo>
                  <a:pt x="0" y="145143"/>
                </a:lnTo>
                <a:cubicBezTo>
                  <a:pt x="0" y="65036"/>
                  <a:pt x="65036" y="0"/>
                  <a:pt x="145143" y="0"/>
                </a:cubicBezTo>
                <a:close/>
              </a:path>
            </a:pathLst>
          </a:custGeom>
          <a:solidFill>
            <a:srgbClr val="F0B100"/>
          </a:solidFill>
          <a:ln/>
        </p:spPr>
        <p:txBody>
          <a:bodyPr/>
          <a:lstStyle/>
          <a:p>
            <a:endParaRPr lang="nl-NL"/>
          </a:p>
        </p:txBody>
      </p:sp>
      <p:sp>
        <p:nvSpPr>
          <p:cNvPr id="52" name="Text 50"/>
          <p:cNvSpPr/>
          <p:nvPr/>
        </p:nvSpPr>
        <p:spPr>
          <a:xfrm>
            <a:off x="6390821" y="5497286"/>
            <a:ext cx="353786" cy="290286"/>
          </a:xfrm>
          <a:prstGeom prst="rect">
            <a:avLst/>
          </a:prstGeom>
          <a:noFill/>
          <a:ln/>
        </p:spPr>
        <p:txBody>
          <a:bodyPr wrap="square" lIns="0" tIns="0" rIns="0" bIns="0" rtlCol="0" anchor="ctr"/>
          <a:lstStyle/>
          <a:p>
            <a:pPr algn="ctr">
              <a:lnSpc>
                <a:spcPct val="120000"/>
              </a:lnSpc>
            </a:pPr>
            <a:r>
              <a:rPr lang="en-US" sz="1000" b="1">
                <a:solidFill>
                  <a:srgbClr val="FFFFFF"/>
                </a:solidFill>
                <a:latin typeface="MiSans" pitchFamily="34" charset="0"/>
                <a:ea typeface="MiSans" pitchFamily="34" charset="-122"/>
                <a:cs typeface="MiSans" pitchFamily="34" charset="-120"/>
              </a:rPr>
              <a:t>I</a:t>
            </a:r>
            <a:endParaRPr lang="en-US" sz="1600"/>
          </a:p>
        </p:txBody>
      </p:sp>
      <p:sp>
        <p:nvSpPr>
          <p:cNvPr id="53" name="Text 51"/>
          <p:cNvSpPr/>
          <p:nvPr/>
        </p:nvSpPr>
        <p:spPr>
          <a:xfrm>
            <a:off x="6821714" y="5442857"/>
            <a:ext cx="4898571" cy="217714"/>
          </a:xfrm>
          <a:prstGeom prst="rect">
            <a:avLst/>
          </a:prstGeom>
          <a:noFill/>
          <a:ln/>
        </p:spPr>
        <p:txBody>
          <a:bodyPr wrap="square" lIns="0" tIns="0" rIns="0" bIns="0" rtlCol="0" anchor="ctr"/>
          <a:lstStyle/>
          <a:p>
            <a:pPr>
              <a:lnSpc>
                <a:spcPct val="120000"/>
              </a:lnSpc>
            </a:pPr>
            <a:r>
              <a:rPr lang="en-US" sz="1143" b="1">
                <a:solidFill>
                  <a:srgbClr val="1D293D"/>
                </a:solidFill>
                <a:latin typeface="MiSans" pitchFamily="34" charset="0"/>
                <a:ea typeface="MiSans" pitchFamily="34" charset="-122"/>
                <a:cs typeface="MiSans" pitchFamily="34" charset="-120"/>
              </a:rPr>
              <a:t>Integrity</a:t>
            </a:r>
            <a:endParaRPr lang="en-US" sz="1600"/>
          </a:p>
        </p:txBody>
      </p:sp>
      <p:sp>
        <p:nvSpPr>
          <p:cNvPr id="54" name="Text 52"/>
          <p:cNvSpPr/>
          <p:nvPr/>
        </p:nvSpPr>
        <p:spPr>
          <a:xfrm>
            <a:off x="6821714" y="5660571"/>
            <a:ext cx="4889500" cy="181429"/>
          </a:xfrm>
          <a:prstGeom prst="rect">
            <a:avLst/>
          </a:prstGeom>
          <a:noFill/>
          <a:ln/>
        </p:spPr>
        <p:txBody>
          <a:bodyPr wrap="square" lIns="0" tIns="0" rIns="0" bIns="0" rtlCol="0" anchor="ctr"/>
          <a:lstStyle/>
          <a:p>
            <a:pPr>
              <a:lnSpc>
                <a:spcPct val="120000"/>
              </a:lnSpc>
            </a:pPr>
            <a:r>
              <a:rPr lang="en-US" sz="1000">
                <a:solidFill>
                  <a:srgbClr val="45556C"/>
                </a:solidFill>
                <a:latin typeface="MiSans" pitchFamily="34" charset="0"/>
                <a:ea typeface="MiSans" pitchFamily="34" charset="-122"/>
                <a:cs typeface="MiSans" pitchFamily="34" charset="-120"/>
              </a:rPr>
              <a:t>Integriteit op twee</a:t>
            </a:r>
            <a:endParaRPr lang="en-US" sz="1600"/>
          </a:p>
        </p:txBody>
      </p:sp>
      <p:sp>
        <p:nvSpPr>
          <p:cNvPr id="55" name="Shape 53"/>
          <p:cNvSpPr/>
          <p:nvPr/>
        </p:nvSpPr>
        <p:spPr>
          <a:xfrm>
            <a:off x="6422571" y="5969000"/>
            <a:ext cx="290286" cy="290286"/>
          </a:xfrm>
          <a:custGeom>
            <a:avLst/>
            <a:gdLst/>
            <a:ahLst/>
            <a:cxnLst/>
            <a:rect l="l" t="t" r="r" b="b"/>
            <a:pathLst>
              <a:path w="290286" h="290286">
                <a:moveTo>
                  <a:pt x="145143" y="0"/>
                </a:moveTo>
                <a:lnTo>
                  <a:pt x="145143" y="0"/>
                </a:lnTo>
                <a:cubicBezTo>
                  <a:pt x="225249" y="0"/>
                  <a:pt x="290286" y="65036"/>
                  <a:pt x="290286" y="145143"/>
                </a:cubicBezTo>
                <a:lnTo>
                  <a:pt x="290286" y="145143"/>
                </a:lnTo>
                <a:cubicBezTo>
                  <a:pt x="290286" y="225249"/>
                  <a:pt x="225249" y="290286"/>
                  <a:pt x="145143" y="290286"/>
                </a:cubicBezTo>
                <a:lnTo>
                  <a:pt x="145143" y="290286"/>
                </a:lnTo>
                <a:cubicBezTo>
                  <a:pt x="65036" y="290286"/>
                  <a:pt x="0" y="225249"/>
                  <a:pt x="0" y="145143"/>
                </a:cubicBezTo>
                <a:lnTo>
                  <a:pt x="0" y="145143"/>
                </a:lnTo>
                <a:cubicBezTo>
                  <a:pt x="0" y="65036"/>
                  <a:pt x="65036" y="0"/>
                  <a:pt x="145143" y="0"/>
                </a:cubicBezTo>
                <a:close/>
              </a:path>
            </a:pathLst>
          </a:custGeom>
          <a:solidFill>
            <a:srgbClr val="FB2C36"/>
          </a:solidFill>
          <a:ln/>
        </p:spPr>
        <p:txBody>
          <a:bodyPr/>
          <a:lstStyle/>
          <a:p>
            <a:endParaRPr lang="nl-NL"/>
          </a:p>
        </p:txBody>
      </p:sp>
      <p:sp>
        <p:nvSpPr>
          <p:cNvPr id="56" name="Text 54"/>
          <p:cNvSpPr/>
          <p:nvPr/>
        </p:nvSpPr>
        <p:spPr>
          <a:xfrm>
            <a:off x="6390821" y="5969000"/>
            <a:ext cx="353786" cy="290286"/>
          </a:xfrm>
          <a:prstGeom prst="rect">
            <a:avLst/>
          </a:prstGeom>
          <a:noFill/>
          <a:ln/>
        </p:spPr>
        <p:txBody>
          <a:bodyPr wrap="square" lIns="0" tIns="0" rIns="0" bIns="0" rtlCol="0" anchor="ctr"/>
          <a:lstStyle/>
          <a:p>
            <a:pPr algn="ctr">
              <a:lnSpc>
                <a:spcPct val="120000"/>
              </a:lnSpc>
            </a:pPr>
            <a:r>
              <a:rPr lang="en-US" sz="1000" b="1">
                <a:solidFill>
                  <a:srgbClr val="FFFFFF"/>
                </a:solidFill>
                <a:latin typeface="MiSans" pitchFamily="34" charset="0"/>
                <a:ea typeface="MiSans" pitchFamily="34" charset="-122"/>
                <a:cs typeface="MiSans" pitchFamily="34" charset="-120"/>
              </a:rPr>
              <a:t>C</a:t>
            </a:r>
            <a:endParaRPr lang="en-US" sz="1600"/>
          </a:p>
        </p:txBody>
      </p:sp>
      <p:sp>
        <p:nvSpPr>
          <p:cNvPr id="57" name="Text 55"/>
          <p:cNvSpPr/>
          <p:nvPr/>
        </p:nvSpPr>
        <p:spPr>
          <a:xfrm>
            <a:off x="6821714" y="5914571"/>
            <a:ext cx="4898571" cy="217714"/>
          </a:xfrm>
          <a:prstGeom prst="rect">
            <a:avLst/>
          </a:prstGeom>
          <a:noFill/>
          <a:ln/>
        </p:spPr>
        <p:txBody>
          <a:bodyPr wrap="square" lIns="0" tIns="0" rIns="0" bIns="0" rtlCol="0" anchor="ctr"/>
          <a:lstStyle/>
          <a:p>
            <a:pPr>
              <a:lnSpc>
                <a:spcPct val="120000"/>
              </a:lnSpc>
            </a:pPr>
            <a:r>
              <a:rPr lang="en-US" sz="1143" b="1">
                <a:solidFill>
                  <a:srgbClr val="1D293D"/>
                </a:solidFill>
                <a:latin typeface="MiSans" pitchFamily="34" charset="0"/>
                <a:ea typeface="MiSans" pitchFamily="34" charset="-122"/>
                <a:cs typeface="MiSans" pitchFamily="34" charset="-120"/>
              </a:rPr>
              <a:t>Confidentiality</a:t>
            </a:r>
            <a:endParaRPr lang="en-US" sz="1600"/>
          </a:p>
        </p:txBody>
      </p:sp>
      <p:sp>
        <p:nvSpPr>
          <p:cNvPr id="58" name="Text 56"/>
          <p:cNvSpPr/>
          <p:nvPr/>
        </p:nvSpPr>
        <p:spPr>
          <a:xfrm>
            <a:off x="6821714" y="6132286"/>
            <a:ext cx="4889500" cy="181429"/>
          </a:xfrm>
          <a:prstGeom prst="rect">
            <a:avLst/>
          </a:prstGeom>
          <a:noFill/>
          <a:ln/>
        </p:spPr>
        <p:txBody>
          <a:bodyPr wrap="square" lIns="0" tIns="0" rIns="0" bIns="0" rtlCol="0" anchor="ctr"/>
          <a:lstStyle/>
          <a:p>
            <a:pPr>
              <a:lnSpc>
                <a:spcPct val="120000"/>
              </a:lnSpc>
            </a:pPr>
            <a:r>
              <a:rPr lang="en-US" sz="1000">
                <a:solidFill>
                  <a:srgbClr val="45556C"/>
                </a:solidFill>
                <a:latin typeface="MiSans" pitchFamily="34" charset="0"/>
                <a:ea typeface="MiSans" pitchFamily="34" charset="-122"/>
                <a:cs typeface="MiSans" pitchFamily="34" charset="-120"/>
              </a:rPr>
              <a:t>Vertrouwelijkheid op drie</a:t>
            </a:r>
            <a:endParaRPr lang="en-US" sz="160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F9FAFB"/>
              </a:gs>
              <a:gs pos="100000">
                <a:srgbClr val="F1F5F9"/>
              </a:gs>
            </a:gsLst>
            <a:lin ang="2700000" scaled="1"/>
          </a:gradFill>
          <a:ln/>
        </p:spPr>
        <p:txBody>
          <a:bodyPr/>
          <a:lstStyle/>
          <a:p>
            <a:endParaRPr lang="nl-NL"/>
          </a:p>
        </p:txBody>
      </p:sp>
      <p:sp>
        <p:nvSpPr>
          <p:cNvPr id="3" name="Text 1"/>
          <p:cNvSpPr/>
          <p:nvPr/>
        </p:nvSpPr>
        <p:spPr>
          <a:xfrm>
            <a:off x="381000" y="381000"/>
            <a:ext cx="11601450" cy="381000"/>
          </a:xfrm>
          <a:prstGeom prst="rect">
            <a:avLst/>
          </a:prstGeom>
          <a:noFill/>
          <a:ln/>
        </p:spPr>
        <p:txBody>
          <a:bodyPr wrap="square" lIns="0" tIns="0" rIns="0" bIns="0" rtlCol="0" anchor="ctr"/>
          <a:lstStyle/>
          <a:p>
            <a:pPr>
              <a:lnSpc>
                <a:spcPct val="90000"/>
              </a:lnSpc>
            </a:pPr>
            <a:r>
              <a:rPr lang="en-US" sz="2700" b="1">
                <a:solidFill>
                  <a:srgbClr val="1D293D"/>
                </a:solidFill>
                <a:latin typeface="Noto Sans SC" pitchFamily="34" charset="0"/>
                <a:ea typeface="Noto Sans SC" pitchFamily="34" charset="-122"/>
                <a:cs typeface="Noto Sans SC" pitchFamily="34" charset="-120"/>
              </a:rPr>
              <a:t>IT vs OT: Vergelijking op een Rij</a:t>
            </a:r>
            <a:endParaRPr lang="en-US" sz="1600"/>
          </a:p>
        </p:txBody>
      </p:sp>
      <p:sp>
        <p:nvSpPr>
          <p:cNvPr id="4" name="Shape 2"/>
          <p:cNvSpPr/>
          <p:nvPr/>
        </p:nvSpPr>
        <p:spPr>
          <a:xfrm>
            <a:off x="381000" y="838200"/>
            <a:ext cx="914400" cy="38100"/>
          </a:xfrm>
          <a:custGeom>
            <a:avLst/>
            <a:gdLst/>
            <a:ahLst/>
            <a:cxnLst/>
            <a:rect l="l" t="t" r="r" b="b"/>
            <a:pathLst>
              <a:path w="914400" h="38100">
                <a:moveTo>
                  <a:pt x="19050" y="0"/>
                </a:moveTo>
                <a:lnTo>
                  <a:pt x="895350" y="0"/>
                </a:lnTo>
                <a:cubicBezTo>
                  <a:pt x="905864" y="0"/>
                  <a:pt x="914400" y="8536"/>
                  <a:pt x="914400" y="19050"/>
                </a:cubicBezTo>
                <a:lnTo>
                  <a:pt x="914400" y="19050"/>
                </a:lnTo>
                <a:cubicBezTo>
                  <a:pt x="914400" y="29564"/>
                  <a:pt x="905864" y="38100"/>
                  <a:pt x="895350" y="38100"/>
                </a:cubicBezTo>
                <a:lnTo>
                  <a:pt x="19050" y="38100"/>
                </a:lnTo>
                <a:cubicBezTo>
                  <a:pt x="8536" y="38100"/>
                  <a:pt x="0" y="29564"/>
                  <a:pt x="0" y="19050"/>
                </a:cubicBezTo>
                <a:lnTo>
                  <a:pt x="0" y="19050"/>
                </a:lnTo>
                <a:cubicBezTo>
                  <a:pt x="0" y="8536"/>
                  <a:pt x="8536" y="0"/>
                  <a:pt x="19050" y="0"/>
                </a:cubicBezTo>
                <a:close/>
              </a:path>
            </a:pathLst>
          </a:custGeom>
          <a:gradFill flip="none" rotWithShape="1">
            <a:gsLst>
              <a:gs pos="0">
                <a:srgbClr val="155DFC"/>
              </a:gs>
              <a:gs pos="100000">
                <a:srgbClr val="00B8DB"/>
              </a:gs>
            </a:gsLst>
            <a:lin ang="0" scaled="1"/>
          </a:gradFill>
          <a:ln/>
        </p:spPr>
        <p:txBody>
          <a:bodyPr/>
          <a:lstStyle/>
          <a:p>
            <a:endParaRPr lang="nl-NL"/>
          </a:p>
        </p:txBody>
      </p:sp>
      <p:sp>
        <p:nvSpPr>
          <p:cNvPr id="5" name="Shape 3"/>
          <p:cNvSpPr/>
          <p:nvPr/>
        </p:nvSpPr>
        <p:spPr>
          <a:xfrm>
            <a:off x="381000" y="1028700"/>
            <a:ext cx="11430000" cy="5229225"/>
          </a:xfrm>
          <a:custGeom>
            <a:avLst/>
            <a:gdLst/>
            <a:ahLst/>
            <a:cxnLst/>
            <a:rect l="l" t="t" r="r" b="b"/>
            <a:pathLst>
              <a:path w="11430000" h="5229225">
                <a:moveTo>
                  <a:pt x="152380" y="0"/>
                </a:moveTo>
                <a:lnTo>
                  <a:pt x="11277620" y="0"/>
                </a:lnTo>
                <a:cubicBezTo>
                  <a:pt x="11361777" y="0"/>
                  <a:pt x="11430000" y="68223"/>
                  <a:pt x="11430000" y="152380"/>
                </a:cubicBezTo>
                <a:lnTo>
                  <a:pt x="11430000" y="5076845"/>
                </a:lnTo>
                <a:cubicBezTo>
                  <a:pt x="11430000" y="5161002"/>
                  <a:pt x="11361777" y="5229225"/>
                  <a:pt x="11277620" y="5229225"/>
                </a:cubicBezTo>
                <a:lnTo>
                  <a:pt x="152380" y="5229225"/>
                </a:lnTo>
                <a:cubicBezTo>
                  <a:pt x="68223" y="5229225"/>
                  <a:pt x="0" y="5161002"/>
                  <a:pt x="0" y="5076845"/>
                </a:cubicBezTo>
                <a:lnTo>
                  <a:pt x="0" y="152380"/>
                </a:lnTo>
                <a:cubicBezTo>
                  <a:pt x="0" y="68279"/>
                  <a:pt x="68279" y="0"/>
                  <a:pt x="152380" y="0"/>
                </a:cubicBezTo>
                <a:close/>
              </a:path>
            </a:pathLst>
          </a:custGeom>
          <a:solidFill>
            <a:srgbClr val="FFFFFF"/>
          </a:solidFill>
          <a:ln/>
          <a:effectLst>
            <a:outerShdw blurRad="142875" dist="95250" dir="5400000" algn="bl" rotWithShape="0">
              <a:srgbClr val="000000">
                <a:alpha val="10196"/>
              </a:srgbClr>
            </a:outerShdw>
          </a:effectLst>
        </p:spPr>
        <p:txBody>
          <a:bodyPr/>
          <a:lstStyle/>
          <a:p>
            <a:endParaRPr lang="nl-NL"/>
          </a:p>
        </p:txBody>
      </p:sp>
      <p:graphicFrame>
        <p:nvGraphicFramePr>
          <p:cNvPr id="7" name="Table 0"/>
          <p:cNvGraphicFramePr>
            <a:graphicFrameLocks noGrp="1"/>
          </p:cNvGraphicFramePr>
          <p:nvPr>
            <p:extLst>
              <p:ext uri="{D42A27DB-BD31-4B8C-83A1-F6EECF244321}">
                <p14:modId xmlns:p14="http://schemas.microsoft.com/office/powerpoint/2010/main" val="1579011935"/>
              </p:ext>
            </p:extLst>
          </p:nvPr>
        </p:nvGraphicFramePr>
        <p:xfrm>
          <a:off x="381000" y="1028700"/>
          <a:ext cx="11430000" cy="5652770"/>
        </p:xfrm>
        <a:graphic>
          <a:graphicData uri="http://schemas.openxmlformats.org/drawingml/2006/table">
            <a:tbl>
              <a:tblPr/>
              <a:tblGrid>
                <a:gridCol w="2857500">
                  <a:extLst>
                    <a:ext uri="{9D8B030D-6E8A-4147-A177-3AD203B41FA5}">
                      <a16:colId xmlns:a16="http://schemas.microsoft.com/office/drawing/2014/main" val="20000"/>
                    </a:ext>
                  </a:extLst>
                </a:gridCol>
                <a:gridCol w="4286250">
                  <a:extLst>
                    <a:ext uri="{9D8B030D-6E8A-4147-A177-3AD203B41FA5}">
                      <a16:colId xmlns:a16="http://schemas.microsoft.com/office/drawing/2014/main" val="20001"/>
                    </a:ext>
                  </a:extLst>
                </a:gridCol>
                <a:gridCol w="4286250">
                  <a:extLst>
                    <a:ext uri="{9D8B030D-6E8A-4147-A177-3AD203B41FA5}">
                      <a16:colId xmlns:a16="http://schemas.microsoft.com/office/drawing/2014/main" val="20002"/>
                    </a:ext>
                  </a:extLst>
                </a:gridCol>
              </a:tblGrid>
              <a:tr h="454025">
                <a:tc>
                  <a:txBody>
                    <a:bodyPr/>
                    <a:lstStyle/>
                    <a:p>
                      <a:pPr algn="l"/>
                      <a:r>
                        <a:rPr lang="en-US" sz="1200" b="1" u="none">
                          <a:solidFill>
                            <a:srgbClr val="FFFFFF"/>
                          </a:solidFill>
                          <a:latin typeface="微软雅黑" pitchFamily="34" charset="0"/>
                          <a:ea typeface="微软雅黑" pitchFamily="34" charset="-122"/>
                          <a:cs typeface="微软雅黑" pitchFamily="34" charset="-120"/>
                        </a:rPr>
                        <a:t>Dimensie</a:t>
                      </a:r>
                      <a:endParaRPr lang="en-US" sz="1200">
                        <a:latin typeface="微软雅黑" charset="0"/>
                        <a:ea typeface="微软雅黑" charset="0"/>
                        <a:cs typeface="微软雅黑" charset="0"/>
                      </a:endParaRPr>
                    </a:p>
                  </a:txBody>
                  <a:tcPr marL="152400" marR="152400" marT="114300" marB="114300"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l"/>
                      <a:r>
                        <a:rPr lang="en-US" sz="1200" b="1" u="none">
                          <a:solidFill>
                            <a:srgbClr val="FFFFFF"/>
                          </a:solidFill>
                          <a:latin typeface="微软雅黑" pitchFamily="34" charset="0"/>
                          <a:ea typeface="微软雅黑" pitchFamily="34" charset="-122"/>
                          <a:cs typeface="微软雅黑" pitchFamily="34" charset="-120"/>
                        </a:rPr>
                        <a:t>Information Technology (IT)</a:t>
                      </a:r>
                      <a:endParaRPr lang="en-US" sz="1200">
                        <a:latin typeface="微软雅黑" charset="0"/>
                        <a:ea typeface="微软雅黑" charset="0"/>
                        <a:cs typeface="微软雅黑" charset="0"/>
                      </a:endParaRPr>
                    </a:p>
                  </a:txBody>
                  <a:tcPr marL="152400" marR="152400" marT="114300" marB="114300"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l"/>
                      <a:r>
                        <a:rPr lang="en-US" sz="1200" b="1" u="none">
                          <a:solidFill>
                            <a:srgbClr val="FFFFFF"/>
                          </a:solidFill>
                          <a:latin typeface="微软雅黑" pitchFamily="34" charset="0"/>
                          <a:ea typeface="微软雅黑" pitchFamily="34" charset="-122"/>
                          <a:cs typeface="微软雅黑" pitchFamily="34" charset="-120"/>
                        </a:rPr>
                        <a:t>Operational Technology (OT)</a:t>
                      </a:r>
                      <a:endParaRPr lang="en-US" sz="1200">
                        <a:latin typeface="微软雅黑" charset="0"/>
                        <a:ea typeface="微软雅黑" charset="0"/>
                        <a:cs typeface="微软雅黑" charset="0"/>
                      </a:endParaRPr>
                    </a:p>
                  </a:txBody>
                  <a:tcPr marL="152400" marR="152400" marT="114300" marB="114300" anchor="ctr">
                    <a:lnL w="0" cap="flat" cmpd="sng" algn="ctr">
                      <a:noFill/>
                    </a:lnL>
                    <a:lnR w="0" cap="flat" cmpd="sng" algn="ctr">
                      <a:noFill/>
                    </a:lnR>
                    <a:lnT w="0" cap="flat" cmpd="sng" algn="ctr">
                      <a:noFill/>
                    </a:lnT>
                    <a:lnB w="0" cap="flat" cmpd="sng" algn="ctr">
                      <a:noFill/>
                    </a:lnB>
                    <a:solidFill>
                      <a:srgbClr val="FFFFFF">
                        <a:alpha val="0"/>
                      </a:srgbClr>
                    </a:solidFill>
                  </a:tcPr>
                </a:tc>
                <a:extLst>
                  <a:ext uri="{0D108BD9-81ED-4DB2-BD59-A6C34878D82A}">
                    <a16:rowId xmlns:a16="http://schemas.microsoft.com/office/drawing/2014/main" val="10000"/>
                  </a:ext>
                </a:extLst>
              </a:tr>
              <a:tr h="454025">
                <a:tc>
                  <a:txBody>
                    <a:bodyPr/>
                    <a:lstStyle/>
                    <a:p>
                      <a:r>
                        <a:rPr lang="en-US" sz="1200" b="1" u="none">
                          <a:solidFill>
                            <a:srgbClr val="1D293D"/>
                          </a:solidFill>
                          <a:latin typeface="微软雅黑" pitchFamily="34" charset="0"/>
                          <a:ea typeface="微软雅黑" pitchFamily="34" charset="-122"/>
                          <a:cs typeface="微软雅黑" pitchFamily="34" charset="-120"/>
                        </a:rPr>
                        <a:t>Primaire Rol</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0" cap="flat" cmpd="sng" algn="ctr">
                      <a:noFill/>
                    </a:lnT>
                    <a:lnB w="16933" cap="flat" cmpd="sng" algn="ctr">
                      <a:solidFill>
                        <a:srgbClr val="000000"/>
                      </a:solidFill>
                      <a:prstDash val="solid"/>
                      <a:round/>
                      <a:headEnd type="none" w="med" len="med"/>
                      <a:tailEnd type="none" w="med" len="med"/>
                    </a:lnB>
                    <a:solidFill>
                      <a:srgbClr val="F9FAFB"/>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Beheren van bedrijfsdata en digitale workflows</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0" cap="flat" cmpd="sng" algn="ctr">
                      <a:noFill/>
                    </a:lnT>
                    <a:lnB w="16933"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Controleren en monitoren van fysieke apparatuur</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0" cap="flat" cmpd="sng" algn="ctr">
                      <a:noFill/>
                    </a:lnT>
                    <a:lnB w="16933" cap="flat" cmpd="sng" algn="ctr">
                      <a:solidFill>
                        <a:srgbClr val="000000"/>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1"/>
                  </a:ext>
                </a:extLst>
              </a:tr>
              <a:tr h="454025">
                <a:tc>
                  <a:txBody>
                    <a:bodyPr/>
                    <a:lstStyle/>
                    <a:p>
                      <a:r>
                        <a:rPr lang="en-US" sz="1200" b="1" u="none">
                          <a:solidFill>
                            <a:srgbClr val="1D293D"/>
                          </a:solidFill>
                          <a:latin typeface="微软雅黑" pitchFamily="34" charset="0"/>
                          <a:ea typeface="微软雅黑" pitchFamily="34" charset="-122"/>
                          <a:cs typeface="微软雅黑" pitchFamily="34" charset="-120"/>
                        </a:rPr>
                        <a:t>Hoofdprioriteit</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9FAFB"/>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Efficiëntie, Integriteit, Vertrouwelijkheid</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Veiligheid, Beschikbaarheid, Betrouwbaarheid</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2"/>
                  </a:ext>
                </a:extLst>
              </a:tr>
              <a:tr h="454025">
                <a:tc>
                  <a:txBody>
                    <a:bodyPr/>
                    <a:lstStyle/>
                    <a:p>
                      <a:r>
                        <a:rPr lang="en-US" sz="1200" b="1" u="none">
                          <a:solidFill>
                            <a:srgbClr val="1D293D"/>
                          </a:solidFill>
                          <a:latin typeface="微软雅黑" pitchFamily="34" charset="0"/>
                          <a:ea typeface="微软雅黑" pitchFamily="34" charset="-122"/>
                          <a:cs typeface="微软雅黑" pitchFamily="34" charset="-120"/>
                        </a:rPr>
                        <a:t>Werkomgeving</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9FAFB"/>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Kantoren, datacenters, cloud platforms</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Fabrieksvloeren, plants, veldlocaties</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3"/>
                  </a:ext>
                </a:extLst>
              </a:tr>
              <a:tr h="454025">
                <a:tc>
                  <a:txBody>
                    <a:bodyPr/>
                    <a:lstStyle/>
                    <a:p>
                      <a:r>
                        <a:rPr lang="en-US" sz="1200" b="1" u="none">
                          <a:solidFill>
                            <a:srgbClr val="1D293D"/>
                          </a:solidFill>
                          <a:latin typeface="微软雅黑" pitchFamily="34" charset="0"/>
                          <a:ea typeface="微软雅黑" pitchFamily="34" charset="-122"/>
                          <a:cs typeface="微软雅黑" pitchFamily="34" charset="-120"/>
                        </a:rPr>
                        <a:t>Downtime Impact</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9FAFB"/>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Verminderde productiviteit, serviceverstoring</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Productiestilstand, veiligheidsrisico's</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4"/>
                  </a:ext>
                </a:extLst>
              </a:tr>
              <a:tr h="454025">
                <a:tc>
                  <a:txBody>
                    <a:bodyPr/>
                    <a:lstStyle/>
                    <a:p>
                      <a:r>
                        <a:rPr lang="en-US" sz="1200" b="1" u="none">
                          <a:solidFill>
                            <a:srgbClr val="1D293D"/>
                          </a:solidFill>
                          <a:latin typeface="微软雅黑" pitchFamily="34" charset="0"/>
                          <a:ea typeface="微软雅黑" pitchFamily="34" charset="-122"/>
                          <a:cs typeface="微软雅黑" pitchFamily="34" charset="-120"/>
                        </a:rPr>
                        <a:t>Downtime Tolerantie</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9FAFB"/>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Minuten tot uren</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Near zero (milliseconden tot seconden)</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5"/>
                  </a:ext>
                </a:extLst>
              </a:tr>
              <a:tr h="454025">
                <a:tc>
                  <a:txBody>
                    <a:bodyPr/>
                    <a:lstStyle/>
                    <a:p>
                      <a:r>
                        <a:rPr lang="en-US" sz="1200" b="1" u="none">
                          <a:solidFill>
                            <a:srgbClr val="1D293D"/>
                          </a:solidFill>
                          <a:latin typeface="微软雅黑" pitchFamily="34" charset="0"/>
                          <a:ea typeface="微软雅黑" pitchFamily="34" charset="-122"/>
                          <a:cs typeface="微软雅黑" pitchFamily="34" charset="-120"/>
                        </a:rPr>
                        <a:t>Systeem Lifecycle</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9FAFB"/>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3-5 jaar</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15-25+ jaar</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6"/>
                  </a:ext>
                </a:extLst>
              </a:tr>
              <a:tr h="454025">
                <a:tc>
                  <a:txBody>
                    <a:bodyPr/>
                    <a:lstStyle/>
                    <a:p>
                      <a:r>
                        <a:rPr lang="en-US" sz="1200" b="1" u="none">
                          <a:solidFill>
                            <a:srgbClr val="1D293D"/>
                          </a:solidFill>
                          <a:latin typeface="微软雅黑" pitchFamily="34" charset="0"/>
                          <a:ea typeface="微软雅黑" pitchFamily="34" charset="-122"/>
                          <a:cs typeface="微软雅黑" pitchFamily="34" charset="-120"/>
                        </a:rPr>
                        <a:t>Patch Frequentie</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9FAFB"/>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Regelmatig en frequent (maandelijks/kwartaal)</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Zelden, zorgvuldig gepland (jaarlijks of tijdens shutdowns)</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7"/>
                  </a:ext>
                </a:extLst>
              </a:tr>
              <a:tr h="454025">
                <a:tc>
                  <a:txBody>
                    <a:bodyPr/>
                    <a:lstStyle/>
                    <a:p>
                      <a:r>
                        <a:rPr lang="en-US" sz="1200" b="1" u="none">
                          <a:solidFill>
                            <a:srgbClr val="1D293D"/>
                          </a:solidFill>
                          <a:latin typeface="微软雅黑" pitchFamily="34" charset="0"/>
                          <a:ea typeface="微软雅黑" pitchFamily="34" charset="-122"/>
                          <a:cs typeface="微软雅黑" pitchFamily="34" charset="-120"/>
                        </a:rPr>
                        <a:t>Connectiviteit</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9FAFB"/>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Internet en cloud by default</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Historisch geïsoleerd, nu selectief verbonden</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8"/>
                  </a:ext>
                </a:extLst>
              </a:tr>
              <a:tr h="454025">
                <a:tc>
                  <a:txBody>
                    <a:bodyPr/>
                    <a:lstStyle/>
                    <a:p>
                      <a:r>
                        <a:rPr lang="en-US" sz="1200" b="1" u="none">
                          <a:solidFill>
                            <a:srgbClr val="1D293D"/>
                          </a:solidFill>
                          <a:latin typeface="微软雅黑" pitchFamily="34" charset="0"/>
                          <a:ea typeface="微软雅黑" pitchFamily="34" charset="-122"/>
                          <a:cs typeface="微软雅黑" pitchFamily="34" charset="-120"/>
                        </a:rPr>
                        <a:t>Protocollen</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9FAFB"/>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TCP/IP, HTTP/HTTPS, REST, SQL</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Modbus, OPC-UA, Profibus, EtherNet/IP</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9"/>
                  </a:ext>
                </a:extLst>
              </a:tr>
              <a:tr h="454025">
                <a:tc>
                  <a:txBody>
                    <a:bodyPr/>
                    <a:lstStyle/>
                    <a:p>
                      <a:r>
                        <a:rPr lang="en-US" sz="1200" b="1" u="none">
                          <a:solidFill>
                            <a:srgbClr val="1D293D"/>
                          </a:solidFill>
                          <a:latin typeface="微软雅黑" pitchFamily="34" charset="0"/>
                          <a:ea typeface="微软雅黑" pitchFamily="34" charset="-122"/>
                          <a:cs typeface="微软雅黑" pitchFamily="34" charset="-120"/>
                        </a:rPr>
                        <a:t>Security Model</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9FAFB"/>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CIA: Confidentiality → Integrity → Availability</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AIC: Availability → Integrity → Confidentiality</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16933" cap="flat" cmpd="sng" algn="ctr">
                      <a:solidFill>
                        <a:srgbClr val="000000"/>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10"/>
                  </a:ext>
                </a:extLst>
              </a:tr>
              <a:tr h="454025">
                <a:tc>
                  <a:txBody>
                    <a:bodyPr/>
                    <a:lstStyle/>
                    <a:p>
                      <a:r>
                        <a:rPr lang="en-US" sz="1200" b="1" u="none">
                          <a:solidFill>
                            <a:srgbClr val="1D293D"/>
                          </a:solidFill>
                          <a:latin typeface="微软雅黑" pitchFamily="34" charset="0"/>
                          <a:ea typeface="微软雅黑" pitchFamily="34" charset="-122"/>
                          <a:cs typeface="微软雅黑" pitchFamily="34" charset="-120"/>
                        </a:rPr>
                        <a:t>Faalconsequenties</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0" cap="flat" cmpd="sng" algn="ctr">
                      <a:noFill/>
                    </a:lnB>
                    <a:solidFill>
                      <a:srgbClr val="F9FAFB"/>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Dataverlies, systeemuitval</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0" cap="flat" cmpd="sng" algn="ctr">
                      <a:noFill/>
                    </a:lnB>
                    <a:solidFill>
                      <a:srgbClr val="FFFFFF">
                        <a:alpha val="0"/>
                      </a:srgbClr>
                    </a:solidFill>
                  </a:tcPr>
                </a:tc>
                <a:tc>
                  <a:txBody>
                    <a:bodyPr/>
                    <a:lstStyle/>
                    <a:p>
                      <a:r>
                        <a:rPr lang="en-US" sz="1200" u="none">
                          <a:solidFill>
                            <a:srgbClr val="314158"/>
                          </a:solidFill>
                          <a:latin typeface="微软雅黑" pitchFamily="34" charset="0"/>
                          <a:ea typeface="微软雅黑" pitchFamily="34" charset="-122"/>
                          <a:cs typeface="微软雅黑" pitchFamily="34" charset="-120"/>
                        </a:rPr>
                        <a:t>Apparatuurschade, veiligheidsincidenten, milieuschade</a:t>
                      </a:r>
                      <a:endParaRPr lang="en-US" sz="1200">
                        <a:latin typeface="微软雅黑" charset="0"/>
                        <a:ea typeface="微软雅黑" charset="0"/>
                        <a:cs typeface="微软雅黑" charset="0"/>
                      </a:endParaRPr>
                    </a:p>
                  </a:txBody>
                  <a:tcPr marL="152400" marR="152400" marT="95250" marB="95250" anchor="ctr">
                    <a:lnL w="0" cap="flat" cmpd="sng" algn="ctr">
                      <a:noFill/>
                    </a:lnL>
                    <a:lnR w="0" cap="flat" cmpd="sng" algn="ctr">
                      <a:noFill/>
                    </a:lnR>
                    <a:lnT w="16933" cap="flat" cmpd="sng" algn="ctr">
                      <a:solidFill>
                        <a:srgbClr val="000000"/>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11"/>
                  </a:ext>
                </a:extLst>
              </a:tr>
            </a:tbl>
          </a:graphicData>
        </a:graphic>
      </p:graphicFrame>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6352"/>
          </a:xfrm>
          <a:custGeom>
            <a:avLst/>
            <a:gdLst/>
            <a:ahLst/>
            <a:cxnLst/>
            <a:rect l="l" t="t" r="r" b="b"/>
            <a:pathLst>
              <a:path w="12192000" h="6856352">
                <a:moveTo>
                  <a:pt x="0" y="0"/>
                </a:moveTo>
                <a:lnTo>
                  <a:pt x="12192000" y="0"/>
                </a:lnTo>
                <a:lnTo>
                  <a:pt x="12192000" y="6856352"/>
                </a:lnTo>
                <a:lnTo>
                  <a:pt x="0" y="6856352"/>
                </a:lnTo>
                <a:lnTo>
                  <a:pt x="0" y="0"/>
                </a:lnTo>
                <a:close/>
              </a:path>
            </a:pathLst>
          </a:custGeom>
          <a:gradFill flip="none" rotWithShape="1">
            <a:gsLst>
              <a:gs pos="0">
                <a:srgbClr val="F9FAFB"/>
              </a:gs>
              <a:gs pos="100000">
                <a:srgbClr val="EEF2FF"/>
              </a:gs>
            </a:gsLst>
            <a:lin ang="2700000" scaled="1"/>
          </a:gradFill>
          <a:ln/>
        </p:spPr>
        <p:txBody>
          <a:bodyPr/>
          <a:lstStyle/>
          <a:p>
            <a:endParaRPr lang="nl-NL"/>
          </a:p>
        </p:txBody>
      </p:sp>
      <p:sp>
        <p:nvSpPr>
          <p:cNvPr id="3" name="Text 1"/>
          <p:cNvSpPr/>
          <p:nvPr/>
        </p:nvSpPr>
        <p:spPr>
          <a:xfrm>
            <a:off x="351608" y="351608"/>
            <a:ext cx="11647008" cy="351608"/>
          </a:xfrm>
          <a:prstGeom prst="rect">
            <a:avLst/>
          </a:prstGeom>
          <a:noFill/>
          <a:ln/>
        </p:spPr>
        <p:txBody>
          <a:bodyPr wrap="square" lIns="0" tIns="0" rIns="0" bIns="0" rtlCol="0" anchor="ctr"/>
          <a:lstStyle/>
          <a:p>
            <a:pPr>
              <a:lnSpc>
                <a:spcPct val="90000"/>
              </a:lnSpc>
            </a:pPr>
            <a:r>
              <a:rPr lang="en-US" sz="2492" b="1">
                <a:solidFill>
                  <a:srgbClr val="1D293D"/>
                </a:solidFill>
                <a:latin typeface="Noto Sans SC" pitchFamily="34" charset="0"/>
                <a:ea typeface="Noto Sans SC" pitchFamily="34" charset="-122"/>
                <a:cs typeface="Noto Sans SC" pitchFamily="34" charset="-120"/>
              </a:rPr>
              <a:t>Belangrijke Aspecten waar je op moet Letten</a:t>
            </a:r>
            <a:endParaRPr lang="en-US" sz="1600"/>
          </a:p>
        </p:txBody>
      </p:sp>
      <p:sp>
        <p:nvSpPr>
          <p:cNvPr id="4" name="Shape 2"/>
          <p:cNvSpPr/>
          <p:nvPr/>
        </p:nvSpPr>
        <p:spPr>
          <a:xfrm>
            <a:off x="351608" y="773537"/>
            <a:ext cx="843859" cy="35161"/>
          </a:xfrm>
          <a:custGeom>
            <a:avLst/>
            <a:gdLst/>
            <a:ahLst/>
            <a:cxnLst/>
            <a:rect l="l" t="t" r="r" b="b"/>
            <a:pathLst>
              <a:path w="843859" h="35161">
                <a:moveTo>
                  <a:pt x="17580" y="0"/>
                </a:moveTo>
                <a:lnTo>
                  <a:pt x="826278" y="0"/>
                </a:lnTo>
                <a:cubicBezTo>
                  <a:pt x="835988" y="0"/>
                  <a:pt x="843859" y="7871"/>
                  <a:pt x="843859" y="17580"/>
                </a:cubicBezTo>
                <a:lnTo>
                  <a:pt x="843859" y="17580"/>
                </a:lnTo>
                <a:cubicBezTo>
                  <a:pt x="843859" y="27290"/>
                  <a:pt x="835988" y="35161"/>
                  <a:pt x="826278" y="35161"/>
                </a:cubicBezTo>
                <a:lnTo>
                  <a:pt x="17580" y="35161"/>
                </a:lnTo>
                <a:cubicBezTo>
                  <a:pt x="7878" y="35161"/>
                  <a:pt x="0" y="27283"/>
                  <a:pt x="0" y="17580"/>
                </a:cubicBezTo>
                <a:lnTo>
                  <a:pt x="0" y="17580"/>
                </a:lnTo>
                <a:cubicBezTo>
                  <a:pt x="0" y="7878"/>
                  <a:pt x="7878" y="0"/>
                  <a:pt x="17580" y="0"/>
                </a:cubicBezTo>
                <a:close/>
              </a:path>
            </a:pathLst>
          </a:custGeom>
          <a:gradFill flip="none" rotWithShape="1">
            <a:gsLst>
              <a:gs pos="0">
                <a:srgbClr val="4F39F6"/>
              </a:gs>
              <a:gs pos="100000">
                <a:srgbClr val="AD46FF"/>
              </a:gs>
            </a:gsLst>
            <a:lin ang="0" scaled="1"/>
          </a:gradFill>
          <a:ln/>
        </p:spPr>
        <p:txBody>
          <a:bodyPr/>
          <a:lstStyle/>
          <a:p>
            <a:endParaRPr lang="nl-NL"/>
          </a:p>
        </p:txBody>
      </p:sp>
      <p:sp>
        <p:nvSpPr>
          <p:cNvPr id="5" name="Shape 3"/>
          <p:cNvSpPr/>
          <p:nvPr/>
        </p:nvSpPr>
        <p:spPr>
          <a:xfrm>
            <a:off x="351608" y="1002082"/>
            <a:ext cx="5652095" cy="2056906"/>
          </a:xfrm>
          <a:custGeom>
            <a:avLst/>
            <a:gdLst/>
            <a:ahLst/>
            <a:cxnLst/>
            <a:rect l="l" t="t" r="r" b="b"/>
            <a:pathLst>
              <a:path w="5652095" h="2056906">
                <a:moveTo>
                  <a:pt x="35161" y="0"/>
                </a:moveTo>
                <a:lnTo>
                  <a:pt x="5616934" y="0"/>
                </a:lnTo>
                <a:cubicBezTo>
                  <a:pt x="5636353" y="0"/>
                  <a:pt x="5652095" y="15742"/>
                  <a:pt x="5652095" y="35161"/>
                </a:cubicBezTo>
                <a:lnTo>
                  <a:pt x="5652095" y="1951427"/>
                </a:lnTo>
                <a:cubicBezTo>
                  <a:pt x="5652095" y="2009681"/>
                  <a:pt x="5604871" y="2056906"/>
                  <a:pt x="5546617" y="2056906"/>
                </a:cubicBezTo>
                <a:lnTo>
                  <a:pt x="105478" y="2056906"/>
                </a:lnTo>
                <a:cubicBezTo>
                  <a:pt x="47224" y="2056906"/>
                  <a:pt x="0" y="2009681"/>
                  <a:pt x="0" y="1951427"/>
                </a:cubicBezTo>
                <a:lnTo>
                  <a:pt x="0" y="35161"/>
                </a:lnTo>
                <a:cubicBezTo>
                  <a:pt x="0" y="15755"/>
                  <a:pt x="15755" y="0"/>
                  <a:pt x="35161" y="0"/>
                </a:cubicBezTo>
                <a:close/>
              </a:path>
            </a:pathLst>
          </a:custGeom>
          <a:solidFill>
            <a:srgbClr val="FFFFFF"/>
          </a:solidFill>
          <a:ln/>
          <a:effectLst>
            <a:outerShdw blurRad="131853" dist="87902" dir="5400000" algn="bl" rotWithShape="0">
              <a:srgbClr val="000000">
                <a:alpha val="10196"/>
              </a:srgbClr>
            </a:outerShdw>
          </a:effectLst>
        </p:spPr>
        <p:txBody>
          <a:bodyPr/>
          <a:lstStyle/>
          <a:p>
            <a:endParaRPr lang="nl-NL"/>
          </a:p>
        </p:txBody>
      </p:sp>
      <p:sp>
        <p:nvSpPr>
          <p:cNvPr id="6" name="Shape 4"/>
          <p:cNvSpPr/>
          <p:nvPr/>
        </p:nvSpPr>
        <p:spPr>
          <a:xfrm>
            <a:off x="351608" y="1002082"/>
            <a:ext cx="5652095" cy="35161"/>
          </a:xfrm>
          <a:custGeom>
            <a:avLst/>
            <a:gdLst/>
            <a:ahLst/>
            <a:cxnLst/>
            <a:rect l="l" t="t" r="r" b="b"/>
            <a:pathLst>
              <a:path w="5652095" h="35161">
                <a:moveTo>
                  <a:pt x="35161" y="0"/>
                </a:moveTo>
                <a:lnTo>
                  <a:pt x="5616934" y="0"/>
                </a:lnTo>
                <a:cubicBezTo>
                  <a:pt x="5636353" y="0"/>
                  <a:pt x="5652095" y="15742"/>
                  <a:pt x="5652095" y="35161"/>
                </a:cubicBezTo>
                <a:lnTo>
                  <a:pt x="5652095" y="35161"/>
                </a:lnTo>
                <a:lnTo>
                  <a:pt x="0" y="35161"/>
                </a:lnTo>
                <a:lnTo>
                  <a:pt x="0" y="35161"/>
                </a:lnTo>
                <a:cubicBezTo>
                  <a:pt x="0" y="15755"/>
                  <a:pt x="15755" y="0"/>
                  <a:pt x="35161" y="0"/>
                </a:cubicBezTo>
                <a:close/>
              </a:path>
            </a:pathLst>
          </a:custGeom>
          <a:solidFill>
            <a:srgbClr val="FB2C36"/>
          </a:solidFill>
          <a:ln/>
        </p:spPr>
        <p:txBody>
          <a:bodyPr/>
          <a:lstStyle/>
          <a:p>
            <a:endParaRPr lang="nl-NL"/>
          </a:p>
        </p:txBody>
      </p:sp>
      <p:sp>
        <p:nvSpPr>
          <p:cNvPr id="7" name="Shape 5"/>
          <p:cNvSpPr/>
          <p:nvPr/>
        </p:nvSpPr>
        <p:spPr>
          <a:xfrm>
            <a:off x="527412" y="1195466"/>
            <a:ext cx="421929" cy="421929"/>
          </a:xfrm>
          <a:custGeom>
            <a:avLst/>
            <a:gdLst/>
            <a:ahLst/>
            <a:cxnLst/>
            <a:rect l="l" t="t" r="r" b="b"/>
            <a:pathLst>
              <a:path w="421929" h="421929">
                <a:moveTo>
                  <a:pt x="210965" y="0"/>
                </a:moveTo>
                <a:lnTo>
                  <a:pt x="210965" y="0"/>
                </a:lnTo>
                <a:cubicBezTo>
                  <a:pt x="327399" y="0"/>
                  <a:pt x="421929" y="94530"/>
                  <a:pt x="421929" y="210965"/>
                </a:cubicBezTo>
                <a:lnTo>
                  <a:pt x="421929" y="210965"/>
                </a:lnTo>
                <a:cubicBezTo>
                  <a:pt x="421929" y="327399"/>
                  <a:pt x="327399" y="421929"/>
                  <a:pt x="210965" y="421929"/>
                </a:cubicBezTo>
                <a:lnTo>
                  <a:pt x="210965" y="421929"/>
                </a:lnTo>
                <a:cubicBezTo>
                  <a:pt x="94530" y="421929"/>
                  <a:pt x="0" y="327399"/>
                  <a:pt x="0" y="210965"/>
                </a:cubicBezTo>
                <a:lnTo>
                  <a:pt x="0" y="210965"/>
                </a:lnTo>
                <a:cubicBezTo>
                  <a:pt x="0" y="94530"/>
                  <a:pt x="94530" y="0"/>
                  <a:pt x="210965" y="0"/>
                </a:cubicBezTo>
                <a:close/>
              </a:path>
            </a:pathLst>
          </a:custGeom>
          <a:solidFill>
            <a:srgbClr val="FFE2E2"/>
          </a:solidFill>
          <a:ln/>
        </p:spPr>
        <p:txBody>
          <a:bodyPr/>
          <a:lstStyle/>
          <a:p>
            <a:endParaRPr lang="nl-NL"/>
          </a:p>
        </p:txBody>
      </p:sp>
      <p:sp>
        <p:nvSpPr>
          <p:cNvPr id="8" name="Shape 6"/>
          <p:cNvSpPr/>
          <p:nvPr/>
        </p:nvSpPr>
        <p:spPr>
          <a:xfrm>
            <a:off x="650474" y="1318529"/>
            <a:ext cx="175804" cy="175804"/>
          </a:xfrm>
          <a:custGeom>
            <a:avLst/>
            <a:gdLst/>
            <a:ahLst/>
            <a:cxnLst/>
            <a:rect l="l" t="t" r="r" b="b"/>
            <a:pathLst>
              <a:path w="175804" h="175804">
                <a:moveTo>
                  <a:pt x="87902" y="0"/>
                </a:moveTo>
                <a:cubicBezTo>
                  <a:pt x="92949" y="0"/>
                  <a:pt x="97585" y="2781"/>
                  <a:pt x="99988" y="7211"/>
                </a:cubicBezTo>
                <a:lnTo>
                  <a:pt x="174156" y="144557"/>
                </a:lnTo>
                <a:cubicBezTo>
                  <a:pt x="176456" y="148815"/>
                  <a:pt x="176353" y="153966"/>
                  <a:pt x="173881" y="158120"/>
                </a:cubicBezTo>
                <a:cubicBezTo>
                  <a:pt x="171409" y="162275"/>
                  <a:pt x="166911" y="164816"/>
                  <a:pt x="162069" y="164816"/>
                </a:cubicBezTo>
                <a:lnTo>
                  <a:pt x="13735" y="164816"/>
                </a:lnTo>
                <a:cubicBezTo>
                  <a:pt x="8893" y="164816"/>
                  <a:pt x="4429" y="162275"/>
                  <a:pt x="1923" y="158120"/>
                </a:cubicBezTo>
                <a:cubicBezTo>
                  <a:pt x="-584" y="153966"/>
                  <a:pt x="-652" y="148815"/>
                  <a:pt x="1648" y="144557"/>
                </a:cubicBezTo>
                <a:lnTo>
                  <a:pt x="75815" y="7211"/>
                </a:lnTo>
                <a:cubicBezTo>
                  <a:pt x="78219" y="2781"/>
                  <a:pt x="82854" y="0"/>
                  <a:pt x="87902" y="0"/>
                </a:cubicBezTo>
                <a:close/>
                <a:moveTo>
                  <a:pt x="87902" y="57686"/>
                </a:moveTo>
                <a:cubicBezTo>
                  <a:pt x="83335" y="57686"/>
                  <a:pt x="79661" y="61360"/>
                  <a:pt x="79661" y="65926"/>
                </a:cubicBezTo>
                <a:lnTo>
                  <a:pt x="79661" y="104384"/>
                </a:lnTo>
                <a:cubicBezTo>
                  <a:pt x="79661" y="108950"/>
                  <a:pt x="83335" y="112624"/>
                  <a:pt x="87902" y="112624"/>
                </a:cubicBezTo>
                <a:cubicBezTo>
                  <a:pt x="92469" y="112624"/>
                  <a:pt x="96143" y="108950"/>
                  <a:pt x="96143" y="104384"/>
                </a:cubicBezTo>
                <a:lnTo>
                  <a:pt x="96143" y="65926"/>
                </a:lnTo>
                <a:cubicBezTo>
                  <a:pt x="96143" y="61360"/>
                  <a:pt x="92469" y="57686"/>
                  <a:pt x="87902" y="57686"/>
                </a:cubicBezTo>
                <a:close/>
                <a:moveTo>
                  <a:pt x="97070" y="131853"/>
                </a:moveTo>
                <a:cubicBezTo>
                  <a:pt x="97278" y="128450"/>
                  <a:pt x="95581" y="125212"/>
                  <a:pt x="92664" y="123448"/>
                </a:cubicBezTo>
                <a:cubicBezTo>
                  <a:pt x="89747" y="121683"/>
                  <a:pt x="86091" y="121683"/>
                  <a:pt x="83174" y="123448"/>
                </a:cubicBezTo>
                <a:cubicBezTo>
                  <a:pt x="80257" y="125212"/>
                  <a:pt x="78560" y="128450"/>
                  <a:pt x="78768" y="131853"/>
                </a:cubicBezTo>
                <a:cubicBezTo>
                  <a:pt x="78560" y="135256"/>
                  <a:pt x="80257" y="138494"/>
                  <a:pt x="83174" y="140258"/>
                </a:cubicBezTo>
                <a:cubicBezTo>
                  <a:pt x="86091" y="142023"/>
                  <a:pt x="89747" y="142023"/>
                  <a:pt x="92664" y="140258"/>
                </a:cubicBezTo>
                <a:cubicBezTo>
                  <a:pt x="95581" y="138494"/>
                  <a:pt x="97278" y="135256"/>
                  <a:pt x="97070" y="131853"/>
                </a:cubicBezTo>
                <a:close/>
              </a:path>
            </a:pathLst>
          </a:custGeom>
          <a:solidFill>
            <a:srgbClr val="E7000B"/>
          </a:solidFill>
          <a:ln/>
        </p:spPr>
        <p:txBody>
          <a:bodyPr/>
          <a:lstStyle/>
          <a:p>
            <a:endParaRPr lang="nl-NL"/>
          </a:p>
        </p:txBody>
      </p:sp>
      <p:sp>
        <p:nvSpPr>
          <p:cNvPr id="9" name="Text 7"/>
          <p:cNvSpPr/>
          <p:nvPr/>
        </p:nvSpPr>
        <p:spPr>
          <a:xfrm>
            <a:off x="1054823" y="1283368"/>
            <a:ext cx="2953505" cy="246125"/>
          </a:xfrm>
          <a:prstGeom prst="rect">
            <a:avLst/>
          </a:prstGeom>
          <a:noFill/>
          <a:ln/>
        </p:spPr>
        <p:txBody>
          <a:bodyPr wrap="square" lIns="0" tIns="0" rIns="0" bIns="0" rtlCol="0" anchor="ctr"/>
          <a:lstStyle/>
          <a:p>
            <a:pPr>
              <a:lnSpc>
                <a:spcPct val="120000"/>
              </a:lnSpc>
            </a:pPr>
            <a:r>
              <a:rPr lang="en-US" sz="1384" b="1">
                <a:solidFill>
                  <a:srgbClr val="1D293D"/>
                </a:solidFill>
                <a:latin typeface="Noto Sans SC" pitchFamily="34" charset="0"/>
                <a:ea typeface="Noto Sans SC" pitchFamily="34" charset="-122"/>
                <a:cs typeface="Noto Sans SC" pitchFamily="34" charset="-120"/>
              </a:rPr>
              <a:t>Verschillende Security Prioriteiten</a:t>
            </a:r>
            <a:endParaRPr lang="en-US" sz="1600"/>
          </a:p>
        </p:txBody>
      </p:sp>
      <p:sp>
        <p:nvSpPr>
          <p:cNvPr id="10" name="Text 8"/>
          <p:cNvSpPr/>
          <p:nvPr/>
        </p:nvSpPr>
        <p:spPr>
          <a:xfrm>
            <a:off x="527412" y="1758039"/>
            <a:ext cx="5370809" cy="457090"/>
          </a:xfrm>
          <a:prstGeom prst="rect">
            <a:avLst/>
          </a:prstGeom>
          <a:noFill/>
          <a:ln/>
        </p:spPr>
        <p:txBody>
          <a:bodyPr wrap="square" lIns="0" tIns="0" rIns="0" bIns="0" rtlCol="0" anchor="ctr"/>
          <a:lstStyle/>
          <a:p>
            <a:pPr>
              <a:lnSpc>
                <a:spcPct val="140000"/>
              </a:lnSpc>
            </a:pPr>
            <a:r>
              <a:rPr lang="en-US" sz="1107">
                <a:solidFill>
                  <a:srgbClr val="314158"/>
                </a:solidFill>
                <a:latin typeface="MiSans" pitchFamily="34" charset="0"/>
                <a:ea typeface="MiSans" pitchFamily="34" charset="-122"/>
                <a:cs typeface="MiSans" pitchFamily="34" charset="-120"/>
              </a:rPr>
              <a:t>IT en OT hebben </a:t>
            </a:r>
            <a:r>
              <a:rPr lang="en-US" sz="1107" b="1">
                <a:solidFill>
                  <a:srgbClr val="314158"/>
                </a:solidFill>
                <a:latin typeface="MiSans" pitchFamily="34" charset="0"/>
                <a:ea typeface="MiSans" pitchFamily="34" charset="-122"/>
                <a:cs typeface="MiSans" pitchFamily="34" charset="-120"/>
              </a:rPr>
              <a:t>tegenovergestelde prioriteiten</a:t>
            </a:r>
            <a:r>
              <a:rPr lang="en-US" sz="1107">
                <a:solidFill>
                  <a:srgbClr val="314158"/>
                </a:solidFill>
                <a:latin typeface="MiSans" pitchFamily="34" charset="0"/>
                <a:ea typeface="MiSans" pitchFamily="34" charset="-122"/>
                <a:cs typeface="MiSans" pitchFamily="34" charset="-120"/>
              </a:rPr>
              <a:t> wat betreft de CIA-triade. Dit heeft groot impact op hoe je security moet aanpakken.</a:t>
            </a:r>
            <a:endParaRPr lang="en-US" sz="1600"/>
          </a:p>
        </p:txBody>
      </p:sp>
      <p:sp>
        <p:nvSpPr>
          <p:cNvPr id="11" name="Shape 9"/>
          <p:cNvSpPr/>
          <p:nvPr/>
        </p:nvSpPr>
        <p:spPr>
          <a:xfrm>
            <a:off x="544992" y="2320611"/>
            <a:ext cx="5282907" cy="562572"/>
          </a:xfrm>
          <a:custGeom>
            <a:avLst/>
            <a:gdLst/>
            <a:ahLst/>
            <a:cxnLst/>
            <a:rect l="l" t="t" r="r" b="b"/>
            <a:pathLst>
              <a:path w="5282907" h="562572">
                <a:moveTo>
                  <a:pt x="35161" y="0"/>
                </a:moveTo>
                <a:lnTo>
                  <a:pt x="5212585" y="0"/>
                </a:lnTo>
                <a:cubicBezTo>
                  <a:pt x="5251423" y="0"/>
                  <a:pt x="5282907" y="31484"/>
                  <a:pt x="5282907" y="70322"/>
                </a:cubicBezTo>
                <a:lnTo>
                  <a:pt x="5282907" y="492251"/>
                </a:lnTo>
                <a:cubicBezTo>
                  <a:pt x="5282907" y="531088"/>
                  <a:pt x="5251423" y="562572"/>
                  <a:pt x="5212585" y="562572"/>
                </a:cubicBezTo>
                <a:lnTo>
                  <a:pt x="35161" y="562572"/>
                </a:lnTo>
                <a:cubicBezTo>
                  <a:pt x="15755" y="562572"/>
                  <a:pt x="0" y="546817"/>
                  <a:pt x="0" y="527412"/>
                </a:cubicBezTo>
                <a:lnTo>
                  <a:pt x="0" y="35161"/>
                </a:lnTo>
                <a:cubicBezTo>
                  <a:pt x="0" y="15755"/>
                  <a:pt x="15755" y="0"/>
                  <a:pt x="35161" y="0"/>
                </a:cubicBezTo>
                <a:close/>
              </a:path>
            </a:pathLst>
          </a:custGeom>
          <a:solidFill>
            <a:srgbClr val="FEF2F2"/>
          </a:solidFill>
          <a:ln/>
        </p:spPr>
        <p:txBody>
          <a:bodyPr/>
          <a:lstStyle/>
          <a:p>
            <a:endParaRPr lang="nl-NL"/>
          </a:p>
        </p:txBody>
      </p:sp>
      <p:sp>
        <p:nvSpPr>
          <p:cNvPr id="12" name="Shape 10"/>
          <p:cNvSpPr/>
          <p:nvPr/>
        </p:nvSpPr>
        <p:spPr>
          <a:xfrm>
            <a:off x="544992" y="2320611"/>
            <a:ext cx="35161" cy="562572"/>
          </a:xfrm>
          <a:custGeom>
            <a:avLst/>
            <a:gdLst/>
            <a:ahLst/>
            <a:cxnLst/>
            <a:rect l="l" t="t" r="r" b="b"/>
            <a:pathLst>
              <a:path w="35161" h="562572">
                <a:moveTo>
                  <a:pt x="35161" y="0"/>
                </a:moveTo>
                <a:lnTo>
                  <a:pt x="35161" y="0"/>
                </a:lnTo>
                <a:lnTo>
                  <a:pt x="35161" y="562572"/>
                </a:lnTo>
                <a:lnTo>
                  <a:pt x="35161" y="562572"/>
                </a:lnTo>
                <a:cubicBezTo>
                  <a:pt x="15755" y="562572"/>
                  <a:pt x="0" y="546817"/>
                  <a:pt x="0" y="527412"/>
                </a:cubicBezTo>
                <a:lnTo>
                  <a:pt x="0" y="35161"/>
                </a:lnTo>
                <a:cubicBezTo>
                  <a:pt x="0" y="15755"/>
                  <a:pt x="15755" y="0"/>
                  <a:pt x="35161" y="0"/>
                </a:cubicBezTo>
                <a:close/>
              </a:path>
            </a:pathLst>
          </a:custGeom>
          <a:solidFill>
            <a:srgbClr val="FF6467"/>
          </a:solidFill>
          <a:ln/>
        </p:spPr>
        <p:txBody>
          <a:bodyPr/>
          <a:lstStyle/>
          <a:p>
            <a:endParaRPr lang="nl-NL"/>
          </a:p>
        </p:txBody>
      </p:sp>
      <p:sp>
        <p:nvSpPr>
          <p:cNvPr id="13" name="Text 11"/>
          <p:cNvSpPr/>
          <p:nvPr/>
        </p:nvSpPr>
        <p:spPr>
          <a:xfrm>
            <a:off x="668055" y="2426094"/>
            <a:ext cx="5115893" cy="351608"/>
          </a:xfrm>
          <a:prstGeom prst="rect">
            <a:avLst/>
          </a:prstGeom>
          <a:noFill/>
          <a:ln/>
        </p:spPr>
        <p:txBody>
          <a:bodyPr wrap="square" lIns="0" tIns="0" rIns="0" bIns="0" rtlCol="0" anchor="ctr"/>
          <a:lstStyle/>
          <a:p>
            <a:pPr>
              <a:lnSpc>
                <a:spcPct val="120000"/>
              </a:lnSpc>
            </a:pPr>
            <a:r>
              <a:rPr lang="en-US" sz="969" b="1">
                <a:solidFill>
                  <a:srgbClr val="314158"/>
                </a:solidFill>
                <a:latin typeface="MiSans" pitchFamily="34" charset="0"/>
                <a:ea typeface="MiSans" pitchFamily="34" charset="-122"/>
                <a:cs typeface="MiSans" pitchFamily="34" charset="-120"/>
              </a:rPr>
              <a:t>Let op:</a:t>
            </a:r>
            <a:r>
              <a:rPr lang="en-US" sz="969">
                <a:solidFill>
                  <a:srgbClr val="314158"/>
                </a:solidFill>
                <a:latin typeface="MiSans" pitchFamily="34" charset="0"/>
                <a:ea typeface="MiSans" pitchFamily="34" charset="-122"/>
                <a:cs typeface="MiSans" pitchFamily="34" charset="-120"/>
              </a:rPr>
              <a:t> Een standaard IT security oplossing werkt niet voor OT! Je moet rekening houden met de unieke eisen van industriële systemen.</a:t>
            </a:r>
            <a:endParaRPr lang="en-US" sz="1600"/>
          </a:p>
        </p:txBody>
      </p:sp>
      <p:sp>
        <p:nvSpPr>
          <p:cNvPr id="14" name="Shape 12"/>
          <p:cNvSpPr/>
          <p:nvPr/>
        </p:nvSpPr>
        <p:spPr>
          <a:xfrm>
            <a:off x="6182437" y="1002082"/>
            <a:ext cx="5652095" cy="2056906"/>
          </a:xfrm>
          <a:custGeom>
            <a:avLst/>
            <a:gdLst/>
            <a:ahLst/>
            <a:cxnLst/>
            <a:rect l="l" t="t" r="r" b="b"/>
            <a:pathLst>
              <a:path w="5652095" h="2056906">
                <a:moveTo>
                  <a:pt x="35161" y="0"/>
                </a:moveTo>
                <a:lnTo>
                  <a:pt x="5616934" y="0"/>
                </a:lnTo>
                <a:cubicBezTo>
                  <a:pt x="5636353" y="0"/>
                  <a:pt x="5652095" y="15742"/>
                  <a:pt x="5652095" y="35161"/>
                </a:cubicBezTo>
                <a:lnTo>
                  <a:pt x="5652095" y="1951427"/>
                </a:lnTo>
                <a:cubicBezTo>
                  <a:pt x="5652095" y="2009681"/>
                  <a:pt x="5604871" y="2056906"/>
                  <a:pt x="5546617" y="2056906"/>
                </a:cubicBezTo>
                <a:lnTo>
                  <a:pt x="105478" y="2056906"/>
                </a:lnTo>
                <a:cubicBezTo>
                  <a:pt x="47224" y="2056906"/>
                  <a:pt x="0" y="2009681"/>
                  <a:pt x="0" y="1951427"/>
                </a:cubicBezTo>
                <a:lnTo>
                  <a:pt x="0" y="35161"/>
                </a:lnTo>
                <a:cubicBezTo>
                  <a:pt x="0" y="15755"/>
                  <a:pt x="15755" y="0"/>
                  <a:pt x="35161" y="0"/>
                </a:cubicBezTo>
                <a:close/>
              </a:path>
            </a:pathLst>
          </a:custGeom>
          <a:solidFill>
            <a:srgbClr val="FFFFFF"/>
          </a:solidFill>
          <a:ln/>
          <a:effectLst>
            <a:outerShdw blurRad="131853" dist="87902" dir="5400000" algn="bl" rotWithShape="0">
              <a:srgbClr val="000000">
                <a:alpha val="10196"/>
              </a:srgbClr>
            </a:outerShdw>
          </a:effectLst>
        </p:spPr>
        <p:txBody>
          <a:bodyPr/>
          <a:lstStyle/>
          <a:p>
            <a:endParaRPr lang="nl-NL"/>
          </a:p>
        </p:txBody>
      </p:sp>
      <p:sp>
        <p:nvSpPr>
          <p:cNvPr id="15" name="Shape 13"/>
          <p:cNvSpPr/>
          <p:nvPr/>
        </p:nvSpPr>
        <p:spPr>
          <a:xfrm>
            <a:off x="6182437" y="1002082"/>
            <a:ext cx="5652095" cy="35161"/>
          </a:xfrm>
          <a:custGeom>
            <a:avLst/>
            <a:gdLst/>
            <a:ahLst/>
            <a:cxnLst/>
            <a:rect l="l" t="t" r="r" b="b"/>
            <a:pathLst>
              <a:path w="5652095" h="35161">
                <a:moveTo>
                  <a:pt x="35161" y="0"/>
                </a:moveTo>
                <a:lnTo>
                  <a:pt x="5616934" y="0"/>
                </a:lnTo>
                <a:cubicBezTo>
                  <a:pt x="5636353" y="0"/>
                  <a:pt x="5652095" y="15742"/>
                  <a:pt x="5652095" y="35161"/>
                </a:cubicBezTo>
                <a:lnTo>
                  <a:pt x="5652095" y="35161"/>
                </a:lnTo>
                <a:lnTo>
                  <a:pt x="0" y="35161"/>
                </a:lnTo>
                <a:lnTo>
                  <a:pt x="0" y="35161"/>
                </a:lnTo>
                <a:cubicBezTo>
                  <a:pt x="0" y="15755"/>
                  <a:pt x="15755" y="0"/>
                  <a:pt x="35161" y="0"/>
                </a:cubicBezTo>
                <a:close/>
              </a:path>
            </a:pathLst>
          </a:custGeom>
          <a:solidFill>
            <a:srgbClr val="FF6900"/>
          </a:solidFill>
          <a:ln/>
        </p:spPr>
        <p:txBody>
          <a:bodyPr/>
          <a:lstStyle/>
          <a:p>
            <a:endParaRPr lang="nl-NL"/>
          </a:p>
        </p:txBody>
      </p:sp>
      <p:sp>
        <p:nvSpPr>
          <p:cNvPr id="16" name="Shape 14"/>
          <p:cNvSpPr/>
          <p:nvPr/>
        </p:nvSpPr>
        <p:spPr>
          <a:xfrm>
            <a:off x="6358241" y="1195466"/>
            <a:ext cx="421929" cy="421929"/>
          </a:xfrm>
          <a:custGeom>
            <a:avLst/>
            <a:gdLst/>
            <a:ahLst/>
            <a:cxnLst/>
            <a:rect l="l" t="t" r="r" b="b"/>
            <a:pathLst>
              <a:path w="421929" h="421929">
                <a:moveTo>
                  <a:pt x="210965" y="0"/>
                </a:moveTo>
                <a:lnTo>
                  <a:pt x="210965" y="0"/>
                </a:lnTo>
                <a:cubicBezTo>
                  <a:pt x="327399" y="0"/>
                  <a:pt x="421929" y="94530"/>
                  <a:pt x="421929" y="210965"/>
                </a:cubicBezTo>
                <a:lnTo>
                  <a:pt x="421929" y="210965"/>
                </a:lnTo>
                <a:cubicBezTo>
                  <a:pt x="421929" y="327399"/>
                  <a:pt x="327399" y="421929"/>
                  <a:pt x="210965" y="421929"/>
                </a:cubicBezTo>
                <a:lnTo>
                  <a:pt x="210965" y="421929"/>
                </a:lnTo>
                <a:cubicBezTo>
                  <a:pt x="94530" y="421929"/>
                  <a:pt x="0" y="327399"/>
                  <a:pt x="0" y="210965"/>
                </a:cubicBezTo>
                <a:lnTo>
                  <a:pt x="0" y="210965"/>
                </a:lnTo>
                <a:cubicBezTo>
                  <a:pt x="0" y="94530"/>
                  <a:pt x="94530" y="0"/>
                  <a:pt x="210965" y="0"/>
                </a:cubicBezTo>
                <a:close/>
              </a:path>
            </a:pathLst>
          </a:custGeom>
          <a:solidFill>
            <a:srgbClr val="FFEDD4"/>
          </a:solidFill>
          <a:ln/>
        </p:spPr>
        <p:txBody>
          <a:bodyPr/>
          <a:lstStyle/>
          <a:p>
            <a:endParaRPr lang="nl-NL"/>
          </a:p>
        </p:txBody>
      </p:sp>
      <p:sp>
        <p:nvSpPr>
          <p:cNvPr id="17" name="Shape 15"/>
          <p:cNvSpPr/>
          <p:nvPr/>
        </p:nvSpPr>
        <p:spPr>
          <a:xfrm>
            <a:off x="6481304" y="1318529"/>
            <a:ext cx="175804" cy="175804"/>
          </a:xfrm>
          <a:custGeom>
            <a:avLst/>
            <a:gdLst/>
            <a:ahLst/>
            <a:cxnLst/>
            <a:rect l="l" t="t" r="r" b="b"/>
            <a:pathLst>
              <a:path w="175804" h="175804">
                <a:moveTo>
                  <a:pt x="87902" y="0"/>
                </a:moveTo>
                <a:cubicBezTo>
                  <a:pt x="136416" y="0"/>
                  <a:pt x="175804" y="39388"/>
                  <a:pt x="175804" y="87902"/>
                </a:cubicBezTo>
                <a:cubicBezTo>
                  <a:pt x="175804" y="136416"/>
                  <a:pt x="136416" y="175804"/>
                  <a:pt x="87902" y="175804"/>
                </a:cubicBezTo>
                <a:cubicBezTo>
                  <a:pt x="39388" y="175804"/>
                  <a:pt x="0" y="136416"/>
                  <a:pt x="0" y="87902"/>
                </a:cubicBezTo>
                <a:cubicBezTo>
                  <a:pt x="0" y="39388"/>
                  <a:pt x="39388" y="0"/>
                  <a:pt x="87902" y="0"/>
                </a:cubicBezTo>
                <a:close/>
                <a:moveTo>
                  <a:pt x="79661" y="41204"/>
                </a:moveTo>
                <a:lnTo>
                  <a:pt x="79661" y="87902"/>
                </a:lnTo>
                <a:cubicBezTo>
                  <a:pt x="79661" y="90649"/>
                  <a:pt x="81035" y="93224"/>
                  <a:pt x="83335" y="94769"/>
                </a:cubicBezTo>
                <a:lnTo>
                  <a:pt x="116298" y="116745"/>
                </a:lnTo>
                <a:cubicBezTo>
                  <a:pt x="120075" y="119286"/>
                  <a:pt x="125192" y="118256"/>
                  <a:pt x="127733" y="114444"/>
                </a:cubicBezTo>
                <a:cubicBezTo>
                  <a:pt x="130273" y="110633"/>
                  <a:pt x="129243" y="105551"/>
                  <a:pt x="125432" y="103010"/>
                </a:cubicBezTo>
                <a:lnTo>
                  <a:pt x="96143" y="83507"/>
                </a:lnTo>
                <a:lnTo>
                  <a:pt x="96143" y="41204"/>
                </a:lnTo>
                <a:cubicBezTo>
                  <a:pt x="96143" y="36637"/>
                  <a:pt x="92469" y="32963"/>
                  <a:pt x="87902" y="32963"/>
                </a:cubicBezTo>
                <a:cubicBezTo>
                  <a:pt x="83335" y="32963"/>
                  <a:pt x="79661" y="36637"/>
                  <a:pt x="79661" y="41204"/>
                </a:cubicBezTo>
                <a:close/>
              </a:path>
            </a:pathLst>
          </a:custGeom>
          <a:solidFill>
            <a:srgbClr val="F54900"/>
          </a:solidFill>
          <a:ln/>
        </p:spPr>
        <p:txBody>
          <a:bodyPr/>
          <a:lstStyle/>
          <a:p>
            <a:endParaRPr lang="nl-NL"/>
          </a:p>
        </p:txBody>
      </p:sp>
      <p:sp>
        <p:nvSpPr>
          <p:cNvPr id="18" name="Text 16"/>
          <p:cNvSpPr/>
          <p:nvPr/>
        </p:nvSpPr>
        <p:spPr>
          <a:xfrm>
            <a:off x="6885653" y="1283368"/>
            <a:ext cx="1722878" cy="246125"/>
          </a:xfrm>
          <a:prstGeom prst="rect">
            <a:avLst/>
          </a:prstGeom>
          <a:noFill/>
          <a:ln/>
        </p:spPr>
        <p:txBody>
          <a:bodyPr wrap="square" lIns="0" tIns="0" rIns="0" bIns="0" rtlCol="0" anchor="ctr"/>
          <a:lstStyle/>
          <a:p>
            <a:pPr>
              <a:lnSpc>
                <a:spcPct val="120000"/>
              </a:lnSpc>
            </a:pPr>
            <a:r>
              <a:rPr lang="en-US" sz="1384" b="1">
                <a:solidFill>
                  <a:srgbClr val="1D293D"/>
                </a:solidFill>
                <a:latin typeface="Noto Sans SC" pitchFamily="34" charset="0"/>
                <a:ea typeface="Noto Sans SC" pitchFamily="34" charset="-122"/>
                <a:cs typeface="Noto Sans SC" pitchFamily="34" charset="-120"/>
              </a:rPr>
              <a:t>Downtime is Kritiek</a:t>
            </a:r>
            <a:endParaRPr lang="en-US" sz="1600"/>
          </a:p>
        </p:txBody>
      </p:sp>
      <p:sp>
        <p:nvSpPr>
          <p:cNvPr id="19" name="Text 17"/>
          <p:cNvSpPr/>
          <p:nvPr/>
        </p:nvSpPr>
        <p:spPr>
          <a:xfrm>
            <a:off x="6358241" y="1758039"/>
            <a:ext cx="5370809" cy="457090"/>
          </a:xfrm>
          <a:prstGeom prst="rect">
            <a:avLst/>
          </a:prstGeom>
          <a:noFill/>
          <a:ln/>
        </p:spPr>
        <p:txBody>
          <a:bodyPr wrap="square" lIns="0" tIns="0" rIns="0" bIns="0" rtlCol="0" anchor="ctr"/>
          <a:lstStyle/>
          <a:p>
            <a:pPr>
              <a:lnSpc>
                <a:spcPct val="140000"/>
              </a:lnSpc>
            </a:pPr>
            <a:r>
              <a:rPr lang="en-US" sz="1107">
                <a:solidFill>
                  <a:srgbClr val="314158"/>
                </a:solidFill>
                <a:latin typeface="MiSans" pitchFamily="34" charset="0"/>
                <a:ea typeface="MiSans" pitchFamily="34" charset="-122"/>
                <a:cs typeface="MiSans" pitchFamily="34" charset="-120"/>
              </a:rPr>
              <a:t>In OT kan downtime leiden tot </a:t>
            </a:r>
            <a:r>
              <a:rPr lang="en-US" sz="1107" b="1">
                <a:solidFill>
                  <a:srgbClr val="314158"/>
                </a:solidFill>
                <a:latin typeface="MiSans" pitchFamily="34" charset="0"/>
                <a:ea typeface="MiSans" pitchFamily="34" charset="-122"/>
                <a:cs typeface="MiSans" pitchFamily="34" charset="-120"/>
              </a:rPr>
              <a:t>productieverlies, veiligheidsrisico's en milieuschade</a:t>
            </a:r>
            <a:r>
              <a:rPr lang="en-US" sz="1107">
                <a:solidFill>
                  <a:srgbClr val="314158"/>
                </a:solidFill>
                <a:latin typeface="MiSans" pitchFamily="34" charset="0"/>
                <a:ea typeface="MiSans" pitchFamily="34" charset="-122"/>
                <a:cs typeface="MiSans" pitchFamily="34" charset="-120"/>
              </a:rPr>
              <a:t>. Elke minuut telt!</a:t>
            </a:r>
            <a:endParaRPr lang="en-US" sz="1600"/>
          </a:p>
        </p:txBody>
      </p:sp>
      <p:sp>
        <p:nvSpPr>
          <p:cNvPr id="20" name="Shape 18"/>
          <p:cNvSpPr/>
          <p:nvPr/>
        </p:nvSpPr>
        <p:spPr>
          <a:xfrm>
            <a:off x="6375822" y="2320611"/>
            <a:ext cx="5282907" cy="386769"/>
          </a:xfrm>
          <a:custGeom>
            <a:avLst/>
            <a:gdLst/>
            <a:ahLst/>
            <a:cxnLst/>
            <a:rect l="l" t="t" r="r" b="b"/>
            <a:pathLst>
              <a:path w="5282907" h="386769">
                <a:moveTo>
                  <a:pt x="35161" y="0"/>
                </a:moveTo>
                <a:lnTo>
                  <a:pt x="5212585" y="0"/>
                </a:lnTo>
                <a:cubicBezTo>
                  <a:pt x="5251423" y="0"/>
                  <a:pt x="5282907" y="31484"/>
                  <a:pt x="5282907" y="70322"/>
                </a:cubicBezTo>
                <a:lnTo>
                  <a:pt x="5282907" y="316446"/>
                </a:lnTo>
                <a:cubicBezTo>
                  <a:pt x="5282907" y="355284"/>
                  <a:pt x="5251423" y="386769"/>
                  <a:pt x="5212585" y="386769"/>
                </a:cubicBezTo>
                <a:lnTo>
                  <a:pt x="35161" y="386769"/>
                </a:lnTo>
                <a:cubicBezTo>
                  <a:pt x="15755" y="386769"/>
                  <a:pt x="0" y="371014"/>
                  <a:pt x="0" y="351608"/>
                </a:cubicBezTo>
                <a:lnTo>
                  <a:pt x="0" y="35161"/>
                </a:lnTo>
                <a:cubicBezTo>
                  <a:pt x="0" y="15755"/>
                  <a:pt x="15755" y="0"/>
                  <a:pt x="35161" y="0"/>
                </a:cubicBezTo>
                <a:close/>
              </a:path>
            </a:pathLst>
          </a:custGeom>
          <a:solidFill>
            <a:srgbClr val="FFF7ED"/>
          </a:solidFill>
          <a:ln/>
        </p:spPr>
        <p:txBody>
          <a:bodyPr/>
          <a:lstStyle/>
          <a:p>
            <a:endParaRPr lang="nl-NL"/>
          </a:p>
        </p:txBody>
      </p:sp>
      <p:sp>
        <p:nvSpPr>
          <p:cNvPr id="21" name="Shape 19"/>
          <p:cNvSpPr/>
          <p:nvPr/>
        </p:nvSpPr>
        <p:spPr>
          <a:xfrm>
            <a:off x="6375822" y="2320611"/>
            <a:ext cx="35161" cy="386769"/>
          </a:xfrm>
          <a:custGeom>
            <a:avLst/>
            <a:gdLst/>
            <a:ahLst/>
            <a:cxnLst/>
            <a:rect l="l" t="t" r="r" b="b"/>
            <a:pathLst>
              <a:path w="35161" h="386769">
                <a:moveTo>
                  <a:pt x="35161" y="0"/>
                </a:moveTo>
                <a:lnTo>
                  <a:pt x="35161" y="0"/>
                </a:lnTo>
                <a:lnTo>
                  <a:pt x="35161" y="386769"/>
                </a:lnTo>
                <a:lnTo>
                  <a:pt x="35161" y="386769"/>
                </a:lnTo>
                <a:cubicBezTo>
                  <a:pt x="15755" y="386769"/>
                  <a:pt x="0" y="371014"/>
                  <a:pt x="0" y="351608"/>
                </a:cubicBezTo>
                <a:lnTo>
                  <a:pt x="0" y="35161"/>
                </a:lnTo>
                <a:cubicBezTo>
                  <a:pt x="0" y="15755"/>
                  <a:pt x="15755" y="0"/>
                  <a:pt x="35161" y="0"/>
                </a:cubicBezTo>
                <a:close/>
              </a:path>
            </a:pathLst>
          </a:custGeom>
          <a:solidFill>
            <a:srgbClr val="FF8904"/>
          </a:solidFill>
          <a:ln/>
        </p:spPr>
        <p:txBody>
          <a:bodyPr/>
          <a:lstStyle/>
          <a:p>
            <a:endParaRPr lang="nl-NL"/>
          </a:p>
        </p:txBody>
      </p:sp>
      <p:sp>
        <p:nvSpPr>
          <p:cNvPr id="22" name="Text 20"/>
          <p:cNvSpPr/>
          <p:nvPr/>
        </p:nvSpPr>
        <p:spPr>
          <a:xfrm>
            <a:off x="6498884" y="2426094"/>
            <a:ext cx="5115893" cy="175804"/>
          </a:xfrm>
          <a:prstGeom prst="rect">
            <a:avLst/>
          </a:prstGeom>
          <a:noFill/>
          <a:ln/>
        </p:spPr>
        <p:txBody>
          <a:bodyPr wrap="square" lIns="0" tIns="0" rIns="0" bIns="0" rtlCol="0" anchor="ctr"/>
          <a:lstStyle/>
          <a:p>
            <a:pPr>
              <a:lnSpc>
                <a:spcPct val="120000"/>
              </a:lnSpc>
            </a:pPr>
            <a:r>
              <a:rPr lang="en-US" sz="969" b="1">
                <a:solidFill>
                  <a:srgbClr val="314158"/>
                </a:solidFill>
                <a:latin typeface="MiSans" pitchFamily="34" charset="0"/>
                <a:ea typeface="MiSans" pitchFamily="34" charset="-122"/>
                <a:cs typeface="MiSans" pitchFamily="34" charset="-120"/>
              </a:rPr>
              <a:t>Cijfer:</a:t>
            </a:r>
            <a:r>
              <a:rPr lang="en-US" sz="969">
                <a:solidFill>
                  <a:srgbClr val="314158"/>
                </a:solidFill>
                <a:latin typeface="MiSans" pitchFamily="34" charset="0"/>
                <a:ea typeface="MiSans" pitchFamily="34" charset="-122"/>
                <a:cs typeface="MiSans" pitchFamily="34" charset="-120"/>
              </a:rPr>
              <a:t> Downtime kost Global 2000 bedrijven gemiddeld </a:t>
            </a:r>
            <a:r>
              <a:rPr lang="en-US" sz="969" b="1">
                <a:solidFill>
                  <a:srgbClr val="314158"/>
                </a:solidFill>
                <a:latin typeface="MiSans" pitchFamily="34" charset="0"/>
                <a:ea typeface="MiSans" pitchFamily="34" charset="-122"/>
                <a:cs typeface="MiSans" pitchFamily="34" charset="-120"/>
              </a:rPr>
              <a:t>$9.000 per minuut</a:t>
            </a:r>
            <a:r>
              <a:rPr lang="en-US" sz="969">
                <a:solidFill>
                  <a:srgbClr val="314158"/>
                </a:solidFill>
                <a:latin typeface="MiSans" pitchFamily="34" charset="0"/>
                <a:ea typeface="MiSans" pitchFamily="34" charset="-122"/>
                <a:cs typeface="MiSans" pitchFamily="34" charset="-120"/>
              </a:rPr>
              <a:t>!</a:t>
            </a:r>
            <a:endParaRPr lang="en-US" sz="1600"/>
          </a:p>
        </p:txBody>
      </p:sp>
      <p:sp>
        <p:nvSpPr>
          <p:cNvPr id="23" name="Shape 21"/>
          <p:cNvSpPr/>
          <p:nvPr/>
        </p:nvSpPr>
        <p:spPr>
          <a:xfrm>
            <a:off x="351608" y="3252372"/>
            <a:ext cx="5652095" cy="2056906"/>
          </a:xfrm>
          <a:custGeom>
            <a:avLst/>
            <a:gdLst/>
            <a:ahLst/>
            <a:cxnLst/>
            <a:rect l="l" t="t" r="r" b="b"/>
            <a:pathLst>
              <a:path w="5652095" h="2056906">
                <a:moveTo>
                  <a:pt x="35161" y="0"/>
                </a:moveTo>
                <a:lnTo>
                  <a:pt x="5616934" y="0"/>
                </a:lnTo>
                <a:cubicBezTo>
                  <a:pt x="5636353" y="0"/>
                  <a:pt x="5652095" y="15742"/>
                  <a:pt x="5652095" y="35161"/>
                </a:cubicBezTo>
                <a:lnTo>
                  <a:pt x="5652095" y="1951427"/>
                </a:lnTo>
                <a:cubicBezTo>
                  <a:pt x="5652095" y="2009681"/>
                  <a:pt x="5604871" y="2056906"/>
                  <a:pt x="5546617" y="2056906"/>
                </a:cubicBezTo>
                <a:lnTo>
                  <a:pt x="105478" y="2056906"/>
                </a:lnTo>
                <a:cubicBezTo>
                  <a:pt x="47224" y="2056906"/>
                  <a:pt x="0" y="2009681"/>
                  <a:pt x="0" y="1951427"/>
                </a:cubicBezTo>
                <a:lnTo>
                  <a:pt x="0" y="35161"/>
                </a:lnTo>
                <a:cubicBezTo>
                  <a:pt x="0" y="15755"/>
                  <a:pt x="15755" y="0"/>
                  <a:pt x="35161" y="0"/>
                </a:cubicBezTo>
                <a:close/>
              </a:path>
            </a:pathLst>
          </a:custGeom>
          <a:solidFill>
            <a:srgbClr val="FFFFFF"/>
          </a:solidFill>
          <a:ln/>
          <a:effectLst>
            <a:outerShdw blurRad="131853" dist="87902" dir="5400000" algn="bl" rotWithShape="0">
              <a:srgbClr val="000000">
                <a:alpha val="10196"/>
              </a:srgbClr>
            </a:outerShdw>
          </a:effectLst>
        </p:spPr>
        <p:txBody>
          <a:bodyPr/>
          <a:lstStyle/>
          <a:p>
            <a:endParaRPr lang="nl-NL"/>
          </a:p>
        </p:txBody>
      </p:sp>
      <p:sp>
        <p:nvSpPr>
          <p:cNvPr id="24" name="Shape 22"/>
          <p:cNvSpPr/>
          <p:nvPr/>
        </p:nvSpPr>
        <p:spPr>
          <a:xfrm>
            <a:off x="351608" y="3252372"/>
            <a:ext cx="5652095" cy="35161"/>
          </a:xfrm>
          <a:custGeom>
            <a:avLst/>
            <a:gdLst/>
            <a:ahLst/>
            <a:cxnLst/>
            <a:rect l="l" t="t" r="r" b="b"/>
            <a:pathLst>
              <a:path w="5652095" h="35161">
                <a:moveTo>
                  <a:pt x="35161" y="0"/>
                </a:moveTo>
                <a:lnTo>
                  <a:pt x="5616934" y="0"/>
                </a:lnTo>
                <a:cubicBezTo>
                  <a:pt x="5636353" y="0"/>
                  <a:pt x="5652095" y="15742"/>
                  <a:pt x="5652095" y="35161"/>
                </a:cubicBezTo>
                <a:lnTo>
                  <a:pt x="5652095" y="35161"/>
                </a:lnTo>
                <a:lnTo>
                  <a:pt x="0" y="35161"/>
                </a:lnTo>
                <a:lnTo>
                  <a:pt x="0" y="35161"/>
                </a:lnTo>
                <a:cubicBezTo>
                  <a:pt x="0" y="15755"/>
                  <a:pt x="15755" y="0"/>
                  <a:pt x="35161" y="0"/>
                </a:cubicBezTo>
                <a:close/>
              </a:path>
            </a:pathLst>
          </a:custGeom>
          <a:solidFill>
            <a:srgbClr val="F0B100"/>
          </a:solidFill>
          <a:ln/>
        </p:spPr>
        <p:txBody>
          <a:bodyPr/>
          <a:lstStyle/>
          <a:p>
            <a:endParaRPr lang="nl-NL"/>
          </a:p>
        </p:txBody>
      </p:sp>
      <p:sp>
        <p:nvSpPr>
          <p:cNvPr id="25" name="Shape 23"/>
          <p:cNvSpPr/>
          <p:nvPr/>
        </p:nvSpPr>
        <p:spPr>
          <a:xfrm>
            <a:off x="527412" y="3445756"/>
            <a:ext cx="421929" cy="421929"/>
          </a:xfrm>
          <a:custGeom>
            <a:avLst/>
            <a:gdLst/>
            <a:ahLst/>
            <a:cxnLst/>
            <a:rect l="l" t="t" r="r" b="b"/>
            <a:pathLst>
              <a:path w="421929" h="421929">
                <a:moveTo>
                  <a:pt x="210965" y="0"/>
                </a:moveTo>
                <a:lnTo>
                  <a:pt x="210965" y="0"/>
                </a:lnTo>
                <a:cubicBezTo>
                  <a:pt x="327399" y="0"/>
                  <a:pt x="421929" y="94530"/>
                  <a:pt x="421929" y="210965"/>
                </a:cubicBezTo>
                <a:lnTo>
                  <a:pt x="421929" y="210965"/>
                </a:lnTo>
                <a:cubicBezTo>
                  <a:pt x="421929" y="327399"/>
                  <a:pt x="327399" y="421929"/>
                  <a:pt x="210965" y="421929"/>
                </a:cubicBezTo>
                <a:lnTo>
                  <a:pt x="210965" y="421929"/>
                </a:lnTo>
                <a:cubicBezTo>
                  <a:pt x="94530" y="421929"/>
                  <a:pt x="0" y="327399"/>
                  <a:pt x="0" y="210965"/>
                </a:cubicBezTo>
                <a:lnTo>
                  <a:pt x="0" y="210965"/>
                </a:lnTo>
                <a:cubicBezTo>
                  <a:pt x="0" y="94530"/>
                  <a:pt x="94530" y="0"/>
                  <a:pt x="210965" y="0"/>
                </a:cubicBezTo>
                <a:close/>
              </a:path>
            </a:pathLst>
          </a:custGeom>
          <a:solidFill>
            <a:srgbClr val="FEF9C2"/>
          </a:solidFill>
          <a:ln/>
        </p:spPr>
        <p:txBody>
          <a:bodyPr/>
          <a:lstStyle/>
          <a:p>
            <a:endParaRPr lang="nl-NL"/>
          </a:p>
        </p:txBody>
      </p:sp>
      <p:sp>
        <p:nvSpPr>
          <p:cNvPr id="26" name="Shape 24"/>
          <p:cNvSpPr/>
          <p:nvPr/>
        </p:nvSpPr>
        <p:spPr>
          <a:xfrm>
            <a:off x="639487" y="3568819"/>
            <a:ext cx="197779" cy="175804"/>
          </a:xfrm>
          <a:custGeom>
            <a:avLst/>
            <a:gdLst/>
            <a:ahLst/>
            <a:cxnLst/>
            <a:rect l="l" t="t" r="r" b="b"/>
            <a:pathLst>
              <a:path w="197779" h="175804">
                <a:moveTo>
                  <a:pt x="76949" y="33341"/>
                </a:moveTo>
                <a:lnTo>
                  <a:pt x="76949" y="50372"/>
                </a:lnTo>
                <a:lnTo>
                  <a:pt x="77120" y="50544"/>
                </a:lnTo>
                <a:cubicBezTo>
                  <a:pt x="79352" y="22250"/>
                  <a:pt x="103010" y="0"/>
                  <a:pt x="131887" y="0"/>
                </a:cubicBezTo>
                <a:cubicBezTo>
                  <a:pt x="138789" y="0"/>
                  <a:pt x="145416" y="1270"/>
                  <a:pt x="151494" y="3605"/>
                </a:cubicBezTo>
                <a:cubicBezTo>
                  <a:pt x="154927" y="4910"/>
                  <a:pt x="155545" y="9271"/>
                  <a:pt x="152970" y="11880"/>
                </a:cubicBezTo>
                <a:lnTo>
                  <a:pt x="122513" y="42337"/>
                </a:lnTo>
                <a:cubicBezTo>
                  <a:pt x="121483" y="43367"/>
                  <a:pt x="120900" y="44775"/>
                  <a:pt x="120900" y="46217"/>
                </a:cubicBezTo>
                <a:lnTo>
                  <a:pt x="120900" y="60433"/>
                </a:lnTo>
                <a:cubicBezTo>
                  <a:pt x="120900" y="63454"/>
                  <a:pt x="123372" y="65926"/>
                  <a:pt x="126393" y="65926"/>
                </a:cubicBezTo>
                <a:lnTo>
                  <a:pt x="140609" y="65926"/>
                </a:lnTo>
                <a:cubicBezTo>
                  <a:pt x="142051" y="65926"/>
                  <a:pt x="143459" y="65343"/>
                  <a:pt x="144489" y="64313"/>
                </a:cubicBezTo>
                <a:lnTo>
                  <a:pt x="174945" y="33856"/>
                </a:lnTo>
                <a:cubicBezTo>
                  <a:pt x="177555" y="31246"/>
                  <a:pt x="181916" y="31899"/>
                  <a:pt x="183221" y="35332"/>
                </a:cubicBezTo>
                <a:cubicBezTo>
                  <a:pt x="185556" y="41410"/>
                  <a:pt x="186826" y="48037"/>
                  <a:pt x="186826" y="54939"/>
                </a:cubicBezTo>
                <a:cubicBezTo>
                  <a:pt x="186826" y="75747"/>
                  <a:pt x="175255" y="93877"/>
                  <a:pt x="158155" y="103182"/>
                </a:cubicBezTo>
                <a:lnTo>
                  <a:pt x="186139" y="131166"/>
                </a:lnTo>
                <a:cubicBezTo>
                  <a:pt x="192560" y="137587"/>
                  <a:pt x="192560" y="148026"/>
                  <a:pt x="186139" y="154481"/>
                </a:cubicBezTo>
                <a:lnTo>
                  <a:pt x="165503" y="175117"/>
                </a:lnTo>
                <a:cubicBezTo>
                  <a:pt x="159082" y="181538"/>
                  <a:pt x="148644" y="181538"/>
                  <a:pt x="142188" y="175117"/>
                </a:cubicBezTo>
                <a:lnTo>
                  <a:pt x="98924" y="131853"/>
                </a:lnTo>
                <a:cubicBezTo>
                  <a:pt x="89516" y="122445"/>
                  <a:pt x="87387" y="108538"/>
                  <a:pt x="92572" y="97070"/>
                </a:cubicBezTo>
                <a:lnTo>
                  <a:pt x="61428" y="65926"/>
                </a:lnTo>
                <a:lnTo>
                  <a:pt x="44397" y="65926"/>
                </a:lnTo>
                <a:cubicBezTo>
                  <a:pt x="40723" y="65926"/>
                  <a:pt x="37290" y="64107"/>
                  <a:pt x="35264" y="61051"/>
                </a:cubicBezTo>
                <a:lnTo>
                  <a:pt x="8035" y="20224"/>
                </a:lnTo>
                <a:cubicBezTo>
                  <a:pt x="6593" y="18061"/>
                  <a:pt x="6867" y="15142"/>
                  <a:pt x="8722" y="13288"/>
                </a:cubicBezTo>
                <a:lnTo>
                  <a:pt x="24310" y="-2301"/>
                </a:lnTo>
                <a:cubicBezTo>
                  <a:pt x="26165" y="-4155"/>
                  <a:pt x="29049" y="-4429"/>
                  <a:pt x="31246" y="-2987"/>
                </a:cubicBezTo>
                <a:lnTo>
                  <a:pt x="72073" y="24207"/>
                </a:lnTo>
                <a:cubicBezTo>
                  <a:pt x="75129" y="26233"/>
                  <a:pt x="76949" y="29667"/>
                  <a:pt x="76949" y="33341"/>
                </a:cubicBezTo>
                <a:close/>
                <a:moveTo>
                  <a:pt x="74030" y="101843"/>
                </a:moveTo>
                <a:cubicBezTo>
                  <a:pt x="71867" y="114547"/>
                  <a:pt x="74854" y="127973"/>
                  <a:pt x="83095" y="138720"/>
                </a:cubicBezTo>
                <a:lnTo>
                  <a:pt x="50475" y="171306"/>
                </a:lnTo>
                <a:cubicBezTo>
                  <a:pt x="40826" y="180954"/>
                  <a:pt x="25169" y="180954"/>
                  <a:pt x="15520" y="171306"/>
                </a:cubicBezTo>
                <a:cubicBezTo>
                  <a:pt x="5872" y="161657"/>
                  <a:pt x="5872" y="146000"/>
                  <a:pt x="15520" y="136351"/>
                </a:cubicBezTo>
                <a:lnTo>
                  <a:pt x="62012" y="89859"/>
                </a:lnTo>
                <a:lnTo>
                  <a:pt x="74030" y="101877"/>
                </a:lnTo>
                <a:close/>
              </a:path>
            </a:pathLst>
          </a:custGeom>
          <a:solidFill>
            <a:srgbClr val="D08700"/>
          </a:solidFill>
          <a:ln/>
        </p:spPr>
        <p:txBody>
          <a:bodyPr/>
          <a:lstStyle/>
          <a:p>
            <a:endParaRPr lang="nl-NL"/>
          </a:p>
        </p:txBody>
      </p:sp>
      <p:sp>
        <p:nvSpPr>
          <p:cNvPr id="27" name="Text 25"/>
          <p:cNvSpPr/>
          <p:nvPr/>
        </p:nvSpPr>
        <p:spPr>
          <a:xfrm>
            <a:off x="1054823" y="3533658"/>
            <a:ext cx="1573445" cy="246125"/>
          </a:xfrm>
          <a:prstGeom prst="rect">
            <a:avLst/>
          </a:prstGeom>
          <a:noFill/>
          <a:ln/>
        </p:spPr>
        <p:txBody>
          <a:bodyPr wrap="square" lIns="0" tIns="0" rIns="0" bIns="0" rtlCol="0" anchor="ctr"/>
          <a:lstStyle/>
          <a:p>
            <a:pPr>
              <a:lnSpc>
                <a:spcPct val="120000"/>
              </a:lnSpc>
            </a:pPr>
            <a:r>
              <a:rPr lang="en-US" sz="1384" b="1">
                <a:solidFill>
                  <a:srgbClr val="1D293D"/>
                </a:solidFill>
                <a:latin typeface="Noto Sans SC" pitchFamily="34" charset="0"/>
                <a:ea typeface="Noto Sans SC" pitchFamily="34" charset="-122"/>
                <a:cs typeface="Noto Sans SC" pitchFamily="34" charset="-120"/>
              </a:rPr>
              <a:t>Legacy Systemen</a:t>
            </a:r>
            <a:endParaRPr lang="en-US" sz="1600"/>
          </a:p>
        </p:txBody>
      </p:sp>
      <p:sp>
        <p:nvSpPr>
          <p:cNvPr id="28" name="Text 26"/>
          <p:cNvSpPr/>
          <p:nvPr/>
        </p:nvSpPr>
        <p:spPr>
          <a:xfrm>
            <a:off x="527412" y="4008329"/>
            <a:ext cx="5370809" cy="457090"/>
          </a:xfrm>
          <a:prstGeom prst="rect">
            <a:avLst/>
          </a:prstGeom>
          <a:noFill/>
          <a:ln/>
        </p:spPr>
        <p:txBody>
          <a:bodyPr wrap="square" lIns="0" tIns="0" rIns="0" bIns="0" rtlCol="0" anchor="ctr"/>
          <a:lstStyle/>
          <a:p>
            <a:pPr>
              <a:lnSpc>
                <a:spcPct val="140000"/>
              </a:lnSpc>
            </a:pPr>
            <a:r>
              <a:rPr lang="en-US" sz="1107">
                <a:solidFill>
                  <a:srgbClr val="314158"/>
                </a:solidFill>
                <a:latin typeface="MiSans" pitchFamily="34" charset="0"/>
                <a:ea typeface="MiSans" pitchFamily="34" charset="-122"/>
                <a:cs typeface="MiSans" pitchFamily="34" charset="-120"/>
              </a:rPr>
              <a:t>OT systemen hebben een </a:t>
            </a:r>
            <a:r>
              <a:rPr lang="en-US" sz="1107" b="1">
                <a:solidFill>
                  <a:srgbClr val="314158"/>
                </a:solidFill>
                <a:latin typeface="MiSans" pitchFamily="34" charset="0"/>
                <a:ea typeface="MiSans" pitchFamily="34" charset="-122"/>
                <a:cs typeface="MiSans" pitchFamily="34" charset="-120"/>
              </a:rPr>
              <a:t>levensduur van 15-25 jaar</a:t>
            </a:r>
            <a:r>
              <a:rPr lang="en-US" sz="1107">
                <a:solidFill>
                  <a:srgbClr val="314158"/>
                </a:solidFill>
                <a:latin typeface="MiSans" pitchFamily="34" charset="0"/>
                <a:ea typeface="MiSans" pitchFamily="34" charset="-122"/>
                <a:cs typeface="MiSans" pitchFamily="34" charset="-120"/>
              </a:rPr>
              <a:t> en draaien vaak op verouderde software zonder security patches.</a:t>
            </a:r>
            <a:endParaRPr lang="en-US" sz="1600"/>
          </a:p>
        </p:txBody>
      </p:sp>
      <p:sp>
        <p:nvSpPr>
          <p:cNvPr id="29" name="Shape 27"/>
          <p:cNvSpPr/>
          <p:nvPr/>
        </p:nvSpPr>
        <p:spPr>
          <a:xfrm>
            <a:off x="544992" y="4570901"/>
            <a:ext cx="5282907" cy="562572"/>
          </a:xfrm>
          <a:custGeom>
            <a:avLst/>
            <a:gdLst/>
            <a:ahLst/>
            <a:cxnLst/>
            <a:rect l="l" t="t" r="r" b="b"/>
            <a:pathLst>
              <a:path w="5282907" h="562572">
                <a:moveTo>
                  <a:pt x="35161" y="0"/>
                </a:moveTo>
                <a:lnTo>
                  <a:pt x="5212585" y="0"/>
                </a:lnTo>
                <a:cubicBezTo>
                  <a:pt x="5251423" y="0"/>
                  <a:pt x="5282907" y="31484"/>
                  <a:pt x="5282907" y="70322"/>
                </a:cubicBezTo>
                <a:lnTo>
                  <a:pt x="5282907" y="492251"/>
                </a:lnTo>
                <a:cubicBezTo>
                  <a:pt x="5282907" y="531088"/>
                  <a:pt x="5251423" y="562572"/>
                  <a:pt x="5212585" y="562572"/>
                </a:cubicBezTo>
                <a:lnTo>
                  <a:pt x="35161" y="562572"/>
                </a:lnTo>
                <a:cubicBezTo>
                  <a:pt x="15755" y="562572"/>
                  <a:pt x="0" y="546817"/>
                  <a:pt x="0" y="527412"/>
                </a:cubicBezTo>
                <a:lnTo>
                  <a:pt x="0" y="35161"/>
                </a:lnTo>
                <a:cubicBezTo>
                  <a:pt x="0" y="15755"/>
                  <a:pt x="15755" y="0"/>
                  <a:pt x="35161" y="0"/>
                </a:cubicBezTo>
                <a:close/>
              </a:path>
            </a:pathLst>
          </a:custGeom>
          <a:solidFill>
            <a:srgbClr val="FEFCE8"/>
          </a:solidFill>
          <a:ln/>
        </p:spPr>
        <p:txBody>
          <a:bodyPr/>
          <a:lstStyle/>
          <a:p>
            <a:endParaRPr lang="nl-NL"/>
          </a:p>
        </p:txBody>
      </p:sp>
      <p:sp>
        <p:nvSpPr>
          <p:cNvPr id="30" name="Shape 28"/>
          <p:cNvSpPr/>
          <p:nvPr/>
        </p:nvSpPr>
        <p:spPr>
          <a:xfrm>
            <a:off x="544992" y="4570901"/>
            <a:ext cx="35161" cy="562572"/>
          </a:xfrm>
          <a:custGeom>
            <a:avLst/>
            <a:gdLst/>
            <a:ahLst/>
            <a:cxnLst/>
            <a:rect l="l" t="t" r="r" b="b"/>
            <a:pathLst>
              <a:path w="35161" h="562572">
                <a:moveTo>
                  <a:pt x="35161" y="0"/>
                </a:moveTo>
                <a:lnTo>
                  <a:pt x="35161" y="0"/>
                </a:lnTo>
                <a:lnTo>
                  <a:pt x="35161" y="562572"/>
                </a:lnTo>
                <a:lnTo>
                  <a:pt x="35161" y="562572"/>
                </a:lnTo>
                <a:cubicBezTo>
                  <a:pt x="15755" y="562572"/>
                  <a:pt x="0" y="546817"/>
                  <a:pt x="0" y="527412"/>
                </a:cubicBezTo>
                <a:lnTo>
                  <a:pt x="0" y="35161"/>
                </a:lnTo>
                <a:cubicBezTo>
                  <a:pt x="0" y="15755"/>
                  <a:pt x="15755" y="0"/>
                  <a:pt x="35161" y="0"/>
                </a:cubicBezTo>
                <a:close/>
              </a:path>
            </a:pathLst>
          </a:custGeom>
          <a:solidFill>
            <a:srgbClr val="FDC700"/>
          </a:solidFill>
          <a:ln/>
        </p:spPr>
        <p:txBody>
          <a:bodyPr/>
          <a:lstStyle/>
          <a:p>
            <a:endParaRPr lang="nl-NL"/>
          </a:p>
        </p:txBody>
      </p:sp>
      <p:sp>
        <p:nvSpPr>
          <p:cNvPr id="31" name="Text 29"/>
          <p:cNvSpPr/>
          <p:nvPr/>
        </p:nvSpPr>
        <p:spPr>
          <a:xfrm>
            <a:off x="668055" y="4676384"/>
            <a:ext cx="5115893" cy="351608"/>
          </a:xfrm>
          <a:prstGeom prst="rect">
            <a:avLst/>
          </a:prstGeom>
          <a:noFill/>
          <a:ln/>
        </p:spPr>
        <p:txBody>
          <a:bodyPr wrap="square" lIns="0" tIns="0" rIns="0" bIns="0" rtlCol="0" anchor="ctr"/>
          <a:lstStyle/>
          <a:p>
            <a:pPr>
              <a:lnSpc>
                <a:spcPct val="120000"/>
              </a:lnSpc>
            </a:pPr>
            <a:r>
              <a:rPr lang="en-US" sz="969" b="1">
                <a:solidFill>
                  <a:srgbClr val="314158"/>
                </a:solidFill>
                <a:latin typeface="MiSans" pitchFamily="34" charset="0"/>
                <a:ea typeface="MiSans" pitchFamily="34" charset="-122"/>
                <a:cs typeface="MiSans" pitchFamily="34" charset="-120"/>
              </a:rPr>
              <a:t>Uitdaging:</a:t>
            </a:r>
            <a:r>
              <a:rPr lang="en-US" sz="969">
                <a:solidFill>
                  <a:srgbClr val="314158"/>
                </a:solidFill>
                <a:latin typeface="MiSans" pitchFamily="34" charset="0"/>
                <a:ea typeface="MiSans" pitchFamily="34" charset="-122"/>
                <a:cs typeface="MiSans" pitchFamily="34" charset="-120"/>
              </a:rPr>
              <a:t> Deze systemen zijn moeilijk te beveiligen en kunnen niet zomaar vervangen worden.</a:t>
            </a:r>
            <a:endParaRPr lang="en-US" sz="1600"/>
          </a:p>
        </p:txBody>
      </p:sp>
      <p:sp>
        <p:nvSpPr>
          <p:cNvPr id="32" name="Shape 30"/>
          <p:cNvSpPr/>
          <p:nvPr/>
        </p:nvSpPr>
        <p:spPr>
          <a:xfrm>
            <a:off x="6182437" y="3252372"/>
            <a:ext cx="5652095" cy="2056906"/>
          </a:xfrm>
          <a:custGeom>
            <a:avLst/>
            <a:gdLst/>
            <a:ahLst/>
            <a:cxnLst/>
            <a:rect l="l" t="t" r="r" b="b"/>
            <a:pathLst>
              <a:path w="5652095" h="2056906">
                <a:moveTo>
                  <a:pt x="35161" y="0"/>
                </a:moveTo>
                <a:lnTo>
                  <a:pt x="5616934" y="0"/>
                </a:lnTo>
                <a:cubicBezTo>
                  <a:pt x="5636353" y="0"/>
                  <a:pt x="5652095" y="15742"/>
                  <a:pt x="5652095" y="35161"/>
                </a:cubicBezTo>
                <a:lnTo>
                  <a:pt x="5652095" y="1951427"/>
                </a:lnTo>
                <a:cubicBezTo>
                  <a:pt x="5652095" y="2009681"/>
                  <a:pt x="5604871" y="2056906"/>
                  <a:pt x="5546617" y="2056906"/>
                </a:cubicBezTo>
                <a:lnTo>
                  <a:pt x="105478" y="2056906"/>
                </a:lnTo>
                <a:cubicBezTo>
                  <a:pt x="47224" y="2056906"/>
                  <a:pt x="0" y="2009681"/>
                  <a:pt x="0" y="1951427"/>
                </a:cubicBezTo>
                <a:lnTo>
                  <a:pt x="0" y="35161"/>
                </a:lnTo>
                <a:cubicBezTo>
                  <a:pt x="0" y="15755"/>
                  <a:pt x="15755" y="0"/>
                  <a:pt x="35161" y="0"/>
                </a:cubicBezTo>
                <a:close/>
              </a:path>
            </a:pathLst>
          </a:custGeom>
          <a:solidFill>
            <a:srgbClr val="FFFFFF"/>
          </a:solidFill>
          <a:ln/>
          <a:effectLst>
            <a:outerShdw blurRad="131853" dist="87902" dir="5400000" algn="bl" rotWithShape="0">
              <a:srgbClr val="000000">
                <a:alpha val="10196"/>
              </a:srgbClr>
            </a:outerShdw>
          </a:effectLst>
        </p:spPr>
        <p:txBody>
          <a:bodyPr/>
          <a:lstStyle/>
          <a:p>
            <a:endParaRPr lang="nl-NL"/>
          </a:p>
        </p:txBody>
      </p:sp>
      <p:sp>
        <p:nvSpPr>
          <p:cNvPr id="33" name="Shape 31"/>
          <p:cNvSpPr/>
          <p:nvPr/>
        </p:nvSpPr>
        <p:spPr>
          <a:xfrm>
            <a:off x="6182437" y="3252372"/>
            <a:ext cx="5652095" cy="35161"/>
          </a:xfrm>
          <a:custGeom>
            <a:avLst/>
            <a:gdLst/>
            <a:ahLst/>
            <a:cxnLst/>
            <a:rect l="l" t="t" r="r" b="b"/>
            <a:pathLst>
              <a:path w="5652095" h="35161">
                <a:moveTo>
                  <a:pt x="35161" y="0"/>
                </a:moveTo>
                <a:lnTo>
                  <a:pt x="5616934" y="0"/>
                </a:lnTo>
                <a:cubicBezTo>
                  <a:pt x="5636353" y="0"/>
                  <a:pt x="5652095" y="15742"/>
                  <a:pt x="5652095" y="35161"/>
                </a:cubicBezTo>
                <a:lnTo>
                  <a:pt x="5652095" y="35161"/>
                </a:lnTo>
                <a:lnTo>
                  <a:pt x="0" y="35161"/>
                </a:lnTo>
                <a:lnTo>
                  <a:pt x="0" y="35161"/>
                </a:lnTo>
                <a:cubicBezTo>
                  <a:pt x="0" y="15755"/>
                  <a:pt x="15755" y="0"/>
                  <a:pt x="35161" y="0"/>
                </a:cubicBezTo>
                <a:close/>
              </a:path>
            </a:pathLst>
          </a:custGeom>
          <a:solidFill>
            <a:srgbClr val="00C950"/>
          </a:solidFill>
          <a:ln/>
        </p:spPr>
        <p:txBody>
          <a:bodyPr/>
          <a:lstStyle/>
          <a:p>
            <a:endParaRPr lang="nl-NL"/>
          </a:p>
        </p:txBody>
      </p:sp>
      <p:sp>
        <p:nvSpPr>
          <p:cNvPr id="34" name="Shape 32"/>
          <p:cNvSpPr/>
          <p:nvPr/>
        </p:nvSpPr>
        <p:spPr>
          <a:xfrm>
            <a:off x="6358241" y="3445756"/>
            <a:ext cx="421929" cy="421929"/>
          </a:xfrm>
          <a:custGeom>
            <a:avLst/>
            <a:gdLst/>
            <a:ahLst/>
            <a:cxnLst/>
            <a:rect l="l" t="t" r="r" b="b"/>
            <a:pathLst>
              <a:path w="421929" h="421929">
                <a:moveTo>
                  <a:pt x="210965" y="0"/>
                </a:moveTo>
                <a:lnTo>
                  <a:pt x="210965" y="0"/>
                </a:lnTo>
                <a:cubicBezTo>
                  <a:pt x="327399" y="0"/>
                  <a:pt x="421929" y="94530"/>
                  <a:pt x="421929" y="210965"/>
                </a:cubicBezTo>
                <a:lnTo>
                  <a:pt x="421929" y="210965"/>
                </a:lnTo>
                <a:cubicBezTo>
                  <a:pt x="421929" y="327399"/>
                  <a:pt x="327399" y="421929"/>
                  <a:pt x="210965" y="421929"/>
                </a:cubicBezTo>
                <a:lnTo>
                  <a:pt x="210965" y="421929"/>
                </a:lnTo>
                <a:cubicBezTo>
                  <a:pt x="94530" y="421929"/>
                  <a:pt x="0" y="327399"/>
                  <a:pt x="0" y="210965"/>
                </a:cubicBezTo>
                <a:lnTo>
                  <a:pt x="0" y="210965"/>
                </a:lnTo>
                <a:cubicBezTo>
                  <a:pt x="0" y="94530"/>
                  <a:pt x="94530" y="0"/>
                  <a:pt x="210965" y="0"/>
                </a:cubicBezTo>
                <a:close/>
              </a:path>
            </a:pathLst>
          </a:custGeom>
          <a:solidFill>
            <a:srgbClr val="DCFCE7"/>
          </a:solidFill>
          <a:ln/>
        </p:spPr>
        <p:txBody>
          <a:bodyPr/>
          <a:lstStyle/>
          <a:p>
            <a:endParaRPr lang="nl-NL"/>
          </a:p>
        </p:txBody>
      </p:sp>
      <p:sp>
        <p:nvSpPr>
          <p:cNvPr id="35" name="Shape 33"/>
          <p:cNvSpPr/>
          <p:nvPr/>
        </p:nvSpPr>
        <p:spPr>
          <a:xfrm>
            <a:off x="6470316" y="3568819"/>
            <a:ext cx="197779" cy="175804"/>
          </a:xfrm>
          <a:custGeom>
            <a:avLst/>
            <a:gdLst/>
            <a:ahLst/>
            <a:cxnLst/>
            <a:rect l="l" t="t" r="r" b="b"/>
            <a:pathLst>
              <a:path w="197779" h="175804">
                <a:moveTo>
                  <a:pt x="85155" y="30216"/>
                </a:moveTo>
                <a:lnTo>
                  <a:pt x="112624" y="30216"/>
                </a:lnTo>
                <a:lnTo>
                  <a:pt x="112624" y="46698"/>
                </a:lnTo>
                <a:lnTo>
                  <a:pt x="85155" y="46698"/>
                </a:lnTo>
                <a:lnTo>
                  <a:pt x="85155" y="30216"/>
                </a:lnTo>
                <a:close/>
                <a:moveTo>
                  <a:pt x="82408" y="10988"/>
                </a:moveTo>
                <a:cubicBezTo>
                  <a:pt x="73309" y="10988"/>
                  <a:pt x="65926" y="18370"/>
                  <a:pt x="65926" y="27469"/>
                </a:cubicBezTo>
                <a:lnTo>
                  <a:pt x="65926" y="49445"/>
                </a:lnTo>
                <a:cubicBezTo>
                  <a:pt x="65926" y="58544"/>
                  <a:pt x="73309" y="65926"/>
                  <a:pt x="82408" y="65926"/>
                </a:cubicBezTo>
                <a:lnTo>
                  <a:pt x="87902" y="65926"/>
                </a:lnTo>
                <a:lnTo>
                  <a:pt x="87902" y="76914"/>
                </a:lnTo>
                <a:lnTo>
                  <a:pt x="10988" y="76914"/>
                </a:lnTo>
                <a:cubicBezTo>
                  <a:pt x="4910" y="76914"/>
                  <a:pt x="0" y="81824"/>
                  <a:pt x="0" y="87902"/>
                </a:cubicBezTo>
                <a:cubicBezTo>
                  <a:pt x="0" y="93980"/>
                  <a:pt x="4910" y="98890"/>
                  <a:pt x="10988" y="98890"/>
                </a:cubicBezTo>
                <a:lnTo>
                  <a:pt x="43951" y="98890"/>
                </a:lnTo>
                <a:lnTo>
                  <a:pt x="43951" y="109877"/>
                </a:lnTo>
                <a:lnTo>
                  <a:pt x="38457" y="109877"/>
                </a:lnTo>
                <a:cubicBezTo>
                  <a:pt x="29358" y="109877"/>
                  <a:pt x="21975" y="117260"/>
                  <a:pt x="21975" y="126359"/>
                </a:cubicBezTo>
                <a:lnTo>
                  <a:pt x="21975" y="148335"/>
                </a:lnTo>
                <a:cubicBezTo>
                  <a:pt x="21975" y="157434"/>
                  <a:pt x="29358" y="164816"/>
                  <a:pt x="38457" y="164816"/>
                </a:cubicBezTo>
                <a:lnTo>
                  <a:pt x="71420" y="164816"/>
                </a:lnTo>
                <a:cubicBezTo>
                  <a:pt x="80520" y="164816"/>
                  <a:pt x="87902" y="157434"/>
                  <a:pt x="87902" y="148335"/>
                </a:cubicBezTo>
                <a:lnTo>
                  <a:pt x="87902" y="126359"/>
                </a:lnTo>
                <a:cubicBezTo>
                  <a:pt x="87902" y="117260"/>
                  <a:pt x="80520" y="109877"/>
                  <a:pt x="71420" y="109877"/>
                </a:cubicBezTo>
                <a:lnTo>
                  <a:pt x="65926" y="109877"/>
                </a:lnTo>
                <a:lnTo>
                  <a:pt x="65926" y="98890"/>
                </a:lnTo>
                <a:lnTo>
                  <a:pt x="131853" y="98890"/>
                </a:lnTo>
                <a:lnTo>
                  <a:pt x="131853" y="109877"/>
                </a:lnTo>
                <a:lnTo>
                  <a:pt x="126359" y="109877"/>
                </a:lnTo>
                <a:cubicBezTo>
                  <a:pt x="117260" y="109877"/>
                  <a:pt x="109877" y="117260"/>
                  <a:pt x="109877" y="126359"/>
                </a:cubicBezTo>
                <a:lnTo>
                  <a:pt x="109877" y="148335"/>
                </a:lnTo>
                <a:cubicBezTo>
                  <a:pt x="109877" y="157434"/>
                  <a:pt x="117260" y="164816"/>
                  <a:pt x="126359" y="164816"/>
                </a:cubicBezTo>
                <a:lnTo>
                  <a:pt x="159322" y="164816"/>
                </a:lnTo>
                <a:cubicBezTo>
                  <a:pt x="168422" y="164816"/>
                  <a:pt x="175804" y="157434"/>
                  <a:pt x="175804" y="148335"/>
                </a:cubicBezTo>
                <a:lnTo>
                  <a:pt x="175804" y="126359"/>
                </a:lnTo>
                <a:cubicBezTo>
                  <a:pt x="175804" y="117260"/>
                  <a:pt x="168422" y="109877"/>
                  <a:pt x="159322" y="109877"/>
                </a:cubicBezTo>
                <a:lnTo>
                  <a:pt x="153828" y="109877"/>
                </a:lnTo>
                <a:lnTo>
                  <a:pt x="153828" y="98890"/>
                </a:lnTo>
                <a:lnTo>
                  <a:pt x="186792" y="98890"/>
                </a:lnTo>
                <a:cubicBezTo>
                  <a:pt x="192869" y="98890"/>
                  <a:pt x="197779" y="93980"/>
                  <a:pt x="197779" y="87902"/>
                </a:cubicBezTo>
                <a:cubicBezTo>
                  <a:pt x="197779" y="81824"/>
                  <a:pt x="192869" y="76914"/>
                  <a:pt x="186792" y="76914"/>
                </a:cubicBezTo>
                <a:lnTo>
                  <a:pt x="109877" y="76914"/>
                </a:lnTo>
                <a:lnTo>
                  <a:pt x="109877" y="65926"/>
                </a:lnTo>
                <a:lnTo>
                  <a:pt x="115371" y="65926"/>
                </a:lnTo>
                <a:cubicBezTo>
                  <a:pt x="124471" y="65926"/>
                  <a:pt x="131853" y="58544"/>
                  <a:pt x="131853" y="49445"/>
                </a:cubicBezTo>
                <a:lnTo>
                  <a:pt x="131853" y="27469"/>
                </a:lnTo>
                <a:cubicBezTo>
                  <a:pt x="131853" y="18370"/>
                  <a:pt x="124471" y="10988"/>
                  <a:pt x="115371" y="10988"/>
                </a:cubicBezTo>
                <a:lnTo>
                  <a:pt x="82408" y="10988"/>
                </a:lnTo>
                <a:close/>
                <a:moveTo>
                  <a:pt x="153828" y="129106"/>
                </a:moveTo>
                <a:lnTo>
                  <a:pt x="156575" y="129106"/>
                </a:lnTo>
                <a:lnTo>
                  <a:pt x="156575" y="145588"/>
                </a:lnTo>
                <a:lnTo>
                  <a:pt x="129106" y="145588"/>
                </a:lnTo>
                <a:lnTo>
                  <a:pt x="129106" y="129106"/>
                </a:lnTo>
                <a:lnTo>
                  <a:pt x="153828" y="129106"/>
                </a:lnTo>
                <a:close/>
                <a:moveTo>
                  <a:pt x="65926" y="129106"/>
                </a:moveTo>
                <a:lnTo>
                  <a:pt x="68673" y="129106"/>
                </a:lnTo>
                <a:lnTo>
                  <a:pt x="68673" y="145588"/>
                </a:lnTo>
                <a:lnTo>
                  <a:pt x="41204" y="145588"/>
                </a:lnTo>
                <a:lnTo>
                  <a:pt x="41204" y="129106"/>
                </a:lnTo>
                <a:lnTo>
                  <a:pt x="65926" y="129106"/>
                </a:lnTo>
                <a:close/>
              </a:path>
            </a:pathLst>
          </a:custGeom>
          <a:solidFill>
            <a:srgbClr val="00A63E"/>
          </a:solidFill>
          <a:ln/>
        </p:spPr>
        <p:txBody>
          <a:bodyPr/>
          <a:lstStyle/>
          <a:p>
            <a:endParaRPr lang="nl-NL"/>
          </a:p>
        </p:txBody>
      </p:sp>
      <p:sp>
        <p:nvSpPr>
          <p:cNvPr id="36" name="Text 34"/>
          <p:cNvSpPr/>
          <p:nvPr/>
        </p:nvSpPr>
        <p:spPr>
          <a:xfrm>
            <a:off x="6885653" y="3533658"/>
            <a:ext cx="1696508" cy="246125"/>
          </a:xfrm>
          <a:prstGeom prst="rect">
            <a:avLst/>
          </a:prstGeom>
          <a:noFill/>
          <a:ln/>
        </p:spPr>
        <p:txBody>
          <a:bodyPr wrap="square" lIns="0" tIns="0" rIns="0" bIns="0" rtlCol="0" anchor="ctr"/>
          <a:lstStyle/>
          <a:p>
            <a:pPr>
              <a:lnSpc>
                <a:spcPct val="120000"/>
              </a:lnSpc>
            </a:pPr>
            <a:r>
              <a:rPr lang="en-US" sz="1384" b="1">
                <a:solidFill>
                  <a:srgbClr val="1D293D"/>
                </a:solidFill>
                <a:latin typeface="Noto Sans SC" pitchFamily="34" charset="0"/>
                <a:ea typeface="Noto Sans SC" pitchFamily="34" charset="-122"/>
                <a:cs typeface="Noto Sans SC" pitchFamily="34" charset="-120"/>
              </a:rPr>
              <a:t>IT/OT Convergence</a:t>
            </a:r>
            <a:endParaRPr lang="en-US" sz="1600"/>
          </a:p>
        </p:txBody>
      </p:sp>
      <p:sp>
        <p:nvSpPr>
          <p:cNvPr id="37" name="Text 35"/>
          <p:cNvSpPr/>
          <p:nvPr/>
        </p:nvSpPr>
        <p:spPr>
          <a:xfrm>
            <a:off x="6358241" y="4008329"/>
            <a:ext cx="5370809" cy="457090"/>
          </a:xfrm>
          <a:prstGeom prst="rect">
            <a:avLst/>
          </a:prstGeom>
          <a:noFill/>
          <a:ln/>
        </p:spPr>
        <p:txBody>
          <a:bodyPr wrap="square" lIns="0" tIns="0" rIns="0" bIns="0" rtlCol="0" anchor="ctr"/>
          <a:lstStyle/>
          <a:p>
            <a:pPr>
              <a:lnSpc>
                <a:spcPct val="140000"/>
              </a:lnSpc>
            </a:pPr>
            <a:r>
              <a:rPr lang="en-US" sz="1107">
                <a:solidFill>
                  <a:srgbClr val="314158"/>
                </a:solidFill>
                <a:latin typeface="MiSans" pitchFamily="34" charset="0"/>
                <a:ea typeface="MiSans" pitchFamily="34" charset="-122"/>
                <a:cs typeface="MiSans" pitchFamily="34" charset="-120"/>
              </a:rPr>
              <a:t>Door IIoT en Industry 4.0 raken IT en OT steeds meer </a:t>
            </a:r>
            <a:r>
              <a:rPr lang="en-US" sz="1107" b="1">
                <a:solidFill>
                  <a:srgbClr val="314158"/>
                </a:solidFill>
                <a:latin typeface="MiSans" pitchFamily="34" charset="0"/>
                <a:ea typeface="MiSans" pitchFamily="34" charset="-122"/>
                <a:cs typeface="MiSans" pitchFamily="34" charset="-120"/>
              </a:rPr>
              <a:t>met elkaar verbonden</a:t>
            </a:r>
            <a:r>
              <a:rPr lang="en-US" sz="1107">
                <a:solidFill>
                  <a:srgbClr val="314158"/>
                </a:solidFill>
                <a:latin typeface="MiSans" pitchFamily="34" charset="0"/>
                <a:ea typeface="MiSans" pitchFamily="34" charset="-122"/>
                <a:cs typeface="MiSans" pitchFamily="34" charset="-120"/>
              </a:rPr>
              <a:t>. Dit biedt kansen maar ook risico's.</a:t>
            </a:r>
            <a:endParaRPr lang="en-US" sz="1600"/>
          </a:p>
        </p:txBody>
      </p:sp>
      <p:sp>
        <p:nvSpPr>
          <p:cNvPr id="38" name="Shape 36"/>
          <p:cNvSpPr/>
          <p:nvPr/>
        </p:nvSpPr>
        <p:spPr>
          <a:xfrm>
            <a:off x="6375822" y="4570901"/>
            <a:ext cx="5282907" cy="386769"/>
          </a:xfrm>
          <a:custGeom>
            <a:avLst/>
            <a:gdLst/>
            <a:ahLst/>
            <a:cxnLst/>
            <a:rect l="l" t="t" r="r" b="b"/>
            <a:pathLst>
              <a:path w="5282907" h="386769">
                <a:moveTo>
                  <a:pt x="35161" y="0"/>
                </a:moveTo>
                <a:lnTo>
                  <a:pt x="5212585" y="0"/>
                </a:lnTo>
                <a:cubicBezTo>
                  <a:pt x="5251423" y="0"/>
                  <a:pt x="5282907" y="31484"/>
                  <a:pt x="5282907" y="70322"/>
                </a:cubicBezTo>
                <a:lnTo>
                  <a:pt x="5282907" y="316446"/>
                </a:lnTo>
                <a:cubicBezTo>
                  <a:pt x="5282907" y="355284"/>
                  <a:pt x="5251423" y="386769"/>
                  <a:pt x="5212585" y="386769"/>
                </a:cubicBezTo>
                <a:lnTo>
                  <a:pt x="35161" y="386769"/>
                </a:lnTo>
                <a:cubicBezTo>
                  <a:pt x="15755" y="386769"/>
                  <a:pt x="0" y="371014"/>
                  <a:pt x="0" y="351608"/>
                </a:cubicBezTo>
                <a:lnTo>
                  <a:pt x="0" y="35161"/>
                </a:lnTo>
                <a:cubicBezTo>
                  <a:pt x="0" y="15755"/>
                  <a:pt x="15755" y="0"/>
                  <a:pt x="35161" y="0"/>
                </a:cubicBezTo>
                <a:close/>
              </a:path>
            </a:pathLst>
          </a:custGeom>
          <a:solidFill>
            <a:srgbClr val="F0FDF4"/>
          </a:solidFill>
          <a:ln/>
        </p:spPr>
        <p:txBody>
          <a:bodyPr/>
          <a:lstStyle/>
          <a:p>
            <a:endParaRPr lang="nl-NL"/>
          </a:p>
        </p:txBody>
      </p:sp>
      <p:sp>
        <p:nvSpPr>
          <p:cNvPr id="39" name="Shape 37"/>
          <p:cNvSpPr/>
          <p:nvPr/>
        </p:nvSpPr>
        <p:spPr>
          <a:xfrm>
            <a:off x="6375822" y="4570901"/>
            <a:ext cx="35161" cy="386769"/>
          </a:xfrm>
          <a:custGeom>
            <a:avLst/>
            <a:gdLst/>
            <a:ahLst/>
            <a:cxnLst/>
            <a:rect l="l" t="t" r="r" b="b"/>
            <a:pathLst>
              <a:path w="35161" h="386769">
                <a:moveTo>
                  <a:pt x="35161" y="0"/>
                </a:moveTo>
                <a:lnTo>
                  <a:pt x="35161" y="0"/>
                </a:lnTo>
                <a:lnTo>
                  <a:pt x="35161" y="386769"/>
                </a:lnTo>
                <a:lnTo>
                  <a:pt x="35161" y="386769"/>
                </a:lnTo>
                <a:cubicBezTo>
                  <a:pt x="15755" y="386769"/>
                  <a:pt x="0" y="371014"/>
                  <a:pt x="0" y="351608"/>
                </a:cubicBezTo>
                <a:lnTo>
                  <a:pt x="0" y="35161"/>
                </a:lnTo>
                <a:cubicBezTo>
                  <a:pt x="0" y="15755"/>
                  <a:pt x="15755" y="0"/>
                  <a:pt x="35161" y="0"/>
                </a:cubicBezTo>
                <a:close/>
              </a:path>
            </a:pathLst>
          </a:custGeom>
          <a:solidFill>
            <a:srgbClr val="05DF72"/>
          </a:solidFill>
          <a:ln/>
        </p:spPr>
        <p:txBody>
          <a:bodyPr/>
          <a:lstStyle/>
          <a:p>
            <a:endParaRPr lang="nl-NL"/>
          </a:p>
        </p:txBody>
      </p:sp>
      <p:sp>
        <p:nvSpPr>
          <p:cNvPr id="40" name="Text 38"/>
          <p:cNvSpPr/>
          <p:nvPr/>
        </p:nvSpPr>
        <p:spPr>
          <a:xfrm>
            <a:off x="6498884" y="4676384"/>
            <a:ext cx="5115893" cy="175804"/>
          </a:xfrm>
          <a:prstGeom prst="rect">
            <a:avLst/>
          </a:prstGeom>
          <a:noFill/>
          <a:ln/>
        </p:spPr>
        <p:txBody>
          <a:bodyPr wrap="square" lIns="0" tIns="0" rIns="0" bIns="0" rtlCol="0" anchor="ctr"/>
          <a:lstStyle/>
          <a:p>
            <a:pPr>
              <a:lnSpc>
                <a:spcPct val="120000"/>
              </a:lnSpc>
            </a:pPr>
            <a:r>
              <a:rPr lang="en-US" sz="969" b="1">
                <a:solidFill>
                  <a:srgbClr val="314158"/>
                </a:solidFill>
                <a:latin typeface="MiSans" pitchFamily="34" charset="0"/>
                <a:ea typeface="MiSans" pitchFamily="34" charset="-122"/>
                <a:cs typeface="MiSans" pitchFamily="34" charset="-120"/>
              </a:rPr>
              <a:t>Kans:</a:t>
            </a:r>
            <a:r>
              <a:rPr lang="en-US" sz="969">
                <a:solidFill>
                  <a:srgbClr val="314158"/>
                </a:solidFill>
                <a:latin typeface="MiSans" pitchFamily="34" charset="0"/>
                <a:ea typeface="MiSans" pitchFamily="34" charset="-122"/>
                <a:cs typeface="MiSans" pitchFamily="34" charset="-120"/>
              </a:rPr>
              <a:t> Betere data-analyse en efficiëntie. </a:t>
            </a:r>
            <a:r>
              <a:rPr lang="en-US" sz="969" b="1">
                <a:solidFill>
                  <a:srgbClr val="314158"/>
                </a:solidFill>
                <a:latin typeface="MiSans" pitchFamily="34" charset="0"/>
                <a:ea typeface="MiSans" pitchFamily="34" charset="-122"/>
                <a:cs typeface="MiSans" pitchFamily="34" charset="-120"/>
              </a:rPr>
              <a:t>Risico:</a:t>
            </a:r>
            <a:r>
              <a:rPr lang="en-US" sz="969">
                <a:solidFill>
                  <a:srgbClr val="314158"/>
                </a:solidFill>
                <a:latin typeface="MiSans" pitchFamily="34" charset="0"/>
                <a:ea typeface="MiSans" pitchFamily="34" charset="-122"/>
                <a:cs typeface="MiSans" pitchFamily="34" charset="-120"/>
              </a:rPr>
              <a:t> Groter aanvalsoppervlak!</a:t>
            </a:r>
            <a:endParaRPr lang="en-US" sz="1600"/>
          </a:p>
        </p:txBody>
      </p:sp>
      <p:sp>
        <p:nvSpPr>
          <p:cNvPr id="41" name="Shape 39"/>
          <p:cNvSpPr/>
          <p:nvPr/>
        </p:nvSpPr>
        <p:spPr>
          <a:xfrm>
            <a:off x="351608" y="5449921"/>
            <a:ext cx="11488784" cy="1054823"/>
          </a:xfrm>
          <a:custGeom>
            <a:avLst/>
            <a:gdLst/>
            <a:ahLst/>
            <a:cxnLst/>
            <a:rect l="l" t="t" r="r" b="b"/>
            <a:pathLst>
              <a:path w="11488784" h="1054823">
                <a:moveTo>
                  <a:pt x="105482" y="0"/>
                </a:moveTo>
                <a:lnTo>
                  <a:pt x="11383302" y="0"/>
                </a:lnTo>
                <a:cubicBezTo>
                  <a:pt x="11441558" y="0"/>
                  <a:pt x="11488784" y="47226"/>
                  <a:pt x="11488784" y="105482"/>
                </a:cubicBezTo>
                <a:lnTo>
                  <a:pt x="11488784" y="949341"/>
                </a:lnTo>
                <a:cubicBezTo>
                  <a:pt x="11488784" y="1007597"/>
                  <a:pt x="11441558" y="1054823"/>
                  <a:pt x="11383302" y="1054823"/>
                </a:cubicBezTo>
                <a:lnTo>
                  <a:pt x="105482" y="1054823"/>
                </a:lnTo>
                <a:cubicBezTo>
                  <a:pt x="47265" y="1054823"/>
                  <a:pt x="0" y="1007558"/>
                  <a:pt x="0" y="949341"/>
                </a:cubicBezTo>
                <a:lnTo>
                  <a:pt x="0" y="105482"/>
                </a:lnTo>
                <a:cubicBezTo>
                  <a:pt x="0" y="47265"/>
                  <a:pt x="47265" y="0"/>
                  <a:pt x="105482" y="0"/>
                </a:cubicBezTo>
                <a:close/>
              </a:path>
            </a:pathLst>
          </a:custGeom>
          <a:gradFill flip="none" rotWithShape="1">
            <a:gsLst>
              <a:gs pos="0">
                <a:srgbClr val="4F39F6"/>
              </a:gs>
              <a:gs pos="100000">
                <a:srgbClr val="9810FA"/>
              </a:gs>
            </a:gsLst>
            <a:lin ang="0" scaled="1"/>
          </a:gradFill>
          <a:ln/>
        </p:spPr>
        <p:txBody>
          <a:bodyPr/>
          <a:lstStyle/>
          <a:p>
            <a:endParaRPr lang="nl-NL"/>
          </a:p>
        </p:txBody>
      </p:sp>
      <p:sp>
        <p:nvSpPr>
          <p:cNvPr id="42" name="Shape 40"/>
          <p:cNvSpPr/>
          <p:nvPr/>
        </p:nvSpPr>
        <p:spPr>
          <a:xfrm>
            <a:off x="560375" y="5590564"/>
            <a:ext cx="197779" cy="263706"/>
          </a:xfrm>
          <a:custGeom>
            <a:avLst/>
            <a:gdLst/>
            <a:ahLst/>
            <a:cxnLst/>
            <a:rect l="l" t="t" r="r" b="b"/>
            <a:pathLst>
              <a:path w="197779" h="263706">
                <a:moveTo>
                  <a:pt x="150858" y="197779"/>
                </a:moveTo>
                <a:cubicBezTo>
                  <a:pt x="154618" y="186294"/>
                  <a:pt x="162138" y="175890"/>
                  <a:pt x="170636" y="166928"/>
                </a:cubicBezTo>
                <a:cubicBezTo>
                  <a:pt x="187478" y="149210"/>
                  <a:pt x="197779" y="125260"/>
                  <a:pt x="197779" y="98890"/>
                </a:cubicBezTo>
                <a:cubicBezTo>
                  <a:pt x="197779" y="44294"/>
                  <a:pt x="153485" y="0"/>
                  <a:pt x="98890" y="0"/>
                </a:cubicBezTo>
                <a:cubicBezTo>
                  <a:pt x="44294" y="0"/>
                  <a:pt x="0" y="44294"/>
                  <a:pt x="0" y="98890"/>
                </a:cubicBezTo>
                <a:cubicBezTo>
                  <a:pt x="0" y="125260"/>
                  <a:pt x="10301" y="149210"/>
                  <a:pt x="27143" y="166928"/>
                </a:cubicBezTo>
                <a:cubicBezTo>
                  <a:pt x="35641" y="175890"/>
                  <a:pt x="43213" y="186294"/>
                  <a:pt x="46921" y="197779"/>
                </a:cubicBezTo>
                <a:lnTo>
                  <a:pt x="150807" y="197779"/>
                </a:lnTo>
                <a:close/>
                <a:moveTo>
                  <a:pt x="148335" y="222502"/>
                </a:moveTo>
                <a:lnTo>
                  <a:pt x="49445" y="222502"/>
                </a:lnTo>
                <a:lnTo>
                  <a:pt x="49445" y="230743"/>
                </a:lnTo>
                <a:cubicBezTo>
                  <a:pt x="49445" y="253508"/>
                  <a:pt x="67884" y="271947"/>
                  <a:pt x="90649" y="271947"/>
                </a:cubicBezTo>
                <a:lnTo>
                  <a:pt x="107130" y="271947"/>
                </a:lnTo>
                <a:cubicBezTo>
                  <a:pt x="129896" y="271947"/>
                  <a:pt x="148335" y="253508"/>
                  <a:pt x="148335" y="230743"/>
                </a:cubicBezTo>
                <a:lnTo>
                  <a:pt x="148335" y="222502"/>
                </a:lnTo>
                <a:close/>
                <a:moveTo>
                  <a:pt x="94769" y="57686"/>
                </a:moveTo>
                <a:cubicBezTo>
                  <a:pt x="74270" y="57686"/>
                  <a:pt x="57686" y="74270"/>
                  <a:pt x="57686" y="94769"/>
                </a:cubicBezTo>
                <a:cubicBezTo>
                  <a:pt x="57686" y="101619"/>
                  <a:pt x="52175" y="107130"/>
                  <a:pt x="45324" y="107130"/>
                </a:cubicBezTo>
                <a:cubicBezTo>
                  <a:pt x="38474" y="107130"/>
                  <a:pt x="32963" y="101619"/>
                  <a:pt x="32963" y="94769"/>
                </a:cubicBezTo>
                <a:cubicBezTo>
                  <a:pt x="32963" y="60621"/>
                  <a:pt x="60621" y="32963"/>
                  <a:pt x="94769" y="32963"/>
                </a:cubicBezTo>
                <a:cubicBezTo>
                  <a:pt x="101619" y="32963"/>
                  <a:pt x="107130" y="38474"/>
                  <a:pt x="107130" y="45324"/>
                </a:cubicBezTo>
                <a:cubicBezTo>
                  <a:pt x="107130" y="52175"/>
                  <a:pt x="101619" y="57686"/>
                  <a:pt x="94769" y="57686"/>
                </a:cubicBezTo>
                <a:close/>
              </a:path>
            </a:pathLst>
          </a:custGeom>
          <a:solidFill>
            <a:srgbClr val="FFDF20"/>
          </a:solidFill>
          <a:ln/>
        </p:spPr>
        <p:txBody>
          <a:bodyPr/>
          <a:lstStyle/>
          <a:p>
            <a:endParaRPr lang="nl-NL"/>
          </a:p>
        </p:txBody>
      </p:sp>
      <p:sp>
        <p:nvSpPr>
          <p:cNvPr id="43" name="Text 41"/>
          <p:cNvSpPr/>
          <p:nvPr/>
        </p:nvSpPr>
        <p:spPr>
          <a:xfrm>
            <a:off x="962526" y="5590564"/>
            <a:ext cx="10811939" cy="246125"/>
          </a:xfrm>
          <a:prstGeom prst="rect">
            <a:avLst/>
          </a:prstGeom>
          <a:noFill/>
          <a:ln/>
        </p:spPr>
        <p:txBody>
          <a:bodyPr wrap="square" lIns="0" tIns="0" rIns="0" bIns="0" rtlCol="0" anchor="ctr"/>
          <a:lstStyle/>
          <a:p>
            <a:pPr>
              <a:lnSpc>
                <a:spcPct val="130000"/>
              </a:lnSpc>
            </a:pPr>
            <a:r>
              <a:rPr lang="en-US" sz="1246" b="1">
                <a:solidFill>
                  <a:srgbClr val="FFFFFF"/>
                </a:solidFill>
                <a:latin typeface="MiSans" pitchFamily="34" charset="0"/>
                <a:ea typeface="MiSans" pitchFamily="34" charset="-122"/>
                <a:cs typeface="MiSans" pitchFamily="34" charset="-120"/>
              </a:rPr>
              <a:t>Belangrijkste Les</a:t>
            </a:r>
            <a:endParaRPr lang="en-US" sz="1600"/>
          </a:p>
        </p:txBody>
      </p:sp>
      <p:sp>
        <p:nvSpPr>
          <p:cNvPr id="44" name="Text 42"/>
          <p:cNvSpPr/>
          <p:nvPr/>
        </p:nvSpPr>
        <p:spPr>
          <a:xfrm>
            <a:off x="962526" y="5907011"/>
            <a:ext cx="10803149" cy="457090"/>
          </a:xfrm>
          <a:prstGeom prst="rect">
            <a:avLst/>
          </a:prstGeom>
          <a:noFill/>
          <a:ln/>
        </p:spPr>
        <p:txBody>
          <a:bodyPr wrap="square" lIns="0" tIns="0" rIns="0" bIns="0" rtlCol="0" anchor="ctr"/>
          <a:lstStyle/>
          <a:p>
            <a:pPr>
              <a:lnSpc>
                <a:spcPct val="140000"/>
              </a:lnSpc>
            </a:pPr>
            <a:r>
              <a:rPr lang="en-US" sz="1107">
                <a:solidFill>
                  <a:srgbClr val="FFFFFF"/>
                </a:solidFill>
                <a:latin typeface="MiSans" pitchFamily="34" charset="0"/>
                <a:ea typeface="MiSans" pitchFamily="34" charset="-122"/>
                <a:cs typeface="MiSans" pitchFamily="34" charset="-120"/>
              </a:rPr>
              <a:t>IT en OT zijn fundamenteel verschillend en vereisen een </a:t>
            </a:r>
            <a:r>
              <a:rPr lang="en-US" sz="1107" b="1">
                <a:solidFill>
                  <a:srgbClr val="FFFFFF"/>
                </a:solidFill>
                <a:latin typeface="MiSans" pitchFamily="34" charset="0"/>
                <a:ea typeface="MiSans" pitchFamily="34" charset="-122"/>
                <a:cs typeface="MiSans" pitchFamily="34" charset="-120"/>
              </a:rPr>
              <a:t>andere aanpak</a:t>
            </a:r>
            <a:r>
              <a:rPr lang="en-US" sz="1107">
                <a:solidFill>
                  <a:srgbClr val="FFFFFF"/>
                </a:solidFill>
                <a:latin typeface="MiSans" pitchFamily="34" charset="0"/>
                <a:ea typeface="MiSans" pitchFamily="34" charset="-122"/>
                <a:cs typeface="MiSans" pitchFamily="34" charset="-120"/>
              </a:rPr>
              <a:t>. Wat werkt in IT werkt niet automatisch in OT. Je moet rekening houden met de unieke eisen van operationele technologie: veiligheid, beschikbaarheid en de lange levensduur van systemen.</a:t>
            </a:r>
            <a:endParaRPr lang="en-US" sz="160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104E64"/>
              </a:gs>
              <a:gs pos="50000">
                <a:srgbClr val="005F78"/>
              </a:gs>
              <a:gs pos="100000">
                <a:srgbClr val="0B4F4A"/>
              </a:gs>
            </a:gsLst>
            <a:lin ang="2700000" scaled="1"/>
          </a:gradFill>
          <a:ln/>
        </p:spPr>
        <p:txBody>
          <a:bodyPr/>
          <a:lstStyle/>
          <a:p>
            <a:endParaRPr lang="nl-NL"/>
          </a:p>
        </p:txBody>
      </p:sp>
      <p:sp>
        <p:nvSpPr>
          <p:cNvPr id="3" name="Shape 1"/>
          <p:cNvSpPr/>
          <p:nvPr/>
        </p:nvSpPr>
        <p:spPr>
          <a:xfrm>
            <a:off x="387350" y="745333"/>
            <a:ext cx="1327150" cy="431800"/>
          </a:xfrm>
          <a:custGeom>
            <a:avLst/>
            <a:gdLst/>
            <a:ahLst/>
            <a:cxnLst/>
            <a:rect l="l" t="t" r="r" b="b"/>
            <a:pathLst>
              <a:path w="1327150" h="431800">
                <a:moveTo>
                  <a:pt x="215900" y="0"/>
                </a:moveTo>
                <a:lnTo>
                  <a:pt x="1111250" y="0"/>
                </a:lnTo>
                <a:cubicBezTo>
                  <a:pt x="1230488" y="0"/>
                  <a:pt x="1327150" y="96662"/>
                  <a:pt x="1327150" y="215900"/>
                </a:cubicBezTo>
                <a:lnTo>
                  <a:pt x="1327150" y="215900"/>
                </a:lnTo>
                <a:cubicBezTo>
                  <a:pt x="1327150" y="335138"/>
                  <a:pt x="1230488" y="431800"/>
                  <a:pt x="1111250" y="431800"/>
                </a:cubicBezTo>
                <a:lnTo>
                  <a:pt x="215900" y="431800"/>
                </a:lnTo>
                <a:cubicBezTo>
                  <a:pt x="96662" y="431800"/>
                  <a:pt x="0" y="335138"/>
                  <a:pt x="0" y="215900"/>
                </a:cubicBezTo>
                <a:lnTo>
                  <a:pt x="0" y="215900"/>
                </a:lnTo>
                <a:cubicBezTo>
                  <a:pt x="0" y="96662"/>
                  <a:pt x="96662" y="0"/>
                  <a:pt x="215900"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4" name="Shape 2"/>
          <p:cNvSpPr/>
          <p:nvPr/>
        </p:nvSpPr>
        <p:spPr>
          <a:xfrm>
            <a:off x="619919" y="865984"/>
            <a:ext cx="166688" cy="190500"/>
          </a:xfrm>
          <a:custGeom>
            <a:avLst/>
            <a:gdLst/>
            <a:ahLst/>
            <a:cxnLst/>
            <a:rect l="l" t="t" r="r" b="b"/>
            <a:pathLst>
              <a:path w="166688" h="190500">
                <a:moveTo>
                  <a:pt x="142875" y="190500"/>
                </a:moveTo>
                <a:lnTo>
                  <a:pt x="35719" y="190500"/>
                </a:lnTo>
                <a:cubicBezTo>
                  <a:pt x="15999" y="190500"/>
                  <a:pt x="0" y="174501"/>
                  <a:pt x="0" y="154781"/>
                </a:cubicBezTo>
                <a:lnTo>
                  <a:pt x="0" y="35719"/>
                </a:lnTo>
                <a:cubicBezTo>
                  <a:pt x="0" y="15999"/>
                  <a:pt x="15999" y="0"/>
                  <a:pt x="35719" y="0"/>
                </a:cubicBezTo>
                <a:lnTo>
                  <a:pt x="148828" y="0"/>
                </a:lnTo>
                <a:cubicBezTo>
                  <a:pt x="158688" y="0"/>
                  <a:pt x="166688" y="8000"/>
                  <a:pt x="166688" y="17859"/>
                </a:cubicBezTo>
                <a:lnTo>
                  <a:pt x="166688" y="125016"/>
                </a:lnTo>
                <a:cubicBezTo>
                  <a:pt x="166688" y="132792"/>
                  <a:pt x="161702" y="139415"/>
                  <a:pt x="154781" y="141870"/>
                </a:cubicBezTo>
                <a:lnTo>
                  <a:pt x="154781" y="166688"/>
                </a:lnTo>
                <a:cubicBezTo>
                  <a:pt x="161367" y="166688"/>
                  <a:pt x="166688" y="172008"/>
                  <a:pt x="166688" y="178594"/>
                </a:cubicBezTo>
                <a:cubicBezTo>
                  <a:pt x="166688" y="185179"/>
                  <a:pt x="161367" y="190500"/>
                  <a:pt x="154781" y="190500"/>
                </a:cubicBezTo>
                <a:lnTo>
                  <a:pt x="142875" y="190500"/>
                </a:lnTo>
                <a:close/>
                <a:moveTo>
                  <a:pt x="35719" y="142875"/>
                </a:moveTo>
                <a:cubicBezTo>
                  <a:pt x="29133" y="142875"/>
                  <a:pt x="23812" y="148196"/>
                  <a:pt x="23812" y="154781"/>
                </a:cubicBezTo>
                <a:cubicBezTo>
                  <a:pt x="23812" y="161367"/>
                  <a:pt x="29133" y="166688"/>
                  <a:pt x="35719" y="166688"/>
                </a:cubicBezTo>
                <a:lnTo>
                  <a:pt x="130969" y="166688"/>
                </a:lnTo>
                <a:lnTo>
                  <a:pt x="130969" y="142875"/>
                </a:lnTo>
                <a:lnTo>
                  <a:pt x="35719" y="142875"/>
                </a:lnTo>
                <a:close/>
                <a:moveTo>
                  <a:pt x="47625" y="56555"/>
                </a:moveTo>
                <a:cubicBezTo>
                  <a:pt x="47625" y="61503"/>
                  <a:pt x="51606" y="65484"/>
                  <a:pt x="56555" y="65484"/>
                </a:cubicBezTo>
                <a:lnTo>
                  <a:pt x="122039" y="65484"/>
                </a:lnTo>
                <a:cubicBezTo>
                  <a:pt x="126988" y="65484"/>
                  <a:pt x="130969" y="61503"/>
                  <a:pt x="130969" y="56555"/>
                </a:cubicBezTo>
                <a:cubicBezTo>
                  <a:pt x="130969" y="51606"/>
                  <a:pt x="126988" y="47625"/>
                  <a:pt x="122039" y="47625"/>
                </a:cubicBezTo>
                <a:lnTo>
                  <a:pt x="56555" y="47625"/>
                </a:lnTo>
                <a:cubicBezTo>
                  <a:pt x="51606" y="47625"/>
                  <a:pt x="47625" y="51606"/>
                  <a:pt x="47625" y="56555"/>
                </a:cubicBezTo>
                <a:close/>
                <a:moveTo>
                  <a:pt x="56555" y="83344"/>
                </a:moveTo>
                <a:cubicBezTo>
                  <a:pt x="51606" y="83344"/>
                  <a:pt x="47625" y="87325"/>
                  <a:pt x="47625" y="92273"/>
                </a:cubicBezTo>
                <a:cubicBezTo>
                  <a:pt x="47625" y="97222"/>
                  <a:pt x="51606" y="101203"/>
                  <a:pt x="56555" y="101203"/>
                </a:cubicBezTo>
                <a:lnTo>
                  <a:pt x="122039" y="101203"/>
                </a:lnTo>
                <a:cubicBezTo>
                  <a:pt x="126988" y="101203"/>
                  <a:pt x="130969" y="97222"/>
                  <a:pt x="130969" y="92273"/>
                </a:cubicBezTo>
                <a:cubicBezTo>
                  <a:pt x="130969" y="87325"/>
                  <a:pt x="126988" y="83344"/>
                  <a:pt x="122039" y="83344"/>
                </a:cubicBezTo>
                <a:lnTo>
                  <a:pt x="56555" y="83344"/>
                </a:lnTo>
                <a:close/>
              </a:path>
            </a:pathLst>
          </a:custGeom>
          <a:solidFill>
            <a:srgbClr val="00D3F2"/>
          </a:solidFill>
          <a:ln/>
        </p:spPr>
        <p:txBody>
          <a:bodyPr/>
          <a:lstStyle/>
          <a:p>
            <a:endParaRPr lang="nl-NL"/>
          </a:p>
        </p:txBody>
      </p:sp>
      <p:sp>
        <p:nvSpPr>
          <p:cNvPr id="5" name="Text 3"/>
          <p:cNvSpPr/>
          <p:nvPr/>
        </p:nvSpPr>
        <p:spPr>
          <a:xfrm>
            <a:off x="936625" y="846934"/>
            <a:ext cx="657225" cy="228600"/>
          </a:xfrm>
          <a:prstGeom prst="rect">
            <a:avLst/>
          </a:prstGeom>
          <a:noFill/>
          <a:ln/>
        </p:spPr>
        <p:txBody>
          <a:bodyPr wrap="square" lIns="0" tIns="0" rIns="0" bIns="0" rtlCol="0" anchor="ctr"/>
          <a:lstStyle/>
          <a:p>
            <a:pPr>
              <a:lnSpc>
                <a:spcPct val="130000"/>
              </a:lnSpc>
            </a:pPr>
            <a:r>
              <a:rPr lang="en-US" sz="1200" b="1" kern="0" spc="60">
                <a:solidFill>
                  <a:srgbClr val="FFFFFF"/>
                </a:solidFill>
                <a:latin typeface="MiSans" pitchFamily="34" charset="0"/>
                <a:ea typeface="MiSans" pitchFamily="34" charset="-122"/>
                <a:cs typeface="MiSans" pitchFamily="34" charset="-120"/>
              </a:rPr>
              <a:t>DEEL 2</a:t>
            </a:r>
            <a:endParaRPr lang="en-US" sz="1600"/>
          </a:p>
        </p:txBody>
      </p:sp>
      <p:sp>
        <p:nvSpPr>
          <p:cNvPr id="6" name="Text 4"/>
          <p:cNvSpPr/>
          <p:nvPr/>
        </p:nvSpPr>
        <p:spPr>
          <a:xfrm>
            <a:off x="381000" y="1412081"/>
            <a:ext cx="11772900" cy="1714500"/>
          </a:xfrm>
          <a:prstGeom prst="rect">
            <a:avLst/>
          </a:prstGeom>
          <a:noFill/>
          <a:ln/>
        </p:spPr>
        <p:txBody>
          <a:bodyPr wrap="square" lIns="0" tIns="0" rIns="0" bIns="0" rtlCol="0" anchor="ctr"/>
          <a:lstStyle/>
          <a:p>
            <a:pPr>
              <a:lnSpc>
                <a:spcPct val="100000"/>
              </a:lnSpc>
            </a:pPr>
            <a:r>
              <a:rPr lang="en-US" sz="5400" b="1">
                <a:solidFill>
                  <a:srgbClr val="FFFFFF"/>
                </a:solidFill>
                <a:latin typeface="Noto Sans SC" pitchFamily="34" charset="0"/>
                <a:ea typeface="Noto Sans SC" pitchFamily="34" charset="-122"/>
                <a:cs typeface="Noto Sans SC" pitchFamily="34" charset="-120"/>
              </a:rPr>
              <a:t>Definities van</a:t>
            </a:r>
            <a:endParaRPr lang="en-US" sz="1600"/>
          </a:p>
          <a:p>
            <a:pPr>
              <a:lnSpc>
                <a:spcPct val="100000"/>
              </a:lnSpc>
            </a:pPr>
            <a:r>
              <a:rPr lang="en-US" sz="5400" b="1">
                <a:solidFill>
                  <a:srgbClr val="FFFFFF"/>
                </a:solidFill>
                <a:latin typeface="Noto Sans SC" pitchFamily="34" charset="0"/>
                <a:ea typeface="Noto Sans SC" pitchFamily="34" charset="-122"/>
                <a:cs typeface="Noto Sans SC" pitchFamily="34" charset="-120"/>
              </a:rPr>
              <a:t>IT en OT</a:t>
            </a:r>
            <a:endParaRPr lang="en-US" sz="1600"/>
          </a:p>
        </p:txBody>
      </p:sp>
      <p:sp>
        <p:nvSpPr>
          <p:cNvPr id="7" name="Shape 5"/>
          <p:cNvSpPr/>
          <p:nvPr/>
        </p:nvSpPr>
        <p:spPr>
          <a:xfrm>
            <a:off x="381000" y="3355181"/>
            <a:ext cx="1524000" cy="57150"/>
          </a:xfrm>
          <a:custGeom>
            <a:avLst/>
            <a:gdLst/>
            <a:ahLst/>
            <a:cxnLst/>
            <a:rect l="l" t="t" r="r" b="b"/>
            <a:pathLst>
              <a:path w="1524000" h="57150">
                <a:moveTo>
                  <a:pt x="28575" y="0"/>
                </a:moveTo>
                <a:lnTo>
                  <a:pt x="1495425" y="0"/>
                </a:lnTo>
                <a:cubicBezTo>
                  <a:pt x="1511196" y="0"/>
                  <a:pt x="1524000" y="12804"/>
                  <a:pt x="1524000" y="28575"/>
                </a:cubicBezTo>
                <a:lnTo>
                  <a:pt x="1524000" y="28575"/>
                </a:lnTo>
                <a:cubicBezTo>
                  <a:pt x="1524000" y="44346"/>
                  <a:pt x="1511196" y="57150"/>
                  <a:pt x="1495425" y="57150"/>
                </a:cubicBezTo>
                <a:lnTo>
                  <a:pt x="28575" y="57150"/>
                </a:lnTo>
                <a:cubicBezTo>
                  <a:pt x="12804" y="57150"/>
                  <a:pt x="0" y="44346"/>
                  <a:pt x="0" y="28575"/>
                </a:cubicBezTo>
                <a:lnTo>
                  <a:pt x="0" y="28575"/>
                </a:lnTo>
                <a:cubicBezTo>
                  <a:pt x="0" y="12804"/>
                  <a:pt x="12804" y="0"/>
                  <a:pt x="28575" y="0"/>
                </a:cubicBezTo>
                <a:close/>
              </a:path>
            </a:pathLst>
          </a:custGeom>
          <a:gradFill flip="none" rotWithShape="1">
            <a:gsLst>
              <a:gs pos="0">
                <a:srgbClr val="00D3F2"/>
              </a:gs>
              <a:gs pos="100000">
                <a:srgbClr val="00D5BE"/>
              </a:gs>
            </a:gsLst>
            <a:lin ang="0" scaled="1"/>
          </a:gradFill>
          <a:ln/>
        </p:spPr>
        <p:txBody>
          <a:bodyPr/>
          <a:lstStyle/>
          <a:p>
            <a:endParaRPr lang="nl-NL"/>
          </a:p>
        </p:txBody>
      </p:sp>
      <p:sp>
        <p:nvSpPr>
          <p:cNvPr id="8" name="Text 6"/>
          <p:cNvSpPr/>
          <p:nvPr/>
        </p:nvSpPr>
        <p:spPr>
          <a:xfrm>
            <a:off x="381000" y="3717131"/>
            <a:ext cx="7458075" cy="933450"/>
          </a:xfrm>
          <a:prstGeom prst="rect">
            <a:avLst/>
          </a:prstGeom>
          <a:noFill/>
          <a:ln/>
        </p:spPr>
        <p:txBody>
          <a:bodyPr wrap="square" lIns="0" tIns="0" rIns="0" bIns="0" rtlCol="0" anchor="ctr"/>
          <a:lstStyle/>
          <a:p>
            <a:pPr>
              <a:lnSpc>
                <a:spcPct val="140000"/>
              </a:lnSpc>
            </a:pPr>
            <a:r>
              <a:rPr lang="en-US" sz="2250">
                <a:solidFill>
                  <a:srgbClr val="CEFAFE"/>
                </a:solidFill>
                <a:latin typeface="Noto Sans SC" pitchFamily="34" charset="0"/>
                <a:ea typeface="Noto Sans SC" pitchFamily="34" charset="-122"/>
                <a:cs typeface="Noto Sans SC" pitchFamily="34" charset="-120"/>
              </a:rPr>
              <a:t>Verschillende definities vergeleken en een keuze gemaakt</a:t>
            </a:r>
            <a:endParaRPr lang="en-US" sz="1600"/>
          </a:p>
        </p:txBody>
      </p:sp>
      <p:sp>
        <p:nvSpPr>
          <p:cNvPr id="9" name="Shape 7"/>
          <p:cNvSpPr/>
          <p:nvPr/>
        </p:nvSpPr>
        <p:spPr>
          <a:xfrm>
            <a:off x="387350" y="5109369"/>
            <a:ext cx="2689225" cy="1003300"/>
          </a:xfrm>
          <a:custGeom>
            <a:avLst/>
            <a:gdLst/>
            <a:ahLst/>
            <a:cxnLst/>
            <a:rect l="l" t="t" r="r" b="b"/>
            <a:pathLst>
              <a:path w="2689225" h="1003300">
                <a:moveTo>
                  <a:pt x="114296" y="0"/>
                </a:moveTo>
                <a:lnTo>
                  <a:pt x="2574929" y="0"/>
                </a:lnTo>
                <a:cubicBezTo>
                  <a:pt x="2638053" y="0"/>
                  <a:pt x="2689225" y="51172"/>
                  <a:pt x="2689225" y="114296"/>
                </a:cubicBezTo>
                <a:lnTo>
                  <a:pt x="2689225" y="889004"/>
                </a:lnTo>
                <a:cubicBezTo>
                  <a:pt x="2689225" y="952128"/>
                  <a:pt x="2638053" y="1003300"/>
                  <a:pt x="2574929" y="1003300"/>
                </a:cubicBezTo>
                <a:lnTo>
                  <a:pt x="114296" y="1003300"/>
                </a:lnTo>
                <a:cubicBezTo>
                  <a:pt x="51172" y="1003300"/>
                  <a:pt x="0" y="952128"/>
                  <a:pt x="0" y="889004"/>
                </a:cubicBezTo>
                <a:lnTo>
                  <a:pt x="0" y="114296"/>
                </a:lnTo>
                <a:cubicBezTo>
                  <a:pt x="0" y="51172"/>
                  <a:pt x="51172" y="0"/>
                  <a:pt x="114296"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0" name="Shape 8"/>
          <p:cNvSpPr/>
          <p:nvPr/>
        </p:nvSpPr>
        <p:spPr>
          <a:xfrm>
            <a:off x="627063" y="5306220"/>
            <a:ext cx="200025" cy="228600"/>
          </a:xfrm>
          <a:custGeom>
            <a:avLst/>
            <a:gdLst/>
            <a:ahLst/>
            <a:cxnLst/>
            <a:rect l="l" t="t" r="r" b="b"/>
            <a:pathLst>
              <a:path w="200025" h="228600">
                <a:moveTo>
                  <a:pt x="0" y="96441"/>
                </a:moveTo>
                <a:cubicBezTo>
                  <a:pt x="0" y="66839"/>
                  <a:pt x="23976" y="42863"/>
                  <a:pt x="53578" y="42863"/>
                </a:cubicBezTo>
                <a:lnTo>
                  <a:pt x="57150" y="42863"/>
                </a:lnTo>
                <a:cubicBezTo>
                  <a:pt x="65053" y="42863"/>
                  <a:pt x="71438" y="49247"/>
                  <a:pt x="71438" y="57150"/>
                </a:cubicBezTo>
                <a:cubicBezTo>
                  <a:pt x="71438" y="65053"/>
                  <a:pt x="65053" y="71438"/>
                  <a:pt x="57150" y="71438"/>
                </a:cubicBezTo>
                <a:lnTo>
                  <a:pt x="53578" y="71438"/>
                </a:lnTo>
                <a:cubicBezTo>
                  <a:pt x="39782" y="71438"/>
                  <a:pt x="28575" y="82644"/>
                  <a:pt x="28575" y="96441"/>
                </a:cubicBezTo>
                <a:lnTo>
                  <a:pt x="28575" y="100013"/>
                </a:lnTo>
                <a:lnTo>
                  <a:pt x="57150" y="100013"/>
                </a:lnTo>
                <a:cubicBezTo>
                  <a:pt x="72911" y="100013"/>
                  <a:pt x="85725" y="112827"/>
                  <a:pt x="85725" y="128588"/>
                </a:cubicBezTo>
                <a:lnTo>
                  <a:pt x="85725" y="157163"/>
                </a:lnTo>
                <a:cubicBezTo>
                  <a:pt x="85725" y="172923"/>
                  <a:pt x="72911" y="185738"/>
                  <a:pt x="57150" y="185738"/>
                </a:cubicBezTo>
                <a:lnTo>
                  <a:pt x="28575" y="185738"/>
                </a:lnTo>
                <a:cubicBezTo>
                  <a:pt x="12814" y="185738"/>
                  <a:pt x="0" y="172923"/>
                  <a:pt x="0" y="157163"/>
                </a:cubicBezTo>
                <a:lnTo>
                  <a:pt x="0" y="96441"/>
                </a:lnTo>
                <a:close/>
                <a:moveTo>
                  <a:pt x="114300" y="96441"/>
                </a:moveTo>
                <a:cubicBezTo>
                  <a:pt x="114300" y="66839"/>
                  <a:pt x="138276" y="42863"/>
                  <a:pt x="167878" y="42863"/>
                </a:cubicBezTo>
                <a:lnTo>
                  <a:pt x="171450" y="42863"/>
                </a:lnTo>
                <a:cubicBezTo>
                  <a:pt x="179353" y="42863"/>
                  <a:pt x="185738" y="49247"/>
                  <a:pt x="185738" y="57150"/>
                </a:cubicBezTo>
                <a:cubicBezTo>
                  <a:pt x="185738" y="65053"/>
                  <a:pt x="179353" y="71438"/>
                  <a:pt x="171450" y="71438"/>
                </a:cubicBezTo>
                <a:lnTo>
                  <a:pt x="167878" y="71438"/>
                </a:lnTo>
                <a:cubicBezTo>
                  <a:pt x="154082" y="71438"/>
                  <a:pt x="142875" y="82644"/>
                  <a:pt x="142875" y="96441"/>
                </a:cubicBezTo>
                <a:lnTo>
                  <a:pt x="142875" y="100013"/>
                </a:lnTo>
                <a:lnTo>
                  <a:pt x="171450" y="100013"/>
                </a:lnTo>
                <a:cubicBezTo>
                  <a:pt x="187211" y="100013"/>
                  <a:pt x="200025" y="112827"/>
                  <a:pt x="200025" y="128588"/>
                </a:cubicBezTo>
                <a:lnTo>
                  <a:pt x="200025" y="157163"/>
                </a:lnTo>
                <a:cubicBezTo>
                  <a:pt x="200025" y="172923"/>
                  <a:pt x="187211" y="185738"/>
                  <a:pt x="171450" y="185738"/>
                </a:cubicBezTo>
                <a:lnTo>
                  <a:pt x="142875" y="185738"/>
                </a:lnTo>
                <a:cubicBezTo>
                  <a:pt x="127114" y="185738"/>
                  <a:pt x="114300" y="172923"/>
                  <a:pt x="114300" y="157163"/>
                </a:cubicBezTo>
                <a:lnTo>
                  <a:pt x="114300" y="96441"/>
                </a:lnTo>
                <a:close/>
              </a:path>
            </a:pathLst>
          </a:custGeom>
          <a:solidFill>
            <a:srgbClr val="00D3F2"/>
          </a:solidFill>
          <a:ln/>
        </p:spPr>
        <p:txBody>
          <a:bodyPr/>
          <a:lstStyle/>
          <a:p>
            <a:endParaRPr lang="nl-NL"/>
          </a:p>
        </p:txBody>
      </p:sp>
      <p:sp>
        <p:nvSpPr>
          <p:cNvPr id="11" name="Text 9"/>
          <p:cNvSpPr/>
          <p:nvPr/>
        </p:nvSpPr>
        <p:spPr>
          <a:xfrm>
            <a:off x="584200" y="5649120"/>
            <a:ext cx="2381250" cy="266700"/>
          </a:xfrm>
          <a:prstGeom prst="rect">
            <a:avLst/>
          </a:prstGeom>
          <a:noFill/>
          <a:ln/>
        </p:spPr>
        <p:txBody>
          <a:bodyPr wrap="square" lIns="0" tIns="0" rIns="0" bIns="0" rtlCol="0" anchor="ctr"/>
          <a:lstStyle/>
          <a:p>
            <a:pPr>
              <a:lnSpc>
                <a:spcPct val="130000"/>
              </a:lnSpc>
            </a:pPr>
            <a:r>
              <a:rPr lang="en-US" sz="1350" b="1">
                <a:solidFill>
                  <a:srgbClr val="FFFFFF"/>
                </a:solidFill>
                <a:latin typeface="MiSans" pitchFamily="34" charset="0"/>
                <a:ea typeface="MiSans" pitchFamily="34" charset="-122"/>
                <a:cs typeface="MiSans" pitchFamily="34" charset="-120"/>
              </a:rPr>
              <a:t>Welke definitie is het beste?</a:t>
            </a:r>
            <a:endParaRPr lang="en-US" sz="1600"/>
          </a:p>
        </p:txBody>
      </p:sp>
      <p:sp>
        <p:nvSpPr>
          <p:cNvPr id="12" name="Shape 10"/>
          <p:cNvSpPr/>
          <p:nvPr/>
        </p:nvSpPr>
        <p:spPr>
          <a:xfrm>
            <a:off x="3318470" y="5109369"/>
            <a:ext cx="2193925" cy="1003300"/>
          </a:xfrm>
          <a:custGeom>
            <a:avLst/>
            <a:gdLst/>
            <a:ahLst/>
            <a:cxnLst/>
            <a:rect l="l" t="t" r="r" b="b"/>
            <a:pathLst>
              <a:path w="2193925" h="1003300">
                <a:moveTo>
                  <a:pt x="114296" y="0"/>
                </a:moveTo>
                <a:lnTo>
                  <a:pt x="2079629" y="0"/>
                </a:lnTo>
                <a:cubicBezTo>
                  <a:pt x="2142753" y="0"/>
                  <a:pt x="2193925" y="51172"/>
                  <a:pt x="2193925" y="114296"/>
                </a:cubicBezTo>
                <a:lnTo>
                  <a:pt x="2193925" y="889004"/>
                </a:lnTo>
                <a:cubicBezTo>
                  <a:pt x="2193925" y="952128"/>
                  <a:pt x="2142753" y="1003300"/>
                  <a:pt x="2079629" y="1003300"/>
                </a:cubicBezTo>
                <a:lnTo>
                  <a:pt x="114296" y="1003300"/>
                </a:lnTo>
                <a:cubicBezTo>
                  <a:pt x="51172" y="1003300"/>
                  <a:pt x="0" y="952128"/>
                  <a:pt x="0" y="889004"/>
                </a:cubicBezTo>
                <a:lnTo>
                  <a:pt x="0" y="114296"/>
                </a:lnTo>
                <a:cubicBezTo>
                  <a:pt x="0" y="51172"/>
                  <a:pt x="51172" y="0"/>
                  <a:pt x="114296" y="0"/>
                </a:cubicBezTo>
                <a:close/>
              </a:path>
            </a:pathLst>
          </a:custGeom>
          <a:solidFill>
            <a:srgbClr val="FFFFFF">
              <a:alpha val="10196"/>
            </a:srgbClr>
          </a:solidFill>
          <a:ln w="16933">
            <a:solidFill>
              <a:srgbClr val="FFFFFF">
                <a:alpha val="20000"/>
              </a:srgbClr>
            </a:solidFill>
            <a:prstDash val="solid"/>
          </a:ln>
        </p:spPr>
        <p:txBody>
          <a:bodyPr/>
          <a:lstStyle/>
          <a:p>
            <a:endParaRPr lang="nl-NL"/>
          </a:p>
        </p:txBody>
      </p:sp>
      <p:sp>
        <p:nvSpPr>
          <p:cNvPr id="13" name="Shape 11"/>
          <p:cNvSpPr/>
          <p:nvPr/>
        </p:nvSpPr>
        <p:spPr>
          <a:xfrm>
            <a:off x="3543895" y="5306220"/>
            <a:ext cx="228600" cy="228600"/>
          </a:xfrm>
          <a:custGeom>
            <a:avLst/>
            <a:gdLst/>
            <a:ahLst/>
            <a:cxnLst/>
            <a:rect l="l" t="t" r="r" b="b"/>
            <a:pathLst>
              <a:path w="228600" h="228600">
                <a:moveTo>
                  <a:pt x="196230" y="3125"/>
                </a:moveTo>
                <a:cubicBezTo>
                  <a:pt x="200427" y="-1072"/>
                  <a:pt x="207213" y="-1072"/>
                  <a:pt x="211366" y="3125"/>
                </a:cubicBezTo>
                <a:lnTo>
                  <a:pt x="225653" y="17413"/>
                </a:lnTo>
                <a:cubicBezTo>
                  <a:pt x="229850" y="21610"/>
                  <a:pt x="229850" y="28396"/>
                  <a:pt x="225653" y="32549"/>
                </a:cubicBezTo>
                <a:lnTo>
                  <a:pt x="186809" y="71393"/>
                </a:lnTo>
                <a:lnTo>
                  <a:pt x="204222" y="88806"/>
                </a:lnTo>
                <a:cubicBezTo>
                  <a:pt x="207303" y="91886"/>
                  <a:pt x="208196" y="96485"/>
                  <a:pt x="206544" y="100504"/>
                </a:cubicBezTo>
                <a:cubicBezTo>
                  <a:pt x="204892" y="104522"/>
                  <a:pt x="201007" y="107156"/>
                  <a:pt x="196676" y="107156"/>
                </a:cubicBezTo>
                <a:lnTo>
                  <a:pt x="132383" y="107156"/>
                </a:lnTo>
                <a:cubicBezTo>
                  <a:pt x="126444" y="107156"/>
                  <a:pt x="121667" y="102379"/>
                  <a:pt x="121667" y="96441"/>
                </a:cubicBezTo>
                <a:lnTo>
                  <a:pt x="121667" y="32147"/>
                </a:lnTo>
                <a:cubicBezTo>
                  <a:pt x="121667" y="27816"/>
                  <a:pt x="124257" y="23887"/>
                  <a:pt x="128275" y="22235"/>
                </a:cubicBezTo>
                <a:cubicBezTo>
                  <a:pt x="132293" y="20583"/>
                  <a:pt x="136892" y="21476"/>
                  <a:pt x="139973" y="24557"/>
                </a:cubicBezTo>
                <a:lnTo>
                  <a:pt x="157386" y="41970"/>
                </a:lnTo>
                <a:lnTo>
                  <a:pt x="196230" y="3125"/>
                </a:lnTo>
                <a:close/>
                <a:moveTo>
                  <a:pt x="32370" y="121444"/>
                </a:moveTo>
                <a:lnTo>
                  <a:pt x="96664" y="121444"/>
                </a:lnTo>
                <a:cubicBezTo>
                  <a:pt x="102602" y="121444"/>
                  <a:pt x="107379" y="126221"/>
                  <a:pt x="107379" y="132159"/>
                </a:cubicBezTo>
                <a:lnTo>
                  <a:pt x="107379" y="196453"/>
                </a:lnTo>
                <a:cubicBezTo>
                  <a:pt x="107379" y="200784"/>
                  <a:pt x="104790" y="204713"/>
                  <a:pt x="100772" y="206365"/>
                </a:cubicBezTo>
                <a:cubicBezTo>
                  <a:pt x="96753" y="208017"/>
                  <a:pt x="92154" y="207124"/>
                  <a:pt x="89074" y="204043"/>
                </a:cubicBezTo>
                <a:lnTo>
                  <a:pt x="71661" y="186630"/>
                </a:lnTo>
                <a:lnTo>
                  <a:pt x="32817" y="225475"/>
                </a:lnTo>
                <a:cubicBezTo>
                  <a:pt x="28620" y="229672"/>
                  <a:pt x="21833" y="229672"/>
                  <a:pt x="17681" y="225475"/>
                </a:cubicBezTo>
                <a:lnTo>
                  <a:pt x="3393" y="211187"/>
                </a:lnTo>
                <a:cubicBezTo>
                  <a:pt x="-804" y="206990"/>
                  <a:pt x="-804" y="200204"/>
                  <a:pt x="3393" y="196051"/>
                </a:cubicBezTo>
                <a:lnTo>
                  <a:pt x="42237" y="157207"/>
                </a:lnTo>
                <a:lnTo>
                  <a:pt x="24825" y="139794"/>
                </a:lnTo>
                <a:cubicBezTo>
                  <a:pt x="21744" y="136714"/>
                  <a:pt x="20851" y="132115"/>
                  <a:pt x="22503" y="128096"/>
                </a:cubicBezTo>
                <a:cubicBezTo>
                  <a:pt x="24155" y="124078"/>
                  <a:pt x="28039" y="121444"/>
                  <a:pt x="32370" y="121444"/>
                </a:cubicBezTo>
                <a:close/>
              </a:path>
            </a:pathLst>
          </a:custGeom>
          <a:solidFill>
            <a:srgbClr val="00D3F2"/>
          </a:solidFill>
          <a:ln/>
        </p:spPr>
        <p:txBody>
          <a:bodyPr/>
          <a:lstStyle/>
          <a:p>
            <a:endParaRPr lang="nl-NL"/>
          </a:p>
        </p:txBody>
      </p:sp>
      <p:sp>
        <p:nvSpPr>
          <p:cNvPr id="14" name="Text 12"/>
          <p:cNvSpPr/>
          <p:nvPr/>
        </p:nvSpPr>
        <p:spPr>
          <a:xfrm>
            <a:off x="3515320" y="5649120"/>
            <a:ext cx="1885950" cy="266700"/>
          </a:xfrm>
          <a:prstGeom prst="rect">
            <a:avLst/>
          </a:prstGeom>
          <a:noFill/>
          <a:ln/>
        </p:spPr>
        <p:txBody>
          <a:bodyPr wrap="square" lIns="0" tIns="0" rIns="0" bIns="0" rtlCol="0" anchor="ctr"/>
          <a:lstStyle/>
          <a:p>
            <a:pPr>
              <a:lnSpc>
                <a:spcPct val="130000"/>
              </a:lnSpc>
            </a:pPr>
            <a:r>
              <a:rPr lang="en-US" sz="1350" b="1">
                <a:solidFill>
                  <a:srgbClr val="FFFFFF"/>
                </a:solidFill>
                <a:latin typeface="MiSans" pitchFamily="34" charset="0"/>
                <a:ea typeface="MiSans" pitchFamily="34" charset="-122"/>
                <a:cs typeface="MiSans" pitchFamily="34" charset="-120"/>
              </a:rPr>
              <a:t>Het verschil in één zin</a:t>
            </a:r>
            <a:endParaRPr lang="en-US" sz="160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9FAFB"/>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571"/>
          </a:xfrm>
          <a:custGeom>
            <a:avLst/>
            <a:gdLst/>
            <a:ahLst/>
            <a:cxnLst/>
            <a:rect l="l" t="t" r="r" b="b"/>
            <a:pathLst>
              <a:path w="12192000" h="6858571">
                <a:moveTo>
                  <a:pt x="0" y="0"/>
                </a:moveTo>
                <a:lnTo>
                  <a:pt x="12192000" y="0"/>
                </a:lnTo>
                <a:lnTo>
                  <a:pt x="12192000" y="6858571"/>
                </a:lnTo>
                <a:lnTo>
                  <a:pt x="0" y="6858571"/>
                </a:lnTo>
                <a:lnTo>
                  <a:pt x="0" y="0"/>
                </a:lnTo>
                <a:close/>
              </a:path>
            </a:pathLst>
          </a:custGeom>
          <a:gradFill flip="none" rotWithShape="1">
            <a:gsLst>
              <a:gs pos="0">
                <a:srgbClr val="F9FAFB"/>
              </a:gs>
              <a:gs pos="100000">
                <a:srgbClr val="EFF6FF"/>
              </a:gs>
            </a:gsLst>
            <a:lin ang="2700000" scaled="1"/>
          </a:gradFill>
          <a:ln/>
        </p:spPr>
        <p:txBody>
          <a:bodyPr/>
          <a:lstStyle/>
          <a:p>
            <a:endParaRPr lang="nl-NL"/>
          </a:p>
        </p:txBody>
      </p:sp>
      <p:sp>
        <p:nvSpPr>
          <p:cNvPr id="3" name="Text 1"/>
          <p:cNvSpPr/>
          <p:nvPr/>
        </p:nvSpPr>
        <p:spPr>
          <a:xfrm>
            <a:off x="365303" y="365303"/>
            <a:ext cx="11625780" cy="365303"/>
          </a:xfrm>
          <a:prstGeom prst="rect">
            <a:avLst/>
          </a:prstGeom>
          <a:noFill/>
          <a:ln/>
        </p:spPr>
        <p:txBody>
          <a:bodyPr wrap="square" lIns="0" tIns="0" rIns="0" bIns="0" rtlCol="0" anchor="ctr"/>
          <a:lstStyle/>
          <a:p>
            <a:pPr>
              <a:lnSpc>
                <a:spcPct val="90000"/>
              </a:lnSpc>
            </a:pPr>
            <a:r>
              <a:rPr lang="en-US" sz="2589" b="1">
                <a:solidFill>
                  <a:srgbClr val="1D293D"/>
                </a:solidFill>
                <a:latin typeface="Noto Sans SC" pitchFamily="34" charset="0"/>
                <a:ea typeface="Noto Sans SC" pitchFamily="34" charset="-122"/>
                <a:cs typeface="Noto Sans SC" pitchFamily="34" charset="-120"/>
              </a:rPr>
              <a:t>Verschillende Definities van IT Systemen</a:t>
            </a:r>
            <a:endParaRPr lang="en-US" sz="1600"/>
          </a:p>
        </p:txBody>
      </p:sp>
      <p:sp>
        <p:nvSpPr>
          <p:cNvPr id="4" name="Shape 2"/>
          <p:cNvSpPr/>
          <p:nvPr/>
        </p:nvSpPr>
        <p:spPr>
          <a:xfrm>
            <a:off x="365303" y="803667"/>
            <a:ext cx="876728" cy="36530"/>
          </a:xfrm>
          <a:custGeom>
            <a:avLst/>
            <a:gdLst/>
            <a:ahLst/>
            <a:cxnLst/>
            <a:rect l="l" t="t" r="r" b="b"/>
            <a:pathLst>
              <a:path w="876728" h="36530">
                <a:moveTo>
                  <a:pt x="18265" y="0"/>
                </a:moveTo>
                <a:lnTo>
                  <a:pt x="858463" y="0"/>
                </a:lnTo>
                <a:cubicBezTo>
                  <a:pt x="868550" y="0"/>
                  <a:pt x="876728" y="8178"/>
                  <a:pt x="876728" y="18265"/>
                </a:cubicBezTo>
                <a:lnTo>
                  <a:pt x="876728" y="18265"/>
                </a:lnTo>
                <a:cubicBezTo>
                  <a:pt x="876728" y="28353"/>
                  <a:pt x="868550" y="36530"/>
                  <a:pt x="858463" y="36530"/>
                </a:cubicBezTo>
                <a:lnTo>
                  <a:pt x="18265" y="36530"/>
                </a:lnTo>
                <a:cubicBezTo>
                  <a:pt x="8184" y="36530"/>
                  <a:pt x="0" y="28346"/>
                  <a:pt x="0" y="18265"/>
                </a:cubicBezTo>
                <a:lnTo>
                  <a:pt x="0" y="18265"/>
                </a:lnTo>
                <a:cubicBezTo>
                  <a:pt x="0" y="8184"/>
                  <a:pt x="8184" y="0"/>
                  <a:pt x="18265" y="0"/>
                </a:cubicBezTo>
                <a:close/>
              </a:path>
            </a:pathLst>
          </a:custGeom>
          <a:gradFill flip="none" rotWithShape="1">
            <a:gsLst>
              <a:gs pos="0">
                <a:srgbClr val="155DFC"/>
              </a:gs>
              <a:gs pos="100000">
                <a:srgbClr val="00B8DB"/>
              </a:gs>
            </a:gsLst>
            <a:lin ang="0" scaled="1"/>
          </a:gradFill>
          <a:ln/>
        </p:spPr>
        <p:txBody>
          <a:bodyPr/>
          <a:lstStyle/>
          <a:p>
            <a:endParaRPr lang="nl-NL"/>
          </a:p>
        </p:txBody>
      </p:sp>
      <p:sp>
        <p:nvSpPr>
          <p:cNvPr id="5" name="Shape 3"/>
          <p:cNvSpPr/>
          <p:nvPr/>
        </p:nvSpPr>
        <p:spPr>
          <a:xfrm>
            <a:off x="383569" y="1022849"/>
            <a:ext cx="11443128" cy="1424683"/>
          </a:xfrm>
          <a:custGeom>
            <a:avLst/>
            <a:gdLst/>
            <a:ahLst/>
            <a:cxnLst/>
            <a:rect l="l" t="t" r="r" b="b"/>
            <a:pathLst>
              <a:path w="11443128" h="1424683">
                <a:moveTo>
                  <a:pt x="36530" y="0"/>
                </a:moveTo>
                <a:lnTo>
                  <a:pt x="11333541" y="0"/>
                </a:lnTo>
                <a:cubicBezTo>
                  <a:pt x="11394064" y="0"/>
                  <a:pt x="11443128" y="49064"/>
                  <a:pt x="11443128" y="109587"/>
                </a:cubicBezTo>
                <a:lnTo>
                  <a:pt x="11443128" y="1315097"/>
                </a:lnTo>
                <a:cubicBezTo>
                  <a:pt x="11443128" y="1375579"/>
                  <a:pt x="11394024" y="1424683"/>
                  <a:pt x="11333541" y="1424683"/>
                </a:cubicBezTo>
                <a:lnTo>
                  <a:pt x="36530" y="1424683"/>
                </a:lnTo>
                <a:cubicBezTo>
                  <a:pt x="16355" y="1424683"/>
                  <a:pt x="0" y="1408328"/>
                  <a:pt x="0" y="1388153"/>
                </a:cubicBezTo>
                <a:lnTo>
                  <a:pt x="0" y="36530"/>
                </a:lnTo>
                <a:cubicBezTo>
                  <a:pt x="0" y="16369"/>
                  <a:pt x="16369" y="0"/>
                  <a:pt x="36530" y="0"/>
                </a:cubicBezTo>
                <a:close/>
              </a:path>
            </a:pathLst>
          </a:custGeom>
          <a:solidFill>
            <a:srgbClr val="FFFFFF"/>
          </a:solidFill>
          <a:ln/>
          <a:effectLst>
            <a:outerShdw blurRad="54796" dist="36530" dir="5400000" algn="bl" rotWithShape="0">
              <a:srgbClr val="000000">
                <a:alpha val="10196"/>
              </a:srgbClr>
            </a:outerShdw>
          </a:effectLst>
        </p:spPr>
        <p:txBody>
          <a:bodyPr/>
          <a:lstStyle/>
          <a:p>
            <a:endParaRPr lang="nl-NL"/>
          </a:p>
        </p:txBody>
      </p:sp>
      <p:sp>
        <p:nvSpPr>
          <p:cNvPr id="6" name="Shape 4"/>
          <p:cNvSpPr/>
          <p:nvPr/>
        </p:nvSpPr>
        <p:spPr>
          <a:xfrm>
            <a:off x="383569" y="1022849"/>
            <a:ext cx="36530" cy="1424683"/>
          </a:xfrm>
          <a:custGeom>
            <a:avLst/>
            <a:gdLst/>
            <a:ahLst/>
            <a:cxnLst/>
            <a:rect l="l" t="t" r="r" b="b"/>
            <a:pathLst>
              <a:path w="36530" h="1424683">
                <a:moveTo>
                  <a:pt x="36530" y="0"/>
                </a:moveTo>
                <a:lnTo>
                  <a:pt x="36530" y="0"/>
                </a:lnTo>
                <a:lnTo>
                  <a:pt x="36530" y="1424683"/>
                </a:lnTo>
                <a:lnTo>
                  <a:pt x="36530" y="1424683"/>
                </a:lnTo>
                <a:cubicBezTo>
                  <a:pt x="16355" y="1424683"/>
                  <a:pt x="0" y="1408328"/>
                  <a:pt x="0" y="1388153"/>
                </a:cubicBezTo>
                <a:lnTo>
                  <a:pt x="0" y="36530"/>
                </a:lnTo>
                <a:cubicBezTo>
                  <a:pt x="0" y="16369"/>
                  <a:pt x="16369" y="0"/>
                  <a:pt x="36530" y="0"/>
                </a:cubicBezTo>
                <a:close/>
              </a:path>
            </a:pathLst>
          </a:custGeom>
          <a:solidFill>
            <a:srgbClr val="155DFC"/>
          </a:solidFill>
          <a:ln/>
        </p:spPr>
        <p:txBody>
          <a:bodyPr/>
          <a:lstStyle/>
          <a:p>
            <a:endParaRPr lang="nl-NL"/>
          </a:p>
        </p:txBody>
      </p:sp>
      <p:sp>
        <p:nvSpPr>
          <p:cNvPr id="7" name="Shape 5"/>
          <p:cNvSpPr/>
          <p:nvPr/>
        </p:nvSpPr>
        <p:spPr>
          <a:xfrm>
            <a:off x="584485" y="1205501"/>
            <a:ext cx="438364" cy="438364"/>
          </a:xfrm>
          <a:custGeom>
            <a:avLst/>
            <a:gdLst/>
            <a:ahLst/>
            <a:cxnLst/>
            <a:rect l="l" t="t" r="r" b="b"/>
            <a:pathLst>
              <a:path w="438364" h="438364">
                <a:moveTo>
                  <a:pt x="219182" y="0"/>
                </a:moveTo>
                <a:lnTo>
                  <a:pt x="219182" y="0"/>
                </a:lnTo>
                <a:cubicBezTo>
                  <a:pt x="340152" y="0"/>
                  <a:pt x="438364" y="98212"/>
                  <a:pt x="438364" y="219182"/>
                </a:cubicBezTo>
                <a:lnTo>
                  <a:pt x="438364" y="219182"/>
                </a:lnTo>
                <a:cubicBezTo>
                  <a:pt x="438364" y="340152"/>
                  <a:pt x="340152" y="438364"/>
                  <a:pt x="219182" y="438364"/>
                </a:cubicBezTo>
                <a:lnTo>
                  <a:pt x="219182" y="438364"/>
                </a:lnTo>
                <a:cubicBezTo>
                  <a:pt x="98212" y="438364"/>
                  <a:pt x="0" y="340152"/>
                  <a:pt x="0" y="219182"/>
                </a:cubicBezTo>
                <a:lnTo>
                  <a:pt x="0" y="219182"/>
                </a:lnTo>
                <a:cubicBezTo>
                  <a:pt x="0" y="98212"/>
                  <a:pt x="98212" y="0"/>
                  <a:pt x="219182" y="0"/>
                </a:cubicBezTo>
                <a:close/>
              </a:path>
            </a:pathLst>
          </a:custGeom>
          <a:solidFill>
            <a:srgbClr val="DBEAFE"/>
          </a:solidFill>
          <a:ln/>
        </p:spPr>
        <p:txBody>
          <a:bodyPr/>
          <a:lstStyle/>
          <a:p>
            <a:endParaRPr lang="nl-NL"/>
          </a:p>
        </p:txBody>
      </p:sp>
      <p:sp>
        <p:nvSpPr>
          <p:cNvPr id="8" name="Shape 6"/>
          <p:cNvSpPr/>
          <p:nvPr/>
        </p:nvSpPr>
        <p:spPr>
          <a:xfrm>
            <a:off x="712342" y="1333357"/>
            <a:ext cx="182652" cy="182652"/>
          </a:xfrm>
          <a:custGeom>
            <a:avLst/>
            <a:gdLst/>
            <a:ahLst/>
            <a:cxnLst/>
            <a:rect l="l" t="t" r="r" b="b"/>
            <a:pathLst>
              <a:path w="182652" h="182652">
                <a:moveTo>
                  <a:pt x="96998" y="7206"/>
                </a:moveTo>
                <a:cubicBezTo>
                  <a:pt x="93502" y="5208"/>
                  <a:pt x="89185" y="5208"/>
                  <a:pt x="85654" y="7206"/>
                </a:cubicBezTo>
                <a:lnTo>
                  <a:pt x="5744" y="52869"/>
                </a:lnTo>
                <a:cubicBezTo>
                  <a:pt x="1249" y="55438"/>
                  <a:pt x="-963" y="60717"/>
                  <a:pt x="357" y="65712"/>
                </a:cubicBezTo>
                <a:cubicBezTo>
                  <a:pt x="1677" y="70706"/>
                  <a:pt x="6243" y="74202"/>
                  <a:pt x="11416" y="74202"/>
                </a:cubicBezTo>
                <a:lnTo>
                  <a:pt x="22831" y="74202"/>
                </a:lnTo>
                <a:lnTo>
                  <a:pt x="22831" y="148404"/>
                </a:lnTo>
                <a:lnTo>
                  <a:pt x="22831" y="148404"/>
                </a:lnTo>
                <a:lnTo>
                  <a:pt x="4566" y="162103"/>
                </a:lnTo>
                <a:cubicBezTo>
                  <a:pt x="1677" y="164244"/>
                  <a:pt x="0" y="167633"/>
                  <a:pt x="0" y="171236"/>
                </a:cubicBezTo>
                <a:cubicBezTo>
                  <a:pt x="0" y="177550"/>
                  <a:pt x="5101" y="182652"/>
                  <a:pt x="11416" y="182652"/>
                </a:cubicBezTo>
                <a:lnTo>
                  <a:pt x="171236" y="182652"/>
                </a:lnTo>
                <a:cubicBezTo>
                  <a:pt x="177550" y="182652"/>
                  <a:pt x="182652" y="177550"/>
                  <a:pt x="182652" y="171236"/>
                </a:cubicBezTo>
                <a:cubicBezTo>
                  <a:pt x="182652" y="167633"/>
                  <a:pt x="180975" y="164244"/>
                  <a:pt x="178085" y="162103"/>
                </a:cubicBezTo>
                <a:lnTo>
                  <a:pt x="159820" y="148404"/>
                </a:lnTo>
                <a:lnTo>
                  <a:pt x="159820" y="74202"/>
                </a:lnTo>
                <a:lnTo>
                  <a:pt x="171236" y="74202"/>
                </a:lnTo>
                <a:cubicBezTo>
                  <a:pt x="176409" y="74202"/>
                  <a:pt x="180939" y="70706"/>
                  <a:pt x="182259" y="65712"/>
                </a:cubicBezTo>
                <a:cubicBezTo>
                  <a:pt x="183579" y="60717"/>
                  <a:pt x="181367" y="55438"/>
                  <a:pt x="176872" y="52869"/>
                </a:cubicBezTo>
                <a:lnTo>
                  <a:pt x="96962" y="7206"/>
                </a:lnTo>
                <a:close/>
                <a:moveTo>
                  <a:pt x="142697" y="74202"/>
                </a:moveTo>
                <a:lnTo>
                  <a:pt x="142697" y="148404"/>
                </a:lnTo>
                <a:lnTo>
                  <a:pt x="119865" y="148404"/>
                </a:lnTo>
                <a:lnTo>
                  <a:pt x="119865" y="74202"/>
                </a:lnTo>
                <a:lnTo>
                  <a:pt x="142697" y="74202"/>
                </a:lnTo>
                <a:close/>
                <a:moveTo>
                  <a:pt x="102742" y="74202"/>
                </a:moveTo>
                <a:lnTo>
                  <a:pt x="102742" y="148404"/>
                </a:lnTo>
                <a:lnTo>
                  <a:pt x="79910" y="148404"/>
                </a:lnTo>
                <a:lnTo>
                  <a:pt x="79910" y="74202"/>
                </a:lnTo>
                <a:lnTo>
                  <a:pt x="102742" y="74202"/>
                </a:lnTo>
                <a:close/>
                <a:moveTo>
                  <a:pt x="62787" y="74202"/>
                </a:moveTo>
                <a:lnTo>
                  <a:pt x="62787" y="148404"/>
                </a:lnTo>
                <a:lnTo>
                  <a:pt x="39955" y="148404"/>
                </a:lnTo>
                <a:lnTo>
                  <a:pt x="39955" y="74202"/>
                </a:lnTo>
                <a:lnTo>
                  <a:pt x="62787" y="74202"/>
                </a:lnTo>
                <a:close/>
                <a:moveTo>
                  <a:pt x="91326" y="34247"/>
                </a:moveTo>
                <a:cubicBezTo>
                  <a:pt x="97626" y="34247"/>
                  <a:pt x="102742" y="39362"/>
                  <a:pt x="102742" y="45663"/>
                </a:cubicBezTo>
                <a:cubicBezTo>
                  <a:pt x="102742" y="51963"/>
                  <a:pt x="97626" y="57079"/>
                  <a:pt x="91326" y="57079"/>
                </a:cubicBezTo>
                <a:cubicBezTo>
                  <a:pt x="85025" y="57079"/>
                  <a:pt x="79910" y="51963"/>
                  <a:pt x="79910" y="45663"/>
                </a:cubicBezTo>
                <a:cubicBezTo>
                  <a:pt x="79910" y="39362"/>
                  <a:pt x="85025" y="34247"/>
                  <a:pt x="91326" y="34247"/>
                </a:cubicBezTo>
                <a:close/>
              </a:path>
            </a:pathLst>
          </a:custGeom>
          <a:solidFill>
            <a:srgbClr val="155DFC"/>
          </a:solidFill>
          <a:ln/>
        </p:spPr>
        <p:txBody>
          <a:bodyPr/>
          <a:lstStyle/>
          <a:p>
            <a:endParaRPr lang="nl-NL"/>
          </a:p>
        </p:txBody>
      </p:sp>
      <p:sp>
        <p:nvSpPr>
          <p:cNvPr id="9" name="Text 7"/>
          <p:cNvSpPr/>
          <p:nvPr/>
        </p:nvSpPr>
        <p:spPr>
          <a:xfrm>
            <a:off x="1168971" y="1205501"/>
            <a:ext cx="10566400" cy="255712"/>
          </a:xfrm>
          <a:prstGeom prst="rect">
            <a:avLst/>
          </a:prstGeom>
          <a:noFill/>
          <a:ln/>
        </p:spPr>
        <p:txBody>
          <a:bodyPr wrap="square" lIns="0" tIns="0" rIns="0" bIns="0" rtlCol="0" anchor="ctr"/>
          <a:lstStyle/>
          <a:p>
            <a:pPr>
              <a:lnSpc>
                <a:spcPct val="120000"/>
              </a:lnSpc>
            </a:pPr>
            <a:r>
              <a:rPr lang="en-US" sz="1438" b="1">
                <a:solidFill>
                  <a:srgbClr val="1D293D"/>
                </a:solidFill>
                <a:latin typeface="Noto Sans SC" pitchFamily="34" charset="0"/>
                <a:ea typeface="Noto Sans SC" pitchFamily="34" charset="-122"/>
                <a:cs typeface="Noto Sans SC" pitchFamily="34" charset="-120"/>
              </a:rPr>
              <a:t>NIST (National Institute of Standards and Technology)</a:t>
            </a:r>
            <a:endParaRPr lang="en-US" sz="1600"/>
          </a:p>
        </p:txBody>
      </p:sp>
      <p:sp>
        <p:nvSpPr>
          <p:cNvPr id="10" name="Text 8"/>
          <p:cNvSpPr/>
          <p:nvPr/>
        </p:nvSpPr>
        <p:spPr>
          <a:xfrm>
            <a:off x="1168971" y="1534274"/>
            <a:ext cx="10548135" cy="474894"/>
          </a:xfrm>
          <a:prstGeom prst="rect">
            <a:avLst/>
          </a:prstGeom>
          <a:noFill/>
          <a:ln/>
        </p:spPr>
        <p:txBody>
          <a:bodyPr wrap="square" lIns="0" tIns="0" rIns="0" bIns="0" rtlCol="0" anchor="ctr"/>
          <a:lstStyle/>
          <a:p>
            <a:pPr>
              <a:lnSpc>
                <a:spcPct val="140000"/>
              </a:lnSpc>
            </a:pPr>
            <a:r>
              <a:rPr lang="en-US" sz="1151">
                <a:solidFill>
                  <a:srgbClr val="314158"/>
                </a:solidFill>
                <a:latin typeface="MiSans" pitchFamily="34" charset="0"/>
                <a:ea typeface="MiSans" pitchFamily="34" charset="-122"/>
                <a:cs typeface="MiSans" pitchFamily="34" charset="-120"/>
              </a:rPr>
              <a:t>"IT omvat de ontwikkeling, het beheer en de toepassing van computerapparatuur, netwerken, software en systemen. IT is cruciaal voor moderne bedrijfsoperaties omdat het mensen en machines in staat stelt te communiceren en informatie uit te wisselen."</a:t>
            </a:r>
            <a:endParaRPr lang="en-US" sz="1600"/>
          </a:p>
        </p:txBody>
      </p:sp>
      <p:sp>
        <p:nvSpPr>
          <p:cNvPr id="11" name="Shape 9"/>
          <p:cNvSpPr/>
          <p:nvPr/>
        </p:nvSpPr>
        <p:spPr>
          <a:xfrm>
            <a:off x="1187236" y="2109627"/>
            <a:ext cx="127856" cy="127856"/>
          </a:xfrm>
          <a:custGeom>
            <a:avLst/>
            <a:gdLst/>
            <a:ahLst/>
            <a:cxnLst/>
            <a:rect l="l" t="t" r="r" b="b"/>
            <a:pathLst>
              <a:path w="127856" h="127856">
                <a:moveTo>
                  <a:pt x="63928" y="127856"/>
                </a:moveTo>
                <a:cubicBezTo>
                  <a:pt x="99211" y="127856"/>
                  <a:pt x="127856" y="99211"/>
                  <a:pt x="127856" y="63928"/>
                </a:cubicBezTo>
                <a:cubicBezTo>
                  <a:pt x="127856" y="28645"/>
                  <a:pt x="99211" y="0"/>
                  <a:pt x="63928" y="0"/>
                </a:cubicBezTo>
                <a:cubicBezTo>
                  <a:pt x="28645" y="0"/>
                  <a:pt x="0" y="28645"/>
                  <a:pt x="0" y="63928"/>
                </a:cubicBezTo>
                <a:cubicBezTo>
                  <a:pt x="0" y="99211"/>
                  <a:pt x="28645" y="127856"/>
                  <a:pt x="63928" y="127856"/>
                </a:cubicBezTo>
                <a:close/>
                <a:moveTo>
                  <a:pt x="85004" y="53115"/>
                </a:moveTo>
                <a:lnTo>
                  <a:pt x="65027" y="85079"/>
                </a:lnTo>
                <a:cubicBezTo>
                  <a:pt x="63978" y="86752"/>
                  <a:pt x="62180" y="87801"/>
                  <a:pt x="60207" y="87901"/>
                </a:cubicBezTo>
                <a:cubicBezTo>
                  <a:pt x="58234" y="88001"/>
                  <a:pt x="56337" y="87102"/>
                  <a:pt x="55163" y="85504"/>
                </a:cubicBezTo>
                <a:lnTo>
                  <a:pt x="43176" y="69522"/>
                </a:lnTo>
                <a:cubicBezTo>
                  <a:pt x="41179" y="66875"/>
                  <a:pt x="41728" y="63129"/>
                  <a:pt x="44375" y="61131"/>
                </a:cubicBezTo>
                <a:cubicBezTo>
                  <a:pt x="47022" y="59133"/>
                  <a:pt x="50768" y="59683"/>
                  <a:pt x="52766" y="62330"/>
                </a:cubicBezTo>
                <a:lnTo>
                  <a:pt x="59508" y="71320"/>
                </a:lnTo>
                <a:lnTo>
                  <a:pt x="74841" y="46772"/>
                </a:lnTo>
                <a:cubicBezTo>
                  <a:pt x="76589" y="43976"/>
                  <a:pt x="80285" y="43102"/>
                  <a:pt x="83107" y="44875"/>
                </a:cubicBezTo>
                <a:cubicBezTo>
                  <a:pt x="85928" y="46648"/>
                  <a:pt x="86777" y="50318"/>
                  <a:pt x="85004" y="53140"/>
                </a:cubicBezTo>
                <a:close/>
              </a:path>
            </a:pathLst>
          </a:custGeom>
          <a:solidFill>
            <a:srgbClr val="155DFC"/>
          </a:solidFill>
          <a:ln/>
        </p:spPr>
        <p:txBody>
          <a:bodyPr/>
          <a:lstStyle/>
          <a:p>
            <a:endParaRPr lang="nl-NL"/>
          </a:p>
        </p:txBody>
      </p:sp>
      <p:sp>
        <p:nvSpPr>
          <p:cNvPr id="12" name="Text 10"/>
          <p:cNvSpPr/>
          <p:nvPr/>
        </p:nvSpPr>
        <p:spPr>
          <a:xfrm>
            <a:off x="1401852" y="2082229"/>
            <a:ext cx="3013753" cy="182652"/>
          </a:xfrm>
          <a:prstGeom prst="rect">
            <a:avLst/>
          </a:prstGeom>
          <a:noFill/>
          <a:ln/>
        </p:spPr>
        <p:txBody>
          <a:bodyPr wrap="square" lIns="0" tIns="0" rIns="0" bIns="0" rtlCol="0" anchor="ctr"/>
          <a:lstStyle/>
          <a:p>
            <a:pPr>
              <a:lnSpc>
                <a:spcPct val="120000"/>
              </a:lnSpc>
            </a:pPr>
            <a:r>
              <a:rPr lang="en-US" sz="1007" b="1">
                <a:solidFill>
                  <a:srgbClr val="155DFC"/>
                </a:solidFill>
                <a:latin typeface="MiSans" pitchFamily="34" charset="0"/>
                <a:ea typeface="MiSans" pitchFamily="34" charset="-122"/>
                <a:cs typeface="MiSans" pitchFamily="34" charset="-120"/>
              </a:rPr>
              <a:t>Focus: Communicatie en informatie-uitwisseling</a:t>
            </a:r>
            <a:endParaRPr lang="en-US" sz="1600"/>
          </a:p>
        </p:txBody>
      </p:sp>
      <p:sp>
        <p:nvSpPr>
          <p:cNvPr id="13" name="Shape 11"/>
          <p:cNvSpPr/>
          <p:nvPr/>
        </p:nvSpPr>
        <p:spPr>
          <a:xfrm>
            <a:off x="383569" y="2593654"/>
            <a:ext cx="11443128" cy="1424683"/>
          </a:xfrm>
          <a:custGeom>
            <a:avLst/>
            <a:gdLst/>
            <a:ahLst/>
            <a:cxnLst/>
            <a:rect l="l" t="t" r="r" b="b"/>
            <a:pathLst>
              <a:path w="11443128" h="1424683">
                <a:moveTo>
                  <a:pt x="36530" y="0"/>
                </a:moveTo>
                <a:lnTo>
                  <a:pt x="11333541" y="0"/>
                </a:lnTo>
                <a:cubicBezTo>
                  <a:pt x="11394064" y="0"/>
                  <a:pt x="11443128" y="49064"/>
                  <a:pt x="11443128" y="109587"/>
                </a:cubicBezTo>
                <a:lnTo>
                  <a:pt x="11443128" y="1315097"/>
                </a:lnTo>
                <a:cubicBezTo>
                  <a:pt x="11443128" y="1375579"/>
                  <a:pt x="11394024" y="1424683"/>
                  <a:pt x="11333541" y="1424683"/>
                </a:cubicBezTo>
                <a:lnTo>
                  <a:pt x="36530" y="1424683"/>
                </a:lnTo>
                <a:cubicBezTo>
                  <a:pt x="16355" y="1424683"/>
                  <a:pt x="0" y="1408328"/>
                  <a:pt x="0" y="1388153"/>
                </a:cubicBezTo>
                <a:lnTo>
                  <a:pt x="0" y="36530"/>
                </a:lnTo>
                <a:cubicBezTo>
                  <a:pt x="0" y="16369"/>
                  <a:pt x="16369" y="0"/>
                  <a:pt x="36530" y="0"/>
                </a:cubicBezTo>
                <a:close/>
              </a:path>
            </a:pathLst>
          </a:custGeom>
          <a:solidFill>
            <a:srgbClr val="FFFFFF"/>
          </a:solidFill>
          <a:ln/>
          <a:effectLst>
            <a:outerShdw blurRad="54796" dist="36530" dir="5400000" algn="bl" rotWithShape="0">
              <a:srgbClr val="000000">
                <a:alpha val="10196"/>
              </a:srgbClr>
            </a:outerShdw>
          </a:effectLst>
        </p:spPr>
        <p:txBody>
          <a:bodyPr/>
          <a:lstStyle/>
          <a:p>
            <a:endParaRPr lang="nl-NL"/>
          </a:p>
        </p:txBody>
      </p:sp>
      <p:sp>
        <p:nvSpPr>
          <p:cNvPr id="14" name="Shape 12"/>
          <p:cNvSpPr/>
          <p:nvPr/>
        </p:nvSpPr>
        <p:spPr>
          <a:xfrm>
            <a:off x="383569" y="2593654"/>
            <a:ext cx="36530" cy="1424683"/>
          </a:xfrm>
          <a:custGeom>
            <a:avLst/>
            <a:gdLst/>
            <a:ahLst/>
            <a:cxnLst/>
            <a:rect l="l" t="t" r="r" b="b"/>
            <a:pathLst>
              <a:path w="36530" h="1424683">
                <a:moveTo>
                  <a:pt x="36530" y="0"/>
                </a:moveTo>
                <a:lnTo>
                  <a:pt x="36530" y="0"/>
                </a:lnTo>
                <a:lnTo>
                  <a:pt x="36530" y="1424683"/>
                </a:lnTo>
                <a:lnTo>
                  <a:pt x="36530" y="1424683"/>
                </a:lnTo>
                <a:cubicBezTo>
                  <a:pt x="16355" y="1424683"/>
                  <a:pt x="0" y="1408328"/>
                  <a:pt x="0" y="1388153"/>
                </a:cubicBezTo>
                <a:lnTo>
                  <a:pt x="0" y="36530"/>
                </a:lnTo>
                <a:cubicBezTo>
                  <a:pt x="0" y="16369"/>
                  <a:pt x="16369" y="0"/>
                  <a:pt x="36530" y="0"/>
                </a:cubicBezTo>
                <a:close/>
              </a:path>
            </a:pathLst>
          </a:custGeom>
          <a:solidFill>
            <a:srgbClr val="2B7FFF"/>
          </a:solidFill>
          <a:ln/>
        </p:spPr>
        <p:txBody>
          <a:bodyPr/>
          <a:lstStyle/>
          <a:p>
            <a:endParaRPr lang="nl-NL"/>
          </a:p>
        </p:txBody>
      </p:sp>
      <p:sp>
        <p:nvSpPr>
          <p:cNvPr id="15" name="Shape 13"/>
          <p:cNvSpPr/>
          <p:nvPr/>
        </p:nvSpPr>
        <p:spPr>
          <a:xfrm>
            <a:off x="584485" y="2776306"/>
            <a:ext cx="438364" cy="438364"/>
          </a:xfrm>
          <a:custGeom>
            <a:avLst/>
            <a:gdLst/>
            <a:ahLst/>
            <a:cxnLst/>
            <a:rect l="l" t="t" r="r" b="b"/>
            <a:pathLst>
              <a:path w="438364" h="438364">
                <a:moveTo>
                  <a:pt x="219182" y="0"/>
                </a:moveTo>
                <a:lnTo>
                  <a:pt x="219182" y="0"/>
                </a:lnTo>
                <a:cubicBezTo>
                  <a:pt x="340152" y="0"/>
                  <a:pt x="438364" y="98212"/>
                  <a:pt x="438364" y="219182"/>
                </a:cubicBezTo>
                <a:lnTo>
                  <a:pt x="438364" y="219182"/>
                </a:lnTo>
                <a:cubicBezTo>
                  <a:pt x="438364" y="340152"/>
                  <a:pt x="340152" y="438364"/>
                  <a:pt x="219182" y="438364"/>
                </a:cubicBezTo>
                <a:lnTo>
                  <a:pt x="219182" y="438364"/>
                </a:lnTo>
                <a:cubicBezTo>
                  <a:pt x="98212" y="438364"/>
                  <a:pt x="0" y="340152"/>
                  <a:pt x="0" y="219182"/>
                </a:cubicBezTo>
                <a:lnTo>
                  <a:pt x="0" y="219182"/>
                </a:lnTo>
                <a:cubicBezTo>
                  <a:pt x="0" y="98212"/>
                  <a:pt x="98212" y="0"/>
                  <a:pt x="219182" y="0"/>
                </a:cubicBezTo>
                <a:close/>
              </a:path>
            </a:pathLst>
          </a:custGeom>
          <a:solidFill>
            <a:srgbClr val="DBEAFE"/>
          </a:solidFill>
          <a:ln/>
        </p:spPr>
        <p:txBody>
          <a:bodyPr/>
          <a:lstStyle/>
          <a:p>
            <a:endParaRPr lang="nl-NL"/>
          </a:p>
        </p:txBody>
      </p:sp>
      <p:sp>
        <p:nvSpPr>
          <p:cNvPr id="16" name="Shape 14"/>
          <p:cNvSpPr/>
          <p:nvPr/>
        </p:nvSpPr>
        <p:spPr>
          <a:xfrm>
            <a:off x="712342" y="2904162"/>
            <a:ext cx="182652" cy="182652"/>
          </a:xfrm>
          <a:custGeom>
            <a:avLst/>
            <a:gdLst/>
            <a:ahLst/>
            <a:cxnLst/>
            <a:rect l="l" t="t" r="r" b="b"/>
            <a:pathLst>
              <a:path w="182652" h="182652">
                <a:moveTo>
                  <a:pt x="91326" y="0"/>
                </a:moveTo>
                <a:cubicBezTo>
                  <a:pt x="92967" y="0"/>
                  <a:pt x="94608" y="357"/>
                  <a:pt x="96106" y="1035"/>
                </a:cubicBezTo>
                <a:lnTo>
                  <a:pt x="163316" y="29538"/>
                </a:lnTo>
                <a:cubicBezTo>
                  <a:pt x="171165" y="32856"/>
                  <a:pt x="177015" y="40597"/>
                  <a:pt x="176979" y="49944"/>
                </a:cubicBezTo>
                <a:cubicBezTo>
                  <a:pt x="176801" y="85333"/>
                  <a:pt x="162246" y="150081"/>
                  <a:pt x="100779" y="179512"/>
                </a:cubicBezTo>
                <a:cubicBezTo>
                  <a:pt x="94822" y="182366"/>
                  <a:pt x="87901" y="182366"/>
                  <a:pt x="81944" y="179512"/>
                </a:cubicBezTo>
                <a:cubicBezTo>
                  <a:pt x="20441" y="150081"/>
                  <a:pt x="5922" y="85333"/>
                  <a:pt x="5744" y="49944"/>
                </a:cubicBezTo>
                <a:cubicBezTo>
                  <a:pt x="5708" y="40597"/>
                  <a:pt x="11558" y="32856"/>
                  <a:pt x="19407" y="29538"/>
                </a:cubicBezTo>
                <a:lnTo>
                  <a:pt x="86581" y="1035"/>
                </a:lnTo>
                <a:cubicBezTo>
                  <a:pt x="88079" y="357"/>
                  <a:pt x="89685" y="0"/>
                  <a:pt x="91326" y="0"/>
                </a:cubicBezTo>
                <a:close/>
                <a:moveTo>
                  <a:pt x="91326" y="23830"/>
                </a:moveTo>
                <a:lnTo>
                  <a:pt x="91326" y="158714"/>
                </a:lnTo>
                <a:cubicBezTo>
                  <a:pt x="140556" y="134884"/>
                  <a:pt x="153791" y="82086"/>
                  <a:pt x="154112" y="50479"/>
                </a:cubicBezTo>
                <a:lnTo>
                  <a:pt x="91326" y="23866"/>
                </a:lnTo>
                <a:lnTo>
                  <a:pt x="91326" y="23866"/>
                </a:lnTo>
                <a:close/>
              </a:path>
            </a:pathLst>
          </a:custGeom>
          <a:solidFill>
            <a:srgbClr val="155DFC"/>
          </a:solidFill>
          <a:ln/>
        </p:spPr>
        <p:txBody>
          <a:bodyPr/>
          <a:lstStyle/>
          <a:p>
            <a:endParaRPr lang="nl-NL"/>
          </a:p>
        </p:txBody>
      </p:sp>
      <p:sp>
        <p:nvSpPr>
          <p:cNvPr id="17" name="Text 15"/>
          <p:cNvSpPr/>
          <p:nvPr/>
        </p:nvSpPr>
        <p:spPr>
          <a:xfrm>
            <a:off x="1168971" y="2776306"/>
            <a:ext cx="10566400" cy="255712"/>
          </a:xfrm>
          <a:prstGeom prst="rect">
            <a:avLst/>
          </a:prstGeom>
          <a:noFill/>
          <a:ln/>
        </p:spPr>
        <p:txBody>
          <a:bodyPr wrap="square" lIns="0" tIns="0" rIns="0" bIns="0" rtlCol="0" anchor="ctr"/>
          <a:lstStyle/>
          <a:p>
            <a:pPr>
              <a:lnSpc>
                <a:spcPct val="120000"/>
              </a:lnSpc>
            </a:pPr>
            <a:r>
              <a:rPr lang="en-US" sz="1438" b="1">
                <a:solidFill>
                  <a:srgbClr val="1D293D"/>
                </a:solidFill>
                <a:latin typeface="Noto Sans SC" pitchFamily="34" charset="0"/>
                <a:ea typeface="Noto Sans SC" pitchFamily="34" charset="-122"/>
                <a:cs typeface="Noto Sans SC" pitchFamily="34" charset="-120"/>
              </a:rPr>
              <a:t>Fortinet (Cybersecurity bedrijf)</a:t>
            </a:r>
            <a:endParaRPr lang="en-US" sz="1600"/>
          </a:p>
        </p:txBody>
      </p:sp>
      <p:sp>
        <p:nvSpPr>
          <p:cNvPr id="18" name="Text 16"/>
          <p:cNvSpPr/>
          <p:nvPr/>
        </p:nvSpPr>
        <p:spPr>
          <a:xfrm>
            <a:off x="1168971" y="3105079"/>
            <a:ext cx="10548135" cy="474894"/>
          </a:xfrm>
          <a:prstGeom prst="rect">
            <a:avLst/>
          </a:prstGeom>
          <a:noFill/>
          <a:ln/>
        </p:spPr>
        <p:txBody>
          <a:bodyPr wrap="square" lIns="0" tIns="0" rIns="0" bIns="0" rtlCol="0" anchor="ctr"/>
          <a:lstStyle/>
          <a:p>
            <a:pPr>
              <a:lnSpc>
                <a:spcPct val="140000"/>
              </a:lnSpc>
            </a:pPr>
            <a:r>
              <a:rPr lang="en-US" sz="1151">
                <a:solidFill>
                  <a:srgbClr val="314158"/>
                </a:solidFill>
                <a:latin typeface="MiSans" pitchFamily="34" charset="0"/>
                <a:ea typeface="MiSans" pitchFamily="34" charset="-122"/>
                <a:cs typeface="MiSans" pitchFamily="34" charset="-120"/>
              </a:rPr>
              <a:t>"IT is de ontwikkeling, het beheer en de toepassing van computerapparatuur, netwerken, software en systemen. IT is cruciaal voor moderne bedrijfsoperaties omdat het mensen en machines in staat stelt te communiceren en informatie uit te wisselen."</a:t>
            </a:r>
            <a:endParaRPr lang="en-US" sz="1600"/>
          </a:p>
        </p:txBody>
      </p:sp>
      <p:sp>
        <p:nvSpPr>
          <p:cNvPr id="19" name="Shape 17"/>
          <p:cNvSpPr/>
          <p:nvPr/>
        </p:nvSpPr>
        <p:spPr>
          <a:xfrm>
            <a:off x="1187236" y="3680431"/>
            <a:ext cx="127856" cy="127856"/>
          </a:xfrm>
          <a:custGeom>
            <a:avLst/>
            <a:gdLst/>
            <a:ahLst/>
            <a:cxnLst/>
            <a:rect l="l" t="t" r="r" b="b"/>
            <a:pathLst>
              <a:path w="127856" h="127856">
                <a:moveTo>
                  <a:pt x="63928" y="127856"/>
                </a:moveTo>
                <a:cubicBezTo>
                  <a:pt x="99211" y="127856"/>
                  <a:pt x="127856" y="99211"/>
                  <a:pt x="127856" y="63928"/>
                </a:cubicBezTo>
                <a:cubicBezTo>
                  <a:pt x="127856" y="28645"/>
                  <a:pt x="99211" y="0"/>
                  <a:pt x="63928" y="0"/>
                </a:cubicBezTo>
                <a:cubicBezTo>
                  <a:pt x="28645" y="0"/>
                  <a:pt x="0" y="28645"/>
                  <a:pt x="0" y="63928"/>
                </a:cubicBezTo>
                <a:cubicBezTo>
                  <a:pt x="0" y="99211"/>
                  <a:pt x="28645" y="127856"/>
                  <a:pt x="63928" y="127856"/>
                </a:cubicBezTo>
                <a:close/>
                <a:moveTo>
                  <a:pt x="85004" y="53115"/>
                </a:moveTo>
                <a:lnTo>
                  <a:pt x="65027" y="85079"/>
                </a:lnTo>
                <a:cubicBezTo>
                  <a:pt x="63978" y="86752"/>
                  <a:pt x="62180" y="87801"/>
                  <a:pt x="60207" y="87901"/>
                </a:cubicBezTo>
                <a:cubicBezTo>
                  <a:pt x="58234" y="88001"/>
                  <a:pt x="56337" y="87102"/>
                  <a:pt x="55163" y="85504"/>
                </a:cubicBezTo>
                <a:lnTo>
                  <a:pt x="43176" y="69522"/>
                </a:lnTo>
                <a:cubicBezTo>
                  <a:pt x="41179" y="66875"/>
                  <a:pt x="41728" y="63129"/>
                  <a:pt x="44375" y="61131"/>
                </a:cubicBezTo>
                <a:cubicBezTo>
                  <a:pt x="47022" y="59133"/>
                  <a:pt x="50768" y="59683"/>
                  <a:pt x="52766" y="62330"/>
                </a:cubicBezTo>
                <a:lnTo>
                  <a:pt x="59508" y="71320"/>
                </a:lnTo>
                <a:lnTo>
                  <a:pt x="74841" y="46772"/>
                </a:lnTo>
                <a:cubicBezTo>
                  <a:pt x="76589" y="43976"/>
                  <a:pt x="80285" y="43102"/>
                  <a:pt x="83107" y="44875"/>
                </a:cubicBezTo>
                <a:cubicBezTo>
                  <a:pt x="85928" y="46648"/>
                  <a:pt x="86777" y="50318"/>
                  <a:pt x="85004" y="53140"/>
                </a:cubicBezTo>
                <a:close/>
              </a:path>
            </a:pathLst>
          </a:custGeom>
          <a:solidFill>
            <a:srgbClr val="155DFC"/>
          </a:solidFill>
          <a:ln/>
        </p:spPr>
        <p:txBody>
          <a:bodyPr/>
          <a:lstStyle/>
          <a:p>
            <a:endParaRPr lang="nl-NL"/>
          </a:p>
        </p:txBody>
      </p:sp>
      <p:sp>
        <p:nvSpPr>
          <p:cNvPr id="20" name="Text 18"/>
          <p:cNvSpPr/>
          <p:nvPr/>
        </p:nvSpPr>
        <p:spPr>
          <a:xfrm>
            <a:off x="1401852" y="3653034"/>
            <a:ext cx="2639317" cy="182652"/>
          </a:xfrm>
          <a:prstGeom prst="rect">
            <a:avLst/>
          </a:prstGeom>
          <a:noFill/>
          <a:ln/>
        </p:spPr>
        <p:txBody>
          <a:bodyPr wrap="square" lIns="0" tIns="0" rIns="0" bIns="0" rtlCol="0" anchor="ctr"/>
          <a:lstStyle/>
          <a:p>
            <a:pPr>
              <a:lnSpc>
                <a:spcPct val="120000"/>
              </a:lnSpc>
            </a:pPr>
            <a:r>
              <a:rPr lang="en-US" sz="1007" b="1">
                <a:solidFill>
                  <a:srgbClr val="155DFC"/>
                </a:solidFill>
                <a:latin typeface="MiSans" pitchFamily="34" charset="0"/>
                <a:ea typeface="MiSans" pitchFamily="34" charset="-122"/>
                <a:cs typeface="MiSans" pitchFamily="34" charset="-120"/>
              </a:rPr>
              <a:t>Focus: Bedrijfsoperaties en communicatie</a:t>
            </a:r>
            <a:endParaRPr lang="en-US" sz="1600"/>
          </a:p>
        </p:txBody>
      </p:sp>
      <p:sp>
        <p:nvSpPr>
          <p:cNvPr id="21" name="Shape 19"/>
          <p:cNvSpPr/>
          <p:nvPr/>
        </p:nvSpPr>
        <p:spPr>
          <a:xfrm>
            <a:off x="383569" y="4164458"/>
            <a:ext cx="11443128" cy="1424683"/>
          </a:xfrm>
          <a:custGeom>
            <a:avLst/>
            <a:gdLst/>
            <a:ahLst/>
            <a:cxnLst/>
            <a:rect l="l" t="t" r="r" b="b"/>
            <a:pathLst>
              <a:path w="11443128" h="1424683">
                <a:moveTo>
                  <a:pt x="36530" y="0"/>
                </a:moveTo>
                <a:lnTo>
                  <a:pt x="11333541" y="0"/>
                </a:lnTo>
                <a:cubicBezTo>
                  <a:pt x="11394064" y="0"/>
                  <a:pt x="11443128" y="49064"/>
                  <a:pt x="11443128" y="109587"/>
                </a:cubicBezTo>
                <a:lnTo>
                  <a:pt x="11443128" y="1315097"/>
                </a:lnTo>
                <a:cubicBezTo>
                  <a:pt x="11443128" y="1375579"/>
                  <a:pt x="11394024" y="1424683"/>
                  <a:pt x="11333541" y="1424683"/>
                </a:cubicBezTo>
                <a:lnTo>
                  <a:pt x="36530" y="1424683"/>
                </a:lnTo>
                <a:cubicBezTo>
                  <a:pt x="16355" y="1424683"/>
                  <a:pt x="0" y="1408328"/>
                  <a:pt x="0" y="1388153"/>
                </a:cubicBezTo>
                <a:lnTo>
                  <a:pt x="0" y="36530"/>
                </a:lnTo>
                <a:cubicBezTo>
                  <a:pt x="0" y="16369"/>
                  <a:pt x="16369" y="0"/>
                  <a:pt x="36530" y="0"/>
                </a:cubicBezTo>
                <a:close/>
              </a:path>
            </a:pathLst>
          </a:custGeom>
          <a:solidFill>
            <a:srgbClr val="FFFFFF"/>
          </a:solidFill>
          <a:ln/>
          <a:effectLst>
            <a:outerShdw blurRad="54796" dist="36530" dir="5400000" algn="bl" rotWithShape="0">
              <a:srgbClr val="000000">
                <a:alpha val="10196"/>
              </a:srgbClr>
            </a:outerShdw>
          </a:effectLst>
        </p:spPr>
        <p:txBody>
          <a:bodyPr/>
          <a:lstStyle/>
          <a:p>
            <a:endParaRPr lang="nl-NL"/>
          </a:p>
        </p:txBody>
      </p:sp>
      <p:sp>
        <p:nvSpPr>
          <p:cNvPr id="22" name="Shape 20"/>
          <p:cNvSpPr/>
          <p:nvPr/>
        </p:nvSpPr>
        <p:spPr>
          <a:xfrm>
            <a:off x="383569" y="4164458"/>
            <a:ext cx="36530" cy="1424683"/>
          </a:xfrm>
          <a:custGeom>
            <a:avLst/>
            <a:gdLst/>
            <a:ahLst/>
            <a:cxnLst/>
            <a:rect l="l" t="t" r="r" b="b"/>
            <a:pathLst>
              <a:path w="36530" h="1424683">
                <a:moveTo>
                  <a:pt x="36530" y="0"/>
                </a:moveTo>
                <a:lnTo>
                  <a:pt x="36530" y="0"/>
                </a:lnTo>
                <a:lnTo>
                  <a:pt x="36530" y="1424683"/>
                </a:lnTo>
                <a:lnTo>
                  <a:pt x="36530" y="1424683"/>
                </a:lnTo>
                <a:cubicBezTo>
                  <a:pt x="16355" y="1424683"/>
                  <a:pt x="0" y="1408328"/>
                  <a:pt x="0" y="1388153"/>
                </a:cubicBezTo>
                <a:lnTo>
                  <a:pt x="0" y="36530"/>
                </a:lnTo>
                <a:cubicBezTo>
                  <a:pt x="0" y="16369"/>
                  <a:pt x="16369" y="0"/>
                  <a:pt x="36530" y="0"/>
                </a:cubicBezTo>
                <a:close/>
              </a:path>
            </a:pathLst>
          </a:custGeom>
          <a:solidFill>
            <a:srgbClr val="51A2FF"/>
          </a:solidFill>
          <a:ln/>
        </p:spPr>
        <p:txBody>
          <a:bodyPr/>
          <a:lstStyle/>
          <a:p>
            <a:endParaRPr lang="nl-NL"/>
          </a:p>
        </p:txBody>
      </p:sp>
      <p:sp>
        <p:nvSpPr>
          <p:cNvPr id="23" name="Shape 21"/>
          <p:cNvSpPr/>
          <p:nvPr/>
        </p:nvSpPr>
        <p:spPr>
          <a:xfrm>
            <a:off x="584485" y="4347110"/>
            <a:ext cx="438364" cy="438364"/>
          </a:xfrm>
          <a:custGeom>
            <a:avLst/>
            <a:gdLst/>
            <a:ahLst/>
            <a:cxnLst/>
            <a:rect l="l" t="t" r="r" b="b"/>
            <a:pathLst>
              <a:path w="438364" h="438364">
                <a:moveTo>
                  <a:pt x="219182" y="0"/>
                </a:moveTo>
                <a:lnTo>
                  <a:pt x="219182" y="0"/>
                </a:lnTo>
                <a:cubicBezTo>
                  <a:pt x="340152" y="0"/>
                  <a:pt x="438364" y="98212"/>
                  <a:pt x="438364" y="219182"/>
                </a:cubicBezTo>
                <a:lnTo>
                  <a:pt x="438364" y="219182"/>
                </a:lnTo>
                <a:cubicBezTo>
                  <a:pt x="438364" y="340152"/>
                  <a:pt x="340152" y="438364"/>
                  <a:pt x="219182" y="438364"/>
                </a:cubicBezTo>
                <a:lnTo>
                  <a:pt x="219182" y="438364"/>
                </a:lnTo>
                <a:cubicBezTo>
                  <a:pt x="98212" y="438364"/>
                  <a:pt x="0" y="340152"/>
                  <a:pt x="0" y="219182"/>
                </a:cubicBezTo>
                <a:lnTo>
                  <a:pt x="0" y="219182"/>
                </a:lnTo>
                <a:cubicBezTo>
                  <a:pt x="0" y="98212"/>
                  <a:pt x="98212" y="0"/>
                  <a:pt x="219182" y="0"/>
                </a:cubicBezTo>
                <a:close/>
              </a:path>
            </a:pathLst>
          </a:custGeom>
          <a:solidFill>
            <a:srgbClr val="DBEAFE"/>
          </a:solidFill>
          <a:ln/>
        </p:spPr>
        <p:txBody>
          <a:bodyPr/>
          <a:lstStyle/>
          <a:p>
            <a:endParaRPr lang="nl-NL"/>
          </a:p>
        </p:txBody>
      </p:sp>
      <p:sp>
        <p:nvSpPr>
          <p:cNvPr id="24" name="Shape 22"/>
          <p:cNvSpPr/>
          <p:nvPr/>
        </p:nvSpPr>
        <p:spPr>
          <a:xfrm>
            <a:off x="712342" y="4474966"/>
            <a:ext cx="182652" cy="182652"/>
          </a:xfrm>
          <a:custGeom>
            <a:avLst/>
            <a:gdLst/>
            <a:ahLst/>
            <a:cxnLst/>
            <a:rect l="l" t="t" r="r" b="b"/>
            <a:pathLst>
              <a:path w="182652" h="182652">
                <a:moveTo>
                  <a:pt x="11416" y="11416"/>
                </a:moveTo>
                <a:cubicBezTo>
                  <a:pt x="5101" y="11416"/>
                  <a:pt x="0" y="16517"/>
                  <a:pt x="0" y="22831"/>
                </a:cubicBezTo>
                <a:lnTo>
                  <a:pt x="0" y="154112"/>
                </a:lnTo>
                <a:cubicBezTo>
                  <a:pt x="0" y="163566"/>
                  <a:pt x="7670" y="171236"/>
                  <a:pt x="17124" y="171236"/>
                </a:cubicBezTo>
                <a:lnTo>
                  <a:pt x="165528" y="171236"/>
                </a:lnTo>
                <a:cubicBezTo>
                  <a:pt x="174982" y="171236"/>
                  <a:pt x="182652" y="163566"/>
                  <a:pt x="182652" y="154112"/>
                </a:cubicBezTo>
                <a:lnTo>
                  <a:pt x="182652" y="54296"/>
                </a:lnTo>
                <a:cubicBezTo>
                  <a:pt x="182652" y="47803"/>
                  <a:pt x="175731" y="43701"/>
                  <a:pt x="170023" y="46769"/>
                </a:cubicBezTo>
                <a:lnTo>
                  <a:pt x="114157" y="76842"/>
                </a:lnTo>
                <a:lnTo>
                  <a:pt x="114157" y="54296"/>
                </a:lnTo>
                <a:cubicBezTo>
                  <a:pt x="114157" y="47803"/>
                  <a:pt x="107237" y="43701"/>
                  <a:pt x="101529" y="46769"/>
                </a:cubicBezTo>
                <a:lnTo>
                  <a:pt x="45663" y="76842"/>
                </a:lnTo>
                <a:lnTo>
                  <a:pt x="45663" y="22831"/>
                </a:lnTo>
                <a:cubicBezTo>
                  <a:pt x="45663" y="16517"/>
                  <a:pt x="40562" y="11416"/>
                  <a:pt x="34247" y="11416"/>
                </a:cubicBezTo>
                <a:lnTo>
                  <a:pt x="11416" y="11416"/>
                </a:lnTo>
                <a:close/>
              </a:path>
            </a:pathLst>
          </a:custGeom>
          <a:solidFill>
            <a:srgbClr val="155DFC"/>
          </a:solidFill>
          <a:ln/>
        </p:spPr>
        <p:txBody>
          <a:bodyPr/>
          <a:lstStyle/>
          <a:p>
            <a:endParaRPr lang="nl-NL"/>
          </a:p>
        </p:txBody>
      </p:sp>
      <p:sp>
        <p:nvSpPr>
          <p:cNvPr id="25" name="Text 23"/>
          <p:cNvSpPr/>
          <p:nvPr/>
        </p:nvSpPr>
        <p:spPr>
          <a:xfrm>
            <a:off x="1168971" y="4347110"/>
            <a:ext cx="10566400" cy="255712"/>
          </a:xfrm>
          <a:prstGeom prst="rect">
            <a:avLst/>
          </a:prstGeom>
          <a:noFill/>
          <a:ln/>
        </p:spPr>
        <p:txBody>
          <a:bodyPr wrap="square" lIns="0" tIns="0" rIns="0" bIns="0" rtlCol="0" anchor="ctr"/>
          <a:lstStyle/>
          <a:p>
            <a:pPr>
              <a:lnSpc>
                <a:spcPct val="120000"/>
              </a:lnSpc>
            </a:pPr>
            <a:r>
              <a:rPr lang="en-US" sz="1438" b="1">
                <a:solidFill>
                  <a:srgbClr val="1D293D"/>
                </a:solidFill>
                <a:latin typeface="Noto Sans SC" pitchFamily="34" charset="0"/>
                <a:ea typeface="Noto Sans SC" pitchFamily="34" charset="-122"/>
                <a:cs typeface="Noto Sans SC" pitchFamily="34" charset="-120"/>
              </a:rPr>
              <a:t>FlowFuse (Industrial IoT)</a:t>
            </a:r>
            <a:endParaRPr lang="en-US" sz="1600"/>
          </a:p>
        </p:txBody>
      </p:sp>
      <p:sp>
        <p:nvSpPr>
          <p:cNvPr id="26" name="Text 24"/>
          <p:cNvSpPr/>
          <p:nvPr/>
        </p:nvSpPr>
        <p:spPr>
          <a:xfrm>
            <a:off x="1168971" y="4675883"/>
            <a:ext cx="10548135" cy="474894"/>
          </a:xfrm>
          <a:prstGeom prst="rect">
            <a:avLst/>
          </a:prstGeom>
          <a:noFill/>
          <a:ln/>
        </p:spPr>
        <p:txBody>
          <a:bodyPr wrap="square" lIns="0" tIns="0" rIns="0" bIns="0" rtlCol="0" anchor="ctr"/>
          <a:lstStyle/>
          <a:p>
            <a:pPr>
              <a:lnSpc>
                <a:spcPct val="140000"/>
              </a:lnSpc>
            </a:pPr>
            <a:r>
              <a:rPr lang="en-US" sz="1151">
                <a:solidFill>
                  <a:srgbClr val="314158"/>
                </a:solidFill>
                <a:latin typeface="MiSans" pitchFamily="34" charset="0"/>
                <a:ea typeface="MiSans" pitchFamily="34" charset="-122"/>
                <a:cs typeface="MiSans" pitchFamily="34" charset="-120"/>
              </a:rPr>
              <a:t>"IT omvat de systemen, software en infrastructuur die bedrijfsdata beheren en enterprise-operaties mogelijk maken. IT systemen behandelen alles van e-mail en databases tot ERP, CRM en business intelligence platforms."</a:t>
            </a:r>
            <a:endParaRPr lang="en-US" sz="1600"/>
          </a:p>
        </p:txBody>
      </p:sp>
      <p:sp>
        <p:nvSpPr>
          <p:cNvPr id="27" name="Shape 25"/>
          <p:cNvSpPr/>
          <p:nvPr/>
        </p:nvSpPr>
        <p:spPr>
          <a:xfrm>
            <a:off x="1187236" y="5251236"/>
            <a:ext cx="127856" cy="127856"/>
          </a:xfrm>
          <a:custGeom>
            <a:avLst/>
            <a:gdLst/>
            <a:ahLst/>
            <a:cxnLst/>
            <a:rect l="l" t="t" r="r" b="b"/>
            <a:pathLst>
              <a:path w="127856" h="127856">
                <a:moveTo>
                  <a:pt x="63928" y="127856"/>
                </a:moveTo>
                <a:cubicBezTo>
                  <a:pt x="99211" y="127856"/>
                  <a:pt x="127856" y="99211"/>
                  <a:pt x="127856" y="63928"/>
                </a:cubicBezTo>
                <a:cubicBezTo>
                  <a:pt x="127856" y="28645"/>
                  <a:pt x="99211" y="0"/>
                  <a:pt x="63928" y="0"/>
                </a:cubicBezTo>
                <a:cubicBezTo>
                  <a:pt x="28645" y="0"/>
                  <a:pt x="0" y="28645"/>
                  <a:pt x="0" y="63928"/>
                </a:cubicBezTo>
                <a:cubicBezTo>
                  <a:pt x="0" y="99211"/>
                  <a:pt x="28645" y="127856"/>
                  <a:pt x="63928" y="127856"/>
                </a:cubicBezTo>
                <a:close/>
                <a:moveTo>
                  <a:pt x="85004" y="53115"/>
                </a:moveTo>
                <a:lnTo>
                  <a:pt x="65027" y="85079"/>
                </a:lnTo>
                <a:cubicBezTo>
                  <a:pt x="63978" y="86752"/>
                  <a:pt x="62180" y="87801"/>
                  <a:pt x="60207" y="87901"/>
                </a:cubicBezTo>
                <a:cubicBezTo>
                  <a:pt x="58234" y="88001"/>
                  <a:pt x="56337" y="87102"/>
                  <a:pt x="55163" y="85504"/>
                </a:cubicBezTo>
                <a:lnTo>
                  <a:pt x="43176" y="69522"/>
                </a:lnTo>
                <a:cubicBezTo>
                  <a:pt x="41179" y="66875"/>
                  <a:pt x="41728" y="63129"/>
                  <a:pt x="44375" y="61131"/>
                </a:cubicBezTo>
                <a:cubicBezTo>
                  <a:pt x="47022" y="59133"/>
                  <a:pt x="50768" y="59683"/>
                  <a:pt x="52766" y="62330"/>
                </a:cubicBezTo>
                <a:lnTo>
                  <a:pt x="59508" y="71320"/>
                </a:lnTo>
                <a:lnTo>
                  <a:pt x="74841" y="46772"/>
                </a:lnTo>
                <a:cubicBezTo>
                  <a:pt x="76589" y="43976"/>
                  <a:pt x="80285" y="43102"/>
                  <a:pt x="83107" y="44875"/>
                </a:cubicBezTo>
                <a:cubicBezTo>
                  <a:pt x="85928" y="46648"/>
                  <a:pt x="86777" y="50318"/>
                  <a:pt x="85004" y="53140"/>
                </a:cubicBezTo>
                <a:close/>
              </a:path>
            </a:pathLst>
          </a:custGeom>
          <a:solidFill>
            <a:srgbClr val="155DFC"/>
          </a:solidFill>
          <a:ln/>
        </p:spPr>
        <p:txBody>
          <a:bodyPr/>
          <a:lstStyle/>
          <a:p>
            <a:endParaRPr lang="nl-NL"/>
          </a:p>
        </p:txBody>
      </p:sp>
      <p:sp>
        <p:nvSpPr>
          <p:cNvPr id="28" name="Text 26"/>
          <p:cNvSpPr/>
          <p:nvPr/>
        </p:nvSpPr>
        <p:spPr>
          <a:xfrm>
            <a:off x="1401852" y="5223838"/>
            <a:ext cx="2703245" cy="182652"/>
          </a:xfrm>
          <a:prstGeom prst="rect">
            <a:avLst/>
          </a:prstGeom>
          <a:noFill/>
          <a:ln/>
        </p:spPr>
        <p:txBody>
          <a:bodyPr wrap="square" lIns="0" tIns="0" rIns="0" bIns="0" rtlCol="0" anchor="ctr"/>
          <a:lstStyle/>
          <a:p>
            <a:pPr>
              <a:lnSpc>
                <a:spcPct val="120000"/>
              </a:lnSpc>
            </a:pPr>
            <a:r>
              <a:rPr lang="en-US" sz="1007" b="1">
                <a:solidFill>
                  <a:srgbClr val="155DFC"/>
                </a:solidFill>
                <a:latin typeface="MiSans" pitchFamily="34" charset="0"/>
                <a:ea typeface="MiSans" pitchFamily="34" charset="-122"/>
                <a:cs typeface="MiSans" pitchFamily="34" charset="-120"/>
              </a:rPr>
              <a:t>Focus: Bedrijfsdata en enterprise-operaties</a:t>
            </a:r>
            <a:endParaRPr lang="en-US" sz="1600"/>
          </a:p>
        </p:txBody>
      </p:sp>
      <p:sp>
        <p:nvSpPr>
          <p:cNvPr id="29" name="Shape 27"/>
          <p:cNvSpPr/>
          <p:nvPr/>
        </p:nvSpPr>
        <p:spPr>
          <a:xfrm>
            <a:off x="371392" y="5741351"/>
            <a:ext cx="11446172" cy="742783"/>
          </a:xfrm>
          <a:custGeom>
            <a:avLst/>
            <a:gdLst/>
            <a:ahLst/>
            <a:cxnLst/>
            <a:rect l="l" t="t" r="r" b="b"/>
            <a:pathLst>
              <a:path w="11446172" h="742783">
                <a:moveTo>
                  <a:pt x="109590" y="0"/>
                </a:moveTo>
                <a:lnTo>
                  <a:pt x="11336582" y="0"/>
                </a:lnTo>
                <a:cubicBezTo>
                  <a:pt x="11397107" y="0"/>
                  <a:pt x="11446172" y="49065"/>
                  <a:pt x="11446172" y="109590"/>
                </a:cubicBezTo>
                <a:lnTo>
                  <a:pt x="11446172" y="633193"/>
                </a:lnTo>
                <a:cubicBezTo>
                  <a:pt x="11446172" y="693718"/>
                  <a:pt x="11397107" y="742783"/>
                  <a:pt x="11336582" y="742783"/>
                </a:cubicBezTo>
                <a:lnTo>
                  <a:pt x="109590" y="742783"/>
                </a:lnTo>
                <a:cubicBezTo>
                  <a:pt x="49065" y="742783"/>
                  <a:pt x="0" y="693718"/>
                  <a:pt x="0" y="633193"/>
                </a:cubicBezTo>
                <a:lnTo>
                  <a:pt x="0" y="109590"/>
                </a:lnTo>
                <a:cubicBezTo>
                  <a:pt x="0" y="49065"/>
                  <a:pt x="49065" y="0"/>
                  <a:pt x="109590" y="0"/>
                </a:cubicBezTo>
                <a:close/>
              </a:path>
            </a:pathLst>
          </a:custGeom>
          <a:gradFill flip="none" rotWithShape="1">
            <a:gsLst>
              <a:gs pos="0">
                <a:srgbClr val="EFF6FF"/>
              </a:gs>
              <a:gs pos="100000">
                <a:srgbClr val="ECFEFF"/>
              </a:gs>
            </a:gsLst>
            <a:lin ang="0" scaled="1"/>
          </a:gradFill>
          <a:ln w="16933">
            <a:solidFill>
              <a:srgbClr val="DBEAFE"/>
            </a:solidFill>
            <a:prstDash val="solid"/>
          </a:ln>
        </p:spPr>
        <p:txBody>
          <a:bodyPr/>
          <a:lstStyle/>
          <a:p>
            <a:endParaRPr lang="nl-NL"/>
          </a:p>
        </p:txBody>
      </p:sp>
      <p:sp>
        <p:nvSpPr>
          <p:cNvPr id="30" name="Shape 28"/>
          <p:cNvSpPr/>
          <p:nvPr/>
        </p:nvSpPr>
        <p:spPr>
          <a:xfrm>
            <a:off x="569264" y="5893563"/>
            <a:ext cx="136989" cy="182652"/>
          </a:xfrm>
          <a:custGeom>
            <a:avLst/>
            <a:gdLst/>
            <a:ahLst/>
            <a:cxnLst/>
            <a:rect l="l" t="t" r="r" b="b"/>
            <a:pathLst>
              <a:path w="136989" h="182652">
                <a:moveTo>
                  <a:pt x="104490" y="136989"/>
                </a:moveTo>
                <a:cubicBezTo>
                  <a:pt x="107094" y="129033"/>
                  <a:pt x="112302" y="121827"/>
                  <a:pt x="118188" y="115620"/>
                </a:cubicBezTo>
                <a:cubicBezTo>
                  <a:pt x="129854" y="103348"/>
                  <a:pt x="136989" y="86760"/>
                  <a:pt x="136989" y="68494"/>
                </a:cubicBezTo>
                <a:cubicBezTo>
                  <a:pt x="136989" y="30680"/>
                  <a:pt x="106309" y="0"/>
                  <a:pt x="68494" y="0"/>
                </a:cubicBezTo>
                <a:cubicBezTo>
                  <a:pt x="30680" y="0"/>
                  <a:pt x="0" y="30680"/>
                  <a:pt x="0" y="68494"/>
                </a:cubicBezTo>
                <a:cubicBezTo>
                  <a:pt x="0" y="86760"/>
                  <a:pt x="7135" y="103348"/>
                  <a:pt x="18800" y="115620"/>
                </a:cubicBezTo>
                <a:cubicBezTo>
                  <a:pt x="24687" y="121827"/>
                  <a:pt x="29931" y="129033"/>
                  <a:pt x="32499" y="136989"/>
                </a:cubicBezTo>
                <a:lnTo>
                  <a:pt x="104454" y="136989"/>
                </a:lnTo>
                <a:close/>
                <a:moveTo>
                  <a:pt x="102742" y="154112"/>
                </a:moveTo>
                <a:lnTo>
                  <a:pt x="34247" y="154112"/>
                </a:lnTo>
                <a:lnTo>
                  <a:pt x="34247" y="159820"/>
                </a:lnTo>
                <a:cubicBezTo>
                  <a:pt x="34247" y="175588"/>
                  <a:pt x="47019" y="188360"/>
                  <a:pt x="62787" y="188360"/>
                </a:cubicBezTo>
                <a:lnTo>
                  <a:pt x="74202" y="188360"/>
                </a:lnTo>
                <a:cubicBezTo>
                  <a:pt x="89970" y="188360"/>
                  <a:pt x="102742" y="175588"/>
                  <a:pt x="102742" y="159820"/>
                </a:cubicBezTo>
                <a:lnTo>
                  <a:pt x="102742" y="154112"/>
                </a:lnTo>
                <a:close/>
                <a:moveTo>
                  <a:pt x="65640" y="39955"/>
                </a:moveTo>
                <a:cubicBezTo>
                  <a:pt x="51442" y="39955"/>
                  <a:pt x="39955" y="51442"/>
                  <a:pt x="39955" y="65640"/>
                </a:cubicBezTo>
                <a:cubicBezTo>
                  <a:pt x="39955" y="70385"/>
                  <a:pt x="36138" y="74202"/>
                  <a:pt x="31393" y="74202"/>
                </a:cubicBezTo>
                <a:cubicBezTo>
                  <a:pt x="26649" y="74202"/>
                  <a:pt x="22831" y="70385"/>
                  <a:pt x="22831" y="65640"/>
                </a:cubicBezTo>
                <a:cubicBezTo>
                  <a:pt x="22831" y="41988"/>
                  <a:pt x="41988" y="22831"/>
                  <a:pt x="65640" y="22831"/>
                </a:cubicBezTo>
                <a:cubicBezTo>
                  <a:pt x="70385" y="22831"/>
                  <a:pt x="74202" y="26649"/>
                  <a:pt x="74202" y="31393"/>
                </a:cubicBezTo>
                <a:cubicBezTo>
                  <a:pt x="74202" y="36138"/>
                  <a:pt x="70385" y="39955"/>
                  <a:pt x="65640" y="39955"/>
                </a:cubicBezTo>
                <a:close/>
              </a:path>
            </a:pathLst>
          </a:custGeom>
          <a:solidFill>
            <a:srgbClr val="155DFC"/>
          </a:solidFill>
          <a:ln/>
        </p:spPr>
        <p:txBody>
          <a:bodyPr/>
          <a:lstStyle/>
          <a:p>
            <a:endParaRPr lang="nl-NL"/>
          </a:p>
        </p:txBody>
      </p:sp>
      <p:sp>
        <p:nvSpPr>
          <p:cNvPr id="31" name="Text 29"/>
          <p:cNvSpPr/>
          <p:nvPr/>
        </p:nvSpPr>
        <p:spPr>
          <a:xfrm>
            <a:off x="861507" y="5893563"/>
            <a:ext cx="10876908" cy="438364"/>
          </a:xfrm>
          <a:prstGeom prst="rect">
            <a:avLst/>
          </a:prstGeom>
          <a:noFill/>
          <a:ln/>
        </p:spPr>
        <p:txBody>
          <a:bodyPr wrap="square" lIns="0" tIns="0" rIns="0" bIns="0" rtlCol="0" anchor="ctr"/>
          <a:lstStyle/>
          <a:p>
            <a:pPr>
              <a:lnSpc>
                <a:spcPct val="130000"/>
              </a:lnSpc>
            </a:pPr>
            <a:r>
              <a:rPr lang="en-US" sz="1151" b="1">
                <a:solidFill>
                  <a:srgbClr val="314158"/>
                </a:solidFill>
                <a:latin typeface="MiSans" pitchFamily="34" charset="0"/>
                <a:ea typeface="MiSans" pitchFamily="34" charset="-122"/>
                <a:cs typeface="MiSans" pitchFamily="34" charset="-120"/>
              </a:rPr>
              <a:t>Gemeenschappelijk thema:</a:t>
            </a:r>
            <a:r>
              <a:rPr lang="en-US" sz="1151">
                <a:solidFill>
                  <a:srgbClr val="314158"/>
                </a:solidFill>
                <a:latin typeface="MiSans" pitchFamily="34" charset="0"/>
                <a:ea typeface="MiSans" pitchFamily="34" charset="-122"/>
                <a:cs typeface="MiSans" pitchFamily="34" charset="-120"/>
              </a:rPr>
              <a:t> Alle definities benadrukken dat IT draait om </a:t>
            </a:r>
            <a:r>
              <a:rPr lang="en-US" sz="1151" b="1">
                <a:solidFill>
                  <a:srgbClr val="314158"/>
                </a:solidFill>
                <a:latin typeface="MiSans" pitchFamily="34" charset="0"/>
                <a:ea typeface="MiSans" pitchFamily="34" charset="-122"/>
                <a:cs typeface="MiSans" pitchFamily="34" charset="-120"/>
              </a:rPr>
              <a:t>het beheren en verwerken van data</a:t>
            </a:r>
            <a:r>
              <a:rPr lang="en-US" sz="1151">
                <a:solidFill>
                  <a:srgbClr val="314158"/>
                </a:solidFill>
                <a:latin typeface="MiSans" pitchFamily="34" charset="0"/>
                <a:ea typeface="MiSans" pitchFamily="34" charset="-122"/>
                <a:cs typeface="MiSans" pitchFamily="34" charset="-120"/>
              </a:rPr>
              <a:t> om bedrijfsprocessen te ondersteunen. De focus ligt op informatie, communicatie en enterprise-operaties.</a:t>
            </a:r>
            <a:endParaRPr lang="en-US" sz="160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333333"/>
      </a:dk2>
      <a:lt2>
        <a:srgbClr val="EEEEEE"/>
      </a:lt2>
      <a:accent1>
        <a:srgbClr val="8DAAC2"/>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184AD865079C64FB2A1609C0E278A07" ma:contentTypeVersion="7" ma:contentTypeDescription="Een nieuw document maken." ma:contentTypeScope="" ma:versionID="6f684dcf21f1ea676332706431e90d39">
  <xsd:schema xmlns:xsd="http://www.w3.org/2001/XMLSchema" xmlns:xs="http://www.w3.org/2001/XMLSchema" xmlns:p="http://schemas.microsoft.com/office/2006/metadata/properties" xmlns:ns2="81db8cb5-9360-48f0-9784-c515b20ec4ce" targetNamespace="http://schemas.microsoft.com/office/2006/metadata/properties" ma:root="true" ma:fieldsID="be8ea4631c4751bb6f7a662279a42821" ns2:_="">
    <xsd:import namespace="81db8cb5-9360-48f0-9784-c515b20ec4ce"/>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b8cb5-9360-48f0-9784-c515b20ec4c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9C6265B-A68B-41EB-A3F0-86F92CD7818B}">
  <ds:schemaRefs>
    <ds:schemaRef ds:uri="http://schemas.microsoft.com/sharepoint/v3/contenttype/forms"/>
  </ds:schemaRefs>
</ds:datastoreItem>
</file>

<file path=customXml/itemProps2.xml><?xml version="1.0" encoding="utf-8"?>
<ds:datastoreItem xmlns:ds="http://schemas.openxmlformats.org/officeDocument/2006/customXml" ds:itemID="{080BC2CE-5007-46D4-92E8-FCD9C2E1D7CB}">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2D0865BC-9AD2-46A8-A296-E05F10CB0E58}">
  <ds:schemaRefs>
    <ds:schemaRef ds:uri="81db8cb5-9360-48f0-9784-c515b20ec4c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2866</Words>
  <Application>Microsoft Office PowerPoint</Application>
  <PresentationFormat>Widescreen</PresentationFormat>
  <Paragraphs>455</Paragraphs>
  <Slides>21</Slides>
  <Notes>21</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Opdracht B: IT vs OT &amp; Risicoanalyse Standaarden</dc:title>
  <dc:subject>Opdracht B: IT vs OT &amp; Risicoanalyse Standaarden</dc:subject>
  <dc:creator>Kimi</dc:creator>
  <cp:lastModifiedBy>Bavli Armanyous</cp:lastModifiedBy>
  <cp:revision>32</cp:revision>
  <dcterms:created xsi:type="dcterms:W3CDTF">2026-02-10T15:06:43Z</dcterms:created>
  <dcterms:modified xsi:type="dcterms:W3CDTF">2026-02-11T22:02:54Z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{"Label":"Opdracht B: IT vs OT &amp; Risicoanalyse Standaarden","ContentProducer":"001191110108MACG2KBH8F10000","ProduceID":"19c47f55-7b82-88d7-8000-0000d16690aa","ReservedCode1":"","ContentPropagator":"001191110108MACG2KBH8F20000","PropagateID":"19c47f55-7b82-88d7-8000-0000d16690aa","ReservedCode2":""}</vt:lpwstr>
  </property>
  <property fmtid="{D5CDD505-2E9C-101B-9397-08002B2CF9AE}" pid="3" name="ContentTypeId">
    <vt:lpwstr>0x0101008184AD865079C64FB2A1609C0E278A07</vt:lpwstr>
  </property>
</Properties>
</file>